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OASQ9WOj7McR/ln7TBCaHdWRa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9d4790296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9d4790296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9d4790296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9d47902960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9d4790296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9d47902960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cf36d882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36cf36d88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6cf36d882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1022958" y="1600200"/>
            <a:ext cx="709808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 R3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099405" y="2590800"/>
            <a:ext cx="494519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 Guide &amp; Starter Kit Tutorials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22958" y="3238500"/>
            <a:ext cx="7098084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Perfect Board for Beginners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304800" y="304800"/>
            <a:ext cx="555726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2: Button-Controlled LED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304800" y="1009650"/>
            <a:ext cx="4229100" cy="2019300"/>
          </a:xfrm>
          <a:prstGeom prst="roundRect">
            <a:avLst>
              <a:gd fmla="val 377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514350" y="12192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514350" y="1638300"/>
            <a:ext cx="3810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LED (RGB</a:t>
            </a:r>
            <a:r>
              <a:rPr lang="en-US" sz="1350">
                <a:solidFill>
                  <a:srgbClr val="2C3E50"/>
                </a:solidFill>
              </a:rPr>
              <a:t>)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, 1x </a:t>
            </a:r>
            <a:r>
              <a:rPr lang="en-US" sz="1350">
                <a:solidFill>
                  <a:srgbClr val="2C3E50"/>
                </a:solidFill>
              </a:rPr>
              <a:t>330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Ω resistor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push button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10kΩ resistor (pull-down)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5x male to male 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 , breadboard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304800" y="3181350"/>
            <a:ext cx="4229100" cy="1714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514350" y="33909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514350" y="3810000"/>
            <a:ext cx="3810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LED circuit on pin 1</a:t>
            </a:r>
            <a:r>
              <a:rPr lang="en-US" sz="1350">
                <a:solidFill>
                  <a:srgbClr val="2C3E50"/>
                </a:solidFill>
              </a:rPr>
              <a:t>1, 10, 9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sz="1350">
                <a:solidFill>
                  <a:srgbClr val="2C3E50"/>
                </a:solidFill>
              </a:rPr>
              <a:t>left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leg to 5V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sz="1350">
                <a:solidFill>
                  <a:srgbClr val="2C3E50"/>
                </a:solidFill>
              </a:rPr>
              <a:t>right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leg to pin 2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5911500" y="380300"/>
            <a:ext cx="30285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077335" y="599375"/>
            <a:ext cx="2750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6077325" y="980375"/>
            <a:ext cx="2805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750" y="1638300"/>
            <a:ext cx="2455994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2037904" y="1504950"/>
            <a:ext cx="5068193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298118" y="1657350"/>
            <a:ext cx="45477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3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1345649" y="2305050"/>
            <a:ext cx="6452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FFFFFF"/>
                </a:solidFill>
              </a:rPr>
              <a:t>Controlling</a:t>
            </a:r>
            <a:r>
              <a:rPr b="1" lang="en-US" sz="5400">
                <a:solidFill>
                  <a:srgbClr val="FFFFFF"/>
                </a:solidFill>
              </a:rPr>
              <a:t> a Servo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1987222" y="3295650"/>
            <a:ext cx="516955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Potentiometer &amp; PWM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>
            <a:off x="236775" y="304800"/>
            <a:ext cx="496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3: </a:t>
            </a:r>
            <a:r>
              <a:rPr b="1" lang="en-US" sz="2700">
                <a:solidFill>
                  <a:srgbClr val="FFFFFF"/>
                </a:solidFill>
              </a:rPr>
              <a:t>Controlling a Servo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304898" y="983975"/>
            <a:ext cx="43923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25" spcFirstLastPara="1" rIns="9492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522513" y="1201590"/>
            <a:ext cx="4035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522513" y="1636819"/>
            <a:ext cx="395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</a:t>
            </a:r>
            <a:r>
              <a:rPr lang="en-US" sz="1401">
                <a:solidFill>
                  <a:srgbClr val="2C3E50"/>
                </a:solidFill>
              </a:rPr>
              <a:t>Servo Motor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</a:t>
            </a:r>
            <a:r>
              <a:rPr lang="en-US" sz="1401">
                <a:solidFill>
                  <a:srgbClr val="2C3E50"/>
                </a:solidFill>
              </a:rPr>
              <a:t>P</a:t>
            </a: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otentiometer (10kΩ)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1">
                <a:solidFill>
                  <a:srgbClr val="2C3E50"/>
                </a:solidFill>
              </a:rPr>
              <a:t>8x male to male </a:t>
            </a: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wires, breadboard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304800" y="2935502"/>
            <a:ext cx="43926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75" spcFirstLastPara="1" rIns="9497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522435" y="3153137"/>
            <a:ext cx="4036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522435" y="3588406"/>
            <a:ext cx="3957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2">
                <a:solidFill>
                  <a:srgbClr val="2C3E50"/>
                </a:solidFill>
              </a:rPr>
              <a:t>Servo </a:t>
            </a:r>
            <a:r>
              <a:rPr b="0" i="0" lang="en-US" sz="1402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 PWM pin 9, </a:t>
            </a:r>
            <a:r>
              <a:rPr lang="en-US" sz="1402">
                <a:solidFill>
                  <a:srgbClr val="2C3E50"/>
                </a:solidFill>
              </a:rPr>
              <a:t>black to GND, red to 5V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2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Potentiometer middle pin to A0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2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Pot outer pins to 5V and GND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5351000" y="380300"/>
            <a:ext cx="34881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5461575" y="599375"/>
            <a:ext cx="322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5461600" y="980375"/>
            <a:ext cx="3229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737" y="1554275"/>
            <a:ext cx="2906429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/>
        </p:nvSpPr>
        <p:spPr>
          <a:xfrm>
            <a:off x="1218605" y="1504950"/>
            <a:ext cx="6706642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1462434" y="1657350"/>
            <a:ext cx="621898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4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2467946" y="2423425"/>
            <a:ext cx="44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Snake Game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1151538" y="3295650"/>
            <a:ext cx="68407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Try it out!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47902960_0_15"/>
          <p:cNvSpPr/>
          <p:nvPr/>
        </p:nvSpPr>
        <p:spPr>
          <a:xfrm>
            <a:off x="304800" y="304800"/>
            <a:ext cx="436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</a:t>
            </a:r>
            <a:r>
              <a:rPr b="1" lang="en-US" sz="2700">
                <a:solidFill>
                  <a:srgbClr val="FFFFFF"/>
                </a:solidFill>
              </a:rPr>
              <a:t>4</a:t>
            </a: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700">
                <a:solidFill>
                  <a:srgbClr val="FFFFFF"/>
                </a:solidFill>
              </a:rPr>
              <a:t>Snake Game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9d47902960_0_15"/>
          <p:cNvSpPr/>
          <p:nvPr/>
        </p:nvSpPr>
        <p:spPr>
          <a:xfrm>
            <a:off x="304898" y="983975"/>
            <a:ext cx="43923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0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25" spcFirstLastPara="1" rIns="9492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9d47902960_0_15"/>
          <p:cNvSpPr/>
          <p:nvPr/>
        </p:nvSpPr>
        <p:spPr>
          <a:xfrm>
            <a:off x="522513" y="1201590"/>
            <a:ext cx="4035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9d47902960_0_15"/>
          <p:cNvSpPr/>
          <p:nvPr/>
        </p:nvSpPr>
        <p:spPr>
          <a:xfrm>
            <a:off x="522513" y="1636819"/>
            <a:ext cx="395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1">
                <a:solidFill>
                  <a:srgbClr val="2C3E50"/>
                </a:solidFill>
              </a:rPr>
              <a:t>2x Buttons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</a:t>
            </a:r>
            <a:r>
              <a:rPr lang="en-US" sz="1401">
                <a:solidFill>
                  <a:srgbClr val="2C3E50"/>
                </a:solidFill>
              </a:rPr>
              <a:t>16x2 LCD, 1x 330Ω resistor 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1">
                <a:solidFill>
                  <a:srgbClr val="2C3E50"/>
                </a:solidFill>
              </a:rPr>
              <a:t>16</a:t>
            </a:r>
            <a:r>
              <a:rPr lang="en-US" sz="1401">
                <a:solidFill>
                  <a:srgbClr val="2C3E50"/>
                </a:solidFill>
              </a:rPr>
              <a:t>x male to male </a:t>
            </a: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wires, breadboard</a:t>
            </a:r>
            <a:endParaRPr b="0" i="0" sz="1401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4795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1">
              <a:solidFill>
                <a:srgbClr val="2C3E50"/>
              </a:solidFill>
            </a:endParaRPr>
          </a:p>
        </p:txBody>
      </p:sp>
      <p:sp>
        <p:nvSpPr>
          <p:cNvPr id="197" name="Google Shape;197;g39d47902960_0_15"/>
          <p:cNvSpPr/>
          <p:nvPr/>
        </p:nvSpPr>
        <p:spPr>
          <a:xfrm>
            <a:off x="304800" y="2935502"/>
            <a:ext cx="43926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0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75" spcFirstLastPara="1" rIns="9497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9d47902960_0_15"/>
          <p:cNvSpPr/>
          <p:nvPr/>
        </p:nvSpPr>
        <p:spPr>
          <a:xfrm>
            <a:off x="522435" y="3153137"/>
            <a:ext cx="4036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9d47902960_0_15"/>
          <p:cNvSpPr/>
          <p:nvPr/>
        </p:nvSpPr>
        <p:spPr>
          <a:xfrm>
            <a:off x="522435" y="3588406"/>
            <a:ext cx="3957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2">
                <a:solidFill>
                  <a:srgbClr val="2C3E50"/>
                </a:solidFill>
              </a:rPr>
              <a:t>Hook up LCD same way as diagram</a:t>
            </a:r>
            <a:endParaRPr sz="14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Button one leg to pin 2 and other to GND		</a:t>
            </a:r>
            <a:endParaRPr sz="1402">
              <a:solidFill>
                <a:srgbClr val="2C3E50"/>
              </a:solidFill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2">
                <a:solidFill>
                  <a:srgbClr val="2C3E50"/>
                </a:solidFill>
              </a:rPr>
              <a:t>Connect 5V and GND to breadboard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9d47902960_0_15"/>
          <p:cNvSpPr/>
          <p:nvPr/>
        </p:nvSpPr>
        <p:spPr>
          <a:xfrm>
            <a:off x="4838700" y="380300"/>
            <a:ext cx="40005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9d47902960_0_15"/>
          <p:cNvSpPr/>
          <p:nvPr/>
        </p:nvSpPr>
        <p:spPr>
          <a:xfrm>
            <a:off x="5057775" y="599375"/>
            <a:ext cx="3633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9d47902960_0_15"/>
          <p:cNvSpPr/>
          <p:nvPr/>
        </p:nvSpPr>
        <p:spPr>
          <a:xfrm>
            <a:off x="5057775" y="980375"/>
            <a:ext cx="3633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39d47902960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00" y="2122962"/>
            <a:ext cx="4141800" cy="237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2007108" y="390525"/>
            <a:ext cx="512978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Ready to Build!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685800" y="1304925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now have the foundation to create amazing projects with Arduino Uno R3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762000" y="2466975"/>
            <a:ext cx="7620000" cy="2286000"/>
          </a:xfrm>
          <a:prstGeom prst="roundRect">
            <a:avLst>
              <a:gd fmla="val 3333" name="adj"/>
            </a:avLst>
          </a:prstGeom>
          <a:solidFill>
            <a:srgbClr val="FFFFFF">
              <a:alpha val="1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1016127" y="2790825"/>
            <a:ext cx="711174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1085850" y="3248025"/>
            <a:ext cx="6972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5250" spcFirstLastPara="1" rIns="0" wrap="square" tIns="0">
            <a:noAutofit/>
          </a:bodyPr>
          <a:lstStyle/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sensors with actuators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 with servo motors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the Arduino library</a:t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</a:pPr>
            <a:r>
              <a:rPr lang="en-US" sz="1350">
                <a:solidFill>
                  <a:srgbClr val="FFFFFF"/>
                </a:solidFill>
              </a:rPr>
              <a:t>Create some awesome projects!</a:t>
            </a:r>
            <a:endParaRPr sz="13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d47902960_0_36"/>
          <p:cNvSpPr/>
          <p:nvPr/>
        </p:nvSpPr>
        <p:spPr>
          <a:xfrm>
            <a:off x="2007108" y="390525"/>
            <a:ext cx="5129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Ready to Build!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9d47902960_0_36"/>
          <p:cNvSpPr/>
          <p:nvPr/>
        </p:nvSpPr>
        <p:spPr>
          <a:xfrm>
            <a:off x="685800" y="130492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now have the foundation to create amazing projects with Arduino Uno R3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9d47902960_0_36"/>
          <p:cNvSpPr/>
          <p:nvPr/>
        </p:nvSpPr>
        <p:spPr>
          <a:xfrm>
            <a:off x="762000" y="2466975"/>
            <a:ext cx="7620000" cy="2286000"/>
          </a:xfrm>
          <a:prstGeom prst="roundRect">
            <a:avLst>
              <a:gd fmla="val 3333" name="adj"/>
            </a:avLst>
          </a:prstGeom>
          <a:solidFill>
            <a:srgbClr val="FFFFFF">
              <a:alpha val="1490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9d47902960_0_36"/>
          <p:cNvSpPr/>
          <p:nvPr/>
        </p:nvSpPr>
        <p:spPr>
          <a:xfrm>
            <a:off x="1016127" y="2790825"/>
            <a:ext cx="711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9d47902960_0_36"/>
          <p:cNvSpPr/>
          <p:nvPr/>
        </p:nvSpPr>
        <p:spPr>
          <a:xfrm>
            <a:off x="1085850" y="3248025"/>
            <a:ext cx="6972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5250" spcFirstLastPara="1" rIns="0" wrap="square" tIns="0">
            <a:noAutofit/>
          </a:bodyPr>
          <a:lstStyle/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sensors with actuators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 with servo motors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the Arduino library</a:t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</a:pPr>
            <a:r>
              <a:rPr lang="en-US" sz="1350">
                <a:solidFill>
                  <a:srgbClr val="FFFFFF"/>
                </a:solidFill>
              </a:rPr>
              <a:t>Create some awesome projects!</a:t>
            </a:r>
            <a:endParaRPr sz="1350">
              <a:solidFill>
                <a:srgbClr val="FFFFFF"/>
              </a:solidFill>
            </a:endParaRPr>
          </a:p>
        </p:txBody>
      </p:sp>
      <p:pic>
        <p:nvPicPr>
          <p:cNvPr id="224" name="Google Shape;224;g39d47902960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5" y="0"/>
            <a:ext cx="912638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304800" y="304800"/>
            <a:ext cx="488689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Arduino Uno?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04800" y="1118443"/>
            <a:ext cx="5673852" cy="10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 R3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most popular microcontroller board, perfect for learning electronics and programming.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04800" y="2558355"/>
            <a:ext cx="5562600" cy="2343150"/>
          </a:xfrm>
          <a:prstGeom prst="roundRect">
            <a:avLst>
              <a:gd fmla="val 3252" name="adj"/>
            </a:avLst>
          </a:prstGeom>
          <a:solidFill>
            <a:srgbClr val="FFFFFF">
              <a:alpha val="94901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23875" y="2777430"/>
            <a:ext cx="522693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Key Specifications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23875" y="3196530"/>
            <a:ext cx="51244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Arduino Uno R3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microcontroller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350">
                <a:solidFill>
                  <a:srgbClr val="2C3E50"/>
                </a:solidFill>
              </a:rPr>
              <a:t>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digital input/output pins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6 analog input pins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16 MHz clock speed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32 KB flash memory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172200" y="1009650"/>
            <a:ext cx="2667000" cy="1219200"/>
          </a:xfrm>
          <a:prstGeom prst="roundRect">
            <a:avLst>
              <a:gd fmla="val 5000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398133" y="1257300"/>
            <a:ext cx="221513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6398133" y="1714500"/>
            <a:ext cx="2215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Operating Voltage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172200" y="2381250"/>
            <a:ext cx="2667000" cy="1219200"/>
          </a:xfrm>
          <a:prstGeom prst="roundRect">
            <a:avLst>
              <a:gd fmla="val 5000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398133" y="2628900"/>
            <a:ext cx="221513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398133" y="3086100"/>
            <a:ext cx="2215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Easy Connection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6172200" y="3752850"/>
            <a:ext cx="2667000" cy="1219200"/>
          </a:xfrm>
          <a:prstGeom prst="roundRect">
            <a:avLst>
              <a:gd fmla="val 5000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398133" y="4000500"/>
            <a:ext cx="221513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398133" y="4457700"/>
            <a:ext cx="2215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Latest Revision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6cf36d882e_0_0"/>
          <p:cNvSpPr/>
          <p:nvPr/>
        </p:nvSpPr>
        <p:spPr>
          <a:xfrm>
            <a:off x="304800" y="304800"/>
            <a:ext cx="488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Arduino IDE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36cf36d882e_0_0"/>
          <p:cNvSpPr/>
          <p:nvPr/>
        </p:nvSpPr>
        <p:spPr>
          <a:xfrm>
            <a:off x="304800" y="1118443"/>
            <a:ext cx="56739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Arduino IDE is the main application used for writing Arduino Code. If </a:t>
            </a:r>
            <a:r>
              <a:rPr lang="en-US" sz="1800">
                <a:solidFill>
                  <a:srgbClr val="FFFFFF"/>
                </a:solidFill>
              </a:rPr>
              <a:t>it's</a:t>
            </a:r>
            <a:r>
              <a:rPr lang="en-US" sz="1800">
                <a:solidFill>
                  <a:srgbClr val="FFFFFF"/>
                </a:solidFill>
              </a:rPr>
              <a:t> not </a:t>
            </a:r>
            <a:r>
              <a:rPr lang="en-US" sz="1800">
                <a:solidFill>
                  <a:srgbClr val="FFFFFF"/>
                </a:solidFill>
              </a:rPr>
              <a:t>already installed on your device go to this link and click Arduino IDE download.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g36cf36d882e_0_0"/>
          <p:cNvSpPr/>
          <p:nvPr/>
        </p:nvSpPr>
        <p:spPr>
          <a:xfrm>
            <a:off x="530550" y="2804625"/>
            <a:ext cx="6838200" cy="18447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48850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100" lIns="156275" spcFirstLastPara="1" rIns="156275" wrap="square" tIns="7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7"/>
              <a:buFont typeface="Calibri"/>
              <a:buNone/>
            </a:pPr>
            <a:r>
              <a:t/>
            </a:r>
            <a:endParaRPr b="0" i="0" sz="307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g36cf36d882e_0_0"/>
          <p:cNvSpPr/>
          <p:nvPr/>
        </p:nvSpPr>
        <p:spPr>
          <a:xfrm>
            <a:off x="905029" y="3179104"/>
            <a:ext cx="6211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2564"/>
              <a:buFont typeface="Arial"/>
              <a:buNone/>
            </a:pPr>
            <a:r>
              <a:rPr b="1" i="0" lang="en-US" sz="2564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256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36cf36d882e_0_0"/>
          <p:cNvSpPr/>
          <p:nvPr/>
        </p:nvSpPr>
        <p:spPr>
          <a:xfrm>
            <a:off x="905029" y="3830372"/>
            <a:ext cx="62112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26"/>
              </a:spcBef>
              <a:spcAft>
                <a:spcPts val="0"/>
              </a:spcAft>
              <a:buClr>
                <a:srgbClr val="D4D4D4"/>
              </a:buClr>
              <a:buSzPts val="1795"/>
              <a:buFont typeface="Courier New"/>
              <a:buNone/>
            </a:pPr>
            <a:r>
              <a:rPr lang="en-US" sz="1794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794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304800" y="304800"/>
            <a:ext cx="494519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Essential Terminology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304800" y="1428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476250" y="1600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Digital Pin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250" y="1981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Reads or writes HIGH (5V) or LOW (0V) signals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648200" y="1428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819650" y="1600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Analog Pin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819650" y="1981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Reads variable voltage from 0-5V as values 0 - 1023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04800" y="2571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476250" y="2743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PWM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476250" y="3124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Pulse Width Modulation - simulates analog output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648200" y="2571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819650" y="2743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Sketch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4819650" y="3124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The name for an Arduino program or code file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04800" y="3714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476250" y="3886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Serial Monitor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476250" y="4267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Tool to send/receive text data to/from Arduino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648200" y="3714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4819650" y="3886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4819650" y="4267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Reusable board for prototyping without soldering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304800" y="304800"/>
            <a:ext cx="484803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Kit Components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304800" y="13906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552450" y="15621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Servo Motor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52450" y="19812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Rotates to specific angles (0-180°). Controlled via PWM signals.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304800" y="26098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552450" y="27813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LCD Display (16x2)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552450" y="32004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Shows text in 2 rows of 16 characters. Requires multiple digital pins.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304800" y="38290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52450" y="40005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Jumper Wires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552450" y="44196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components on breadboard. Male-to-male for breadboard connections.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304800" y="1714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52450" y="3429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LED (Light Emitting Diode)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552450" y="7620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Emits light when current flows through it. Has polarity - long leg is positive.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304800" y="13906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52450" y="15621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Resistor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52450" y="19812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Limits current flow. Use 330Ω with LEDs to prevent burnout. 220</a:t>
            </a:r>
            <a:r>
              <a:rPr lang="en-US" sz="1350">
                <a:solidFill>
                  <a:srgbClr val="2C3E50"/>
                </a:solidFill>
              </a:rPr>
              <a:t>Ω resistors also works but are very bright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04800" y="26098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52450" y="27813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Push Button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552450" y="32004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Creates or breaks electrical connection when pressed. Use pull-up or pull-down resistors.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304800" y="38290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552450" y="40005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552450" y="44196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Variable resistor with rotating knob. Outputs voltage from 0-5V to analog pins.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2438400" y="1504950"/>
            <a:ext cx="4267200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706624" y="1657350"/>
            <a:ext cx="373075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1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2395728" y="2457450"/>
            <a:ext cx="435254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Blinking LED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2395728" y="3295650"/>
            <a:ext cx="43525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First Arduino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304800" y="304800"/>
            <a:ext cx="436226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1: Blinking LED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304800" y="1009650"/>
            <a:ext cx="4229100" cy="2019300"/>
          </a:xfrm>
          <a:prstGeom prst="roundRect">
            <a:avLst>
              <a:gd fmla="val 377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514350" y="12192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514350" y="1638300"/>
            <a:ext cx="3810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LED (RGB)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350">
                <a:solidFill>
                  <a:srgbClr val="2C3E50"/>
                </a:solidFill>
              </a:rPr>
              <a:t>33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0Ω resistors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4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x m</a:t>
            </a:r>
            <a:r>
              <a:rPr lang="en-US" sz="1350">
                <a:solidFill>
                  <a:srgbClr val="2C3E50"/>
                </a:solidFill>
              </a:rPr>
              <a:t>ale to male 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304800" y="3181350"/>
            <a:ext cx="4229100" cy="1714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514350" y="33909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514350" y="3810000"/>
            <a:ext cx="3810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LED long leg </a:t>
            </a:r>
            <a:r>
              <a:rPr lang="en-US" sz="1350">
                <a:solidFill>
                  <a:srgbClr val="2C3E50"/>
                </a:solidFill>
              </a:rPr>
              <a:t>GND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resistor to all LED short legs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resistor to </a:t>
            </a:r>
            <a:r>
              <a:rPr lang="en-US" sz="1350">
                <a:solidFill>
                  <a:srgbClr val="2C3E50"/>
                </a:solidFill>
              </a:rPr>
              <a:t>pins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4838700" y="380300"/>
            <a:ext cx="40005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057775" y="599375"/>
            <a:ext cx="3633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5057775" y="980375"/>
            <a:ext cx="3633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600" y="1524000"/>
            <a:ext cx="2461012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/>
          <p:nvPr/>
        </p:nvSpPr>
        <p:spPr>
          <a:xfrm>
            <a:off x="857994" y="1504950"/>
            <a:ext cx="7428012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1094610" y="1657350"/>
            <a:ext cx="69547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2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783714" y="2457450"/>
            <a:ext cx="757657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Button-Controlled LED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783714" y="3295650"/>
            <a:ext cx="757657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Reading Digital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2025-10-26T21:43:33Z</dcterms:created>
  <dc:creator>Arduino Uno R3 Guide</dc:creator>
</cp:coreProperties>
</file>