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B0C43F9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D6294C-5DC1-7615-14CD-BA3466754176}" name="KOWALCZYK Jakub" initials="KJ" userId="KOWALCZYK Jakub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Kowalczyk" initials="JK" lastIdx="1" clrIdx="0">
    <p:extLst>
      <p:ext uri="{19B8F6BF-5375-455C-9EA6-DF929625EA0E}">
        <p15:presenceInfo xmlns:p15="http://schemas.microsoft.com/office/powerpoint/2012/main" userId="Jakub Kowalczyk" providerId="None"/>
      </p:ext>
    </p:extLst>
  </p:cmAuthor>
  <p:cmAuthor id="2" name="Microsoft Office User" initials="MOU" lastIdx="30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436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097" autoAdjust="0"/>
  </p:normalViewPr>
  <p:slideViewPr>
    <p:cSldViewPr>
      <p:cViewPr varScale="1">
        <p:scale>
          <a:sx n="26" d="100"/>
          <a:sy n="26" d="100"/>
        </p:scale>
        <p:origin x="1315" y="48"/>
      </p:cViewPr>
      <p:guideLst>
        <p:guide orient="horz" pos="6735"/>
        <p:guide pos="9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comments/modernComment_101_B0C43F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B7EE02-531E-418C-BE16-AC22488E17A8}" authorId="{96D6294C-5DC1-7615-14CD-BA3466754176}" created="2022-02-10T14:41:50.2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65651345" sldId="257"/>
      <ac:picMk id="12" creationId="{3212E24F-1CB9-4DD2-95A8-EC18AD962A82}"/>
    </ac:deMkLst>
    <p188:txBody>
      <a:bodyPr/>
      <a:lstStyle/>
      <a:p>
        <a:r>
          <a:rPr lang="en-GB"/>
          <a:t>label the p300b component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BC04-6595-427B-9AB4-421A81359D8F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483A-AF48-4C96-BF66-C3045A8E3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2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483A-AF48-4C96-BF66-C3045A8E3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5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CCB6-FC7E-4359-A78B-AEA6158B898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9F31-FC7B-4168-B515-C44D1102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3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8/10/relationships/comments" Target="../comments/modernComment_101_B0C43F9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jpeg"/><Relationship Id="rId10" Type="http://schemas.openxmlformats.org/officeDocument/2006/relationships/image" Target="../media/image6.jpg"/><Relationship Id="rId4" Type="http://schemas.openxmlformats.org/officeDocument/2006/relationships/image" Target="../media/image1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1ED6D-C45A-4B8A-B7D7-0244C86E9DC6}"/>
              </a:ext>
            </a:extLst>
          </p:cNvPr>
          <p:cNvSpPr/>
          <p:nvPr/>
        </p:nvSpPr>
        <p:spPr>
          <a:xfrm>
            <a:off x="1" y="1"/>
            <a:ext cx="30275212" cy="1594360"/>
          </a:xfrm>
          <a:prstGeom prst="roundRect">
            <a:avLst>
              <a:gd name="adj" fmla="val 0"/>
            </a:avLst>
          </a:prstGeom>
          <a:solidFill>
            <a:srgbClr val="041E42"/>
          </a:solidFill>
          <a:ln>
            <a:solidFill>
              <a:srgbClr val="04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A68D8F-682E-4019-861E-998EF7801598}"/>
              </a:ext>
            </a:extLst>
          </p:cNvPr>
          <p:cNvSpPr txBox="1"/>
          <p:nvPr/>
        </p:nvSpPr>
        <p:spPr>
          <a:xfrm>
            <a:off x="262582" y="2085964"/>
            <a:ext cx="14546190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36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Rationale:</a:t>
            </a: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EEG data, electrical impulses at the scalp do not reflect underlying brain activity. This is called the problem of </a:t>
            </a:r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“ground truth”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400"/>
              </a:spcAft>
            </a:pPr>
            <a:endParaRPr lang="en-GB" sz="28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Potential solution? Simulate data.</a:t>
            </a:r>
          </a:p>
          <a:p>
            <a:pPr marL="571500" indent="-5715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This allows to establish ground truth!</a:t>
            </a:r>
          </a:p>
          <a:p>
            <a:pPr marL="571500" indent="-5715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Able to manipulate EEG data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C2FC6-DA11-4FA1-9015-869DD1AE4702}"/>
              </a:ext>
            </a:extLst>
          </p:cNvPr>
          <p:cNvSpPr txBox="1"/>
          <p:nvPr/>
        </p:nvSpPr>
        <p:spPr>
          <a:xfrm>
            <a:off x="15425638" y="19256115"/>
            <a:ext cx="145238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40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References:</a:t>
            </a:r>
          </a:p>
          <a:p>
            <a:pPr marL="457200" indent="-457200">
              <a:spcAft>
                <a:spcPts val="800"/>
              </a:spcAft>
            </a:pPr>
            <a:r>
              <a:rPr lang="en-GB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Krol</a:t>
            </a:r>
            <a:r>
              <a:rPr lang="en-GB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L. R., </a:t>
            </a:r>
            <a:r>
              <a:rPr lang="en-GB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Pawlitzki</a:t>
            </a:r>
            <a:r>
              <a:rPr lang="en-GB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J., Lotte, F., </a:t>
            </a:r>
            <a:r>
              <a:rPr lang="en-GB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Gramann</a:t>
            </a:r>
            <a:r>
              <a:rPr lang="en-GB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K., &amp; Zander, T. O. (2018). SEREEGA: Simulating event-related EEG activity. </a:t>
            </a:r>
            <a:r>
              <a:rPr lang="en-GB" sz="20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Journal of Neuroscience Methods</a:t>
            </a:r>
            <a:r>
              <a:rPr lang="en-GB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 309, 13-24.</a:t>
            </a:r>
          </a:p>
          <a:p>
            <a:pPr marL="457200" indent="-457200">
              <a:spcAft>
                <a:spcPts val="800"/>
              </a:spcAft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Hermann, K. L., Singh, S. R., Rosenthal, I. A.,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Pantazis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D., &amp; Conway, B. R. (2022). Temporal dynamics of the neural representation of hue and luminance polarity</a:t>
            </a:r>
            <a:r>
              <a:rPr lang="en-GB" sz="2000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 Nature Communications,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13(1), 1-19.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E2DC5-665F-4F0A-8006-BE93C6810A17}"/>
              </a:ext>
            </a:extLst>
          </p:cNvPr>
          <p:cNvSpPr txBox="1"/>
          <p:nvPr/>
        </p:nvSpPr>
        <p:spPr>
          <a:xfrm>
            <a:off x="431964" y="151722"/>
            <a:ext cx="298432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Effects of Temporal and Spatial Signal Shifts on Decoding Accuracy</a:t>
            </a:r>
          </a:p>
          <a:p>
            <a:r>
              <a:rPr lang="en-GB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Jakub Kowalczyk - Supervised by Dr Jasna Martinovic </a:t>
            </a:r>
          </a:p>
          <a:p>
            <a:endParaRPr lang="en-GB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A2D1C-371B-4D7D-B106-79EC11ED5DD8}"/>
              </a:ext>
            </a:extLst>
          </p:cNvPr>
          <p:cNvSpPr txBox="1"/>
          <p:nvPr/>
        </p:nvSpPr>
        <p:spPr>
          <a:xfrm>
            <a:off x="15393923" y="2085964"/>
            <a:ext cx="1486536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36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Design:</a:t>
            </a: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Simulate data using SEREEGA (</a:t>
            </a:r>
            <a:r>
              <a:rPr lang="en-GB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Krol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et al., 2018) toolbox for a single p300b component and introduce physiologically plausible variance for latency (+/- 40ms) &amp; source (+/- 2,6,4 for </a:t>
            </a:r>
            <a:r>
              <a:rPr lang="en-GB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x,y,z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respectively) parameters. </a:t>
            </a:r>
            <a:endParaRPr lang="en-GB" sz="2800" dirty="0">
              <a:highlight>
                <a:srgbClr val="FFFF00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71500" indent="-571500">
              <a:spcAft>
                <a:spcPts val="400"/>
              </a:spcAft>
              <a:buFontTx/>
              <a:buChar char="-"/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Examine study questions through decoding analysis conducted using Linear Discriminant Analysis algorithm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E1820-76E9-4007-8960-96946A2F4970}"/>
              </a:ext>
            </a:extLst>
          </p:cNvPr>
          <p:cNvSpPr txBox="1"/>
          <p:nvPr/>
        </p:nvSpPr>
        <p:spPr>
          <a:xfrm>
            <a:off x="15425638" y="15872900"/>
            <a:ext cx="146925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36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Predictions:</a:t>
            </a: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Spatial and temporal shifts will increase decoding accuracy</a:t>
            </a:r>
          </a:p>
          <a:p>
            <a:pPr>
              <a:spcAft>
                <a:spcPts val="400"/>
              </a:spcAft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 predict that, due to a higher temporal resolution of EEG, </a:t>
            </a:r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decoding accuracy will be greater for temporal shifts compared to spatial shifts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30" name="Picture 6" descr="Color Theory - Contrast of Hue">
            <a:extLst>
              <a:ext uri="{FF2B5EF4-FFF2-40B4-BE49-F238E27FC236}">
                <a16:creationId xmlns:a16="http://schemas.microsoft.com/office/drawing/2014/main" id="{42A12C09-B377-4713-AF9A-D5D1C086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822" y="5251923"/>
            <a:ext cx="4483917" cy="25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y sheds light on a classic visual illusion | MIT News | Massachusetts  Institute of Technology">
            <a:extLst>
              <a:ext uri="{FF2B5EF4-FFF2-40B4-BE49-F238E27FC236}">
                <a16:creationId xmlns:a16="http://schemas.microsoft.com/office/drawing/2014/main" id="{558080B5-0E16-4414-A4BF-F8CC1523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822" y="8492283"/>
            <a:ext cx="4483917" cy="25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MRI Functional Magnetic Resonance Imaging Lab">
            <a:extLst>
              <a:ext uri="{FF2B5EF4-FFF2-40B4-BE49-F238E27FC236}">
                <a16:creationId xmlns:a16="http://schemas.microsoft.com/office/drawing/2014/main" id="{BF9BD96C-4FDB-4E07-A3D1-12D4104A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358" y="15411621"/>
            <a:ext cx="3094641" cy="26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999A8-7D90-45A4-9EA3-7B440D7D8405}"/>
              </a:ext>
            </a:extLst>
          </p:cNvPr>
          <p:cNvGrpSpPr/>
          <p:nvPr/>
        </p:nvGrpSpPr>
        <p:grpSpPr>
          <a:xfrm>
            <a:off x="9943720" y="12905870"/>
            <a:ext cx="4483918" cy="2559569"/>
            <a:chOff x="2608214" y="3635027"/>
            <a:chExt cx="9217024" cy="432048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E78C15-DA60-47D0-9BB0-1B063BD2C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2921" b="76417" l="8513" r="37956"/>
                      </a14:imgEffect>
                    </a14:imgLayer>
                  </a14:imgProps>
                </a:ext>
              </a:extLst>
            </a:blip>
            <a:srcRect l="4833" t="61234" r="58364" b="21896"/>
            <a:stretch/>
          </p:blipFill>
          <p:spPr>
            <a:xfrm>
              <a:off x="3904358" y="3635028"/>
              <a:ext cx="7920880" cy="432048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75BB5F3-284B-4940-87A7-D30D893EF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36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2921" b="76417" l="8513" r="37956"/>
                      </a14:imgEffect>
                    </a14:imgLayer>
                  </a14:imgProps>
                </a:ext>
              </a:extLst>
            </a:blip>
            <a:srcRect l="4833" t="61234" r="58364" b="21896"/>
            <a:stretch/>
          </p:blipFill>
          <p:spPr>
            <a:xfrm>
              <a:off x="2608214" y="3635027"/>
              <a:ext cx="7920880" cy="432048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E5332B-5549-419E-A631-3C05200BE0E8}"/>
                </a:ext>
              </a:extLst>
            </p:cNvPr>
            <p:cNvCxnSpPr/>
            <p:nvPr/>
          </p:nvCxnSpPr>
          <p:spPr>
            <a:xfrm>
              <a:off x="5992590" y="5147196"/>
              <a:ext cx="1656184" cy="0"/>
            </a:xfrm>
            <a:prstGeom prst="straightConnector1">
              <a:avLst/>
            </a:prstGeom>
            <a:ln w="114300">
              <a:solidFill>
                <a:srgbClr val="4365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7A8C8C-957C-43A9-912A-FC0057684540}"/>
              </a:ext>
            </a:extLst>
          </p:cNvPr>
          <p:cNvGrpSpPr/>
          <p:nvPr/>
        </p:nvGrpSpPr>
        <p:grpSpPr>
          <a:xfrm>
            <a:off x="12350542" y="15868581"/>
            <a:ext cx="725877" cy="755565"/>
            <a:chOff x="17729896" y="8963620"/>
            <a:chExt cx="6192686" cy="61206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FEBCD6-A905-41A8-8023-BB6CCFDDED90}"/>
                </a:ext>
              </a:extLst>
            </p:cNvPr>
            <p:cNvSpPr/>
            <p:nvPr/>
          </p:nvSpPr>
          <p:spPr>
            <a:xfrm>
              <a:off x="19720402" y="10968670"/>
              <a:ext cx="2211674" cy="2110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90B71D-147B-433C-9F7D-03C95234EEAA}"/>
                </a:ext>
              </a:extLst>
            </p:cNvPr>
            <p:cNvSpPr/>
            <p:nvPr/>
          </p:nvSpPr>
          <p:spPr>
            <a:xfrm>
              <a:off x="17729896" y="8963620"/>
              <a:ext cx="6192686" cy="6120680"/>
            </a:xfrm>
            <a:prstGeom prst="ellipse">
              <a:avLst/>
            </a:prstGeom>
            <a:solidFill>
              <a:srgbClr val="4365E2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D2C74DE-F6CC-4766-936E-39DAE0D315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510" y="303700"/>
            <a:ext cx="6384640" cy="9994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46E645-BC9B-401B-BEA1-4FC352F69B4C}"/>
              </a:ext>
            </a:extLst>
          </p:cNvPr>
          <p:cNvSpPr txBox="1"/>
          <p:nvPr/>
        </p:nvSpPr>
        <p:spPr>
          <a:xfrm>
            <a:off x="262582" y="6076894"/>
            <a:ext cx="9263085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36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Background</a:t>
            </a: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Hue and luminance contrasts are basic visual features.</a:t>
            </a:r>
          </a:p>
          <a:p>
            <a:pPr>
              <a:spcAft>
                <a:spcPts val="400"/>
              </a:spcAft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Hermann., et al. (2022) </a:t>
            </a:r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decoded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colour from M/EEG data.</a:t>
            </a:r>
          </a:p>
          <a:p>
            <a:pPr>
              <a:spcAft>
                <a:spcPts val="400"/>
              </a:spcAft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Decoding is a multivariate technique that uses pattern information from multiple recording sites in order to predict whether information contained in signal can be used to differentiate between conditions. </a:t>
            </a:r>
          </a:p>
          <a:p>
            <a:pPr>
              <a:spcAft>
                <a:spcPts val="400"/>
              </a:spcAft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This suggests that the electrical signals generated by the brain may somehow represent information about how colour/luminance is stored and represented in the brain. </a:t>
            </a:r>
          </a:p>
          <a:p>
            <a:pPr>
              <a:spcAft>
                <a:spcPts val="400"/>
              </a:spcAft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Authors suggest that information discerning colour is contained spatially. M/EEG in general have worse spatial resolution than fMRI, which makes it surprising to reliably find information spatially encoded.</a:t>
            </a: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400"/>
              </a:spcAft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Is colour spatial represented in the brain? Or could this be a temporal distinction shifted in time? </a:t>
            </a:r>
          </a:p>
          <a:p>
            <a:pPr>
              <a:spcAft>
                <a:spcPts val="400"/>
              </a:spcAft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6AA086-47A6-42F5-82B2-45ABB8B7CC1A}"/>
              </a:ext>
            </a:extLst>
          </p:cNvPr>
          <p:cNvSpPr txBox="1"/>
          <p:nvPr/>
        </p:nvSpPr>
        <p:spPr>
          <a:xfrm>
            <a:off x="231950" y="19018219"/>
            <a:ext cx="14692555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36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Study Questions </a:t>
            </a:r>
          </a:p>
          <a:p>
            <a:pPr marL="571500" indent="-5715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How do spatial/temporal shifts affect decoding? </a:t>
            </a:r>
          </a:p>
          <a:p>
            <a:pPr marL="571500" indent="-5715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Specifically, if there is an effect of the two, is it additive or multiplicative?  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212E24F-1CB9-4DD2-95A8-EC18AD962A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963" y="5746437"/>
            <a:ext cx="14552418" cy="81857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298500-F9C2-4B8C-BA3B-B49329C01E25}"/>
              </a:ext>
            </a:extLst>
          </p:cNvPr>
          <p:cNvSpPr txBox="1"/>
          <p:nvPr/>
        </p:nvSpPr>
        <p:spPr>
          <a:xfrm>
            <a:off x="15425064" y="5652993"/>
            <a:ext cx="14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3600" b="1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 Product of Research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7094D-D2E0-4DCA-BDDD-47088FF15FA8}"/>
              </a:ext>
            </a:extLst>
          </p:cNvPr>
          <p:cNvSpPr txBox="1"/>
          <p:nvPr/>
        </p:nvSpPr>
        <p:spPr>
          <a:xfrm>
            <a:off x="15547864" y="13515800"/>
            <a:ext cx="1411128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-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 at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a shift in latency by 20ms (black line, 280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peak)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a perturbation of amplitudes over the entire P300b window, resulting in a higher amplitudes at the beginning, and lower at the end). Right - This shift in amplitude is decodable (decoding from 64 channels). With decoding probability &gt; .5 indicating greater than chance performance. Magenta dots on the bottom reflect significant differences 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-corrected).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CDBC3-6E5D-42B1-9EDE-7AF6B16B8684}"/>
              </a:ext>
            </a:extLst>
          </p:cNvPr>
          <p:cNvSpPr txBox="1"/>
          <p:nvPr/>
        </p:nvSpPr>
        <p:spPr>
          <a:xfrm>
            <a:off x="18044876" y="6443340"/>
            <a:ext cx="138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P300b </a:t>
            </a:r>
          </a:p>
        </p:txBody>
      </p:sp>
      <p:sp>
        <p:nvSpPr>
          <p:cNvPr id="25" name="Rectangle 47">
            <a:extLst>
              <a:ext uri="{FF2B5EF4-FFF2-40B4-BE49-F238E27FC236}">
                <a16:creationId xmlns:a16="http://schemas.microsoft.com/office/drawing/2014/main" id="{DF5815AB-B6E1-4811-9052-2F7D3670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800" y="13068076"/>
            <a:ext cx="9580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Time (</a:t>
            </a:r>
            <a:r>
              <a:rPr lang="en-US" altLang="en-US" sz="1600" b="1" dirty="0" err="1">
                <a:solidFill>
                  <a:srgbClr val="000000"/>
                </a:solidFill>
              </a:rPr>
              <a:t>ms</a:t>
            </a:r>
            <a:r>
              <a:rPr lang="en-US" altLang="en-US" sz="14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309D578A-FD22-44F4-B55F-B50AB36361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015990" y="9470035"/>
            <a:ext cx="1279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</a:rPr>
              <a:t>Potential  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sz="1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µV</a:t>
            </a:r>
            <a:r>
              <a:rPr lang="en-US" altLang="en-US" sz="14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4406F3-781D-41CF-8EF1-1BF7B267D300}"/>
              </a:ext>
            </a:extLst>
          </p:cNvPr>
          <p:cNvSpPr/>
          <p:nvPr/>
        </p:nvSpPr>
        <p:spPr>
          <a:xfrm>
            <a:off x="17009814" y="6731371"/>
            <a:ext cx="1211572" cy="2636628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513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10919</TotalTime>
  <Words>517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Kowalczyk</dc:creator>
  <cp:lastModifiedBy>KOWALCZYK Jakub</cp:lastModifiedBy>
  <cp:revision>98</cp:revision>
  <dcterms:created xsi:type="dcterms:W3CDTF">2021-03-23T15:25:33Z</dcterms:created>
  <dcterms:modified xsi:type="dcterms:W3CDTF">2022-02-10T16:05:19Z</dcterms:modified>
</cp:coreProperties>
</file>