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8" r:id="rId9"/>
    <p:sldId id="269" r:id="rId10"/>
    <p:sldId id="271" r:id="rId11"/>
    <p:sldId id="270" r:id="rId12"/>
    <p:sldId id="273" r:id="rId13"/>
    <p:sldId id="272" r:id="rId14"/>
    <p:sldId id="262" r:id="rId15"/>
    <p:sldId id="274" r:id="rId16"/>
    <p:sldId id="263" r:id="rId17"/>
    <p:sldId id="264" r:id="rId18"/>
    <p:sldId id="265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9C"/>
    <a:srgbClr val="FCDB86"/>
    <a:srgbClr val="C1CD89"/>
    <a:srgbClr val="8AB3BF"/>
    <a:srgbClr val="1F77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4660"/>
  </p:normalViewPr>
  <p:slideViewPr>
    <p:cSldViewPr snapToGrid="0">
      <p:cViewPr>
        <p:scale>
          <a:sx n="100" d="100"/>
          <a:sy n="100" d="100"/>
        </p:scale>
        <p:origin x="-130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 introduction to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D3 training –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style do - </a:t>
            </a:r>
            <a:r>
              <a:rPr lang="fr-FR" dirty="0" err="1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dirty="0" smtClean="0"/>
              <a:t>Style </a:t>
            </a:r>
            <a:r>
              <a:rPr lang="fr-FR" dirty="0" err="1" smtClean="0"/>
              <a:t>can</a:t>
            </a:r>
            <a:r>
              <a:rPr lang="fr-FR" dirty="0" smtClean="0"/>
              <a:t> control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as: </a:t>
            </a:r>
          </a:p>
          <a:p>
            <a:pPr indent="0">
              <a:buNone/>
            </a:pPr>
            <a:r>
              <a:rPr lang="fr-FR" dirty="0" smtClean="0"/>
              <a:t>Font </a:t>
            </a:r>
            <a:r>
              <a:rPr lang="fr-FR" dirty="0" err="1" smtClean="0"/>
              <a:t>name</a:t>
            </a:r>
            <a:r>
              <a:rPr lang="fr-FR" dirty="0" smtClean="0"/>
              <a:t> - </a:t>
            </a:r>
            <a:r>
              <a:rPr lang="fr-FR" dirty="0" smtClean="0">
                <a:latin typeface="Consolas" pitchFamily="49" charset="0"/>
              </a:rPr>
              <a:t>font-</a:t>
            </a:r>
            <a:r>
              <a:rPr lang="fr-FR" dirty="0" err="1" smtClean="0">
                <a:latin typeface="Consolas" pitchFamily="49" charset="0"/>
              </a:rPr>
              <a:t>family</a:t>
            </a:r>
            <a:r>
              <a:rPr lang="fr-FR" dirty="0" smtClean="0"/>
              <a:t>, font size - </a:t>
            </a:r>
            <a:r>
              <a:rPr lang="fr-FR" dirty="0" smtClean="0">
                <a:latin typeface="Consolas" pitchFamily="49" charset="0"/>
              </a:rPr>
              <a:t>font-size</a:t>
            </a:r>
            <a:r>
              <a:rPr lang="fr-FR" dirty="0" smtClean="0"/>
              <a:t>, font style (bold, </a:t>
            </a:r>
            <a:r>
              <a:rPr lang="fr-FR" dirty="0" err="1" smtClean="0"/>
              <a:t>regular</a:t>
            </a:r>
            <a:r>
              <a:rPr lang="fr-FR" dirty="0" smtClean="0"/>
              <a:t>, </a:t>
            </a:r>
            <a:r>
              <a:rPr lang="fr-FR" dirty="0" err="1" smtClean="0"/>
              <a:t>italic</a:t>
            </a:r>
            <a:r>
              <a:rPr lang="fr-FR" dirty="0" smtClean="0"/>
              <a:t>, oblique) – </a:t>
            </a:r>
            <a:r>
              <a:rPr lang="fr-FR" dirty="0" smtClean="0">
                <a:latin typeface="Consolas" pitchFamily="49" charset="0"/>
              </a:rPr>
              <a:t>font-</a:t>
            </a:r>
            <a:r>
              <a:rPr lang="fr-FR" dirty="0" err="1" smtClean="0">
                <a:latin typeface="Consolas" pitchFamily="49" charset="0"/>
              </a:rPr>
              <a:t>weight</a:t>
            </a:r>
            <a:r>
              <a:rPr lang="fr-FR" dirty="0" smtClean="0">
                <a:latin typeface="Consolas" pitchFamily="49" charset="0"/>
              </a:rPr>
              <a:t>, font-style</a:t>
            </a:r>
            <a:r>
              <a:rPr lang="fr-FR" dirty="0" smtClean="0"/>
              <a:t>, </a:t>
            </a:r>
            <a:r>
              <a:rPr lang="fr-FR" dirty="0" err="1" smtClean="0"/>
              <a:t>underline</a:t>
            </a:r>
            <a:r>
              <a:rPr lang="fr-FR" dirty="0" smtClean="0"/>
              <a:t> and </a:t>
            </a:r>
            <a:r>
              <a:rPr lang="fr-FR" dirty="0" err="1" smtClean="0"/>
              <a:t>shadow</a:t>
            </a:r>
            <a:r>
              <a:rPr lang="fr-FR" dirty="0" smtClean="0"/>
              <a:t> (</a:t>
            </a:r>
            <a:r>
              <a:rPr lang="fr-FR" dirty="0" err="1" smtClean="0">
                <a:latin typeface="Consolas" pitchFamily="49" charset="0"/>
              </a:rPr>
              <a:t>text</a:t>
            </a:r>
            <a:r>
              <a:rPr lang="fr-FR" dirty="0" smtClean="0">
                <a:latin typeface="Consolas" pitchFamily="49" charset="0"/>
              </a:rPr>
              <a:t>-</a:t>
            </a:r>
            <a:r>
              <a:rPr lang="fr-FR" dirty="0" err="1" smtClean="0">
                <a:latin typeface="Consolas" pitchFamily="49" charset="0"/>
              </a:rPr>
              <a:t>decoration</a:t>
            </a:r>
            <a:r>
              <a:rPr lang="fr-FR" dirty="0" smtClean="0">
                <a:latin typeface="Consolas" pitchFamily="49" charset="0"/>
              </a:rPr>
              <a:t>, </a:t>
            </a:r>
            <a:r>
              <a:rPr lang="fr-FR" dirty="0" err="1" smtClean="0">
                <a:latin typeface="Consolas" pitchFamily="49" charset="0"/>
              </a:rPr>
              <a:t>text</a:t>
            </a:r>
            <a:r>
              <a:rPr lang="fr-FR" dirty="0" smtClean="0">
                <a:latin typeface="Consolas" pitchFamily="49" charset="0"/>
              </a:rPr>
              <a:t>-</a:t>
            </a:r>
            <a:r>
              <a:rPr lang="fr-FR" dirty="0" err="1" smtClean="0">
                <a:latin typeface="Consolas" pitchFamily="49" charset="0"/>
              </a:rPr>
              <a:t>shadow</a:t>
            </a:r>
            <a:r>
              <a:rPr lang="fr-FR" dirty="0" smtClean="0"/>
              <a:t>)… </a:t>
            </a:r>
          </a:p>
          <a:p>
            <a:pPr indent="0">
              <a:buNone/>
            </a:pPr>
            <a:r>
              <a:rPr lang="fr-FR" dirty="0" smtClean="0"/>
              <a:t>In HTML, style </a:t>
            </a:r>
            <a:r>
              <a:rPr lang="fr-FR" dirty="0" err="1" smtClean="0"/>
              <a:t>can</a:t>
            </a:r>
            <a:r>
              <a:rPr lang="fr-FR" dirty="0" smtClean="0"/>
              <a:t> control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alignment</a:t>
            </a:r>
            <a:r>
              <a:rPr lang="fr-FR" dirty="0" smtClean="0"/>
              <a:t>, in SVG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managed</a:t>
            </a:r>
            <a:r>
              <a:rPr lang="fr-FR" dirty="0" smtClean="0"/>
              <a:t> by </a:t>
            </a:r>
            <a:r>
              <a:rPr lang="fr-FR" dirty="0" err="1" smtClean="0"/>
              <a:t>attributes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style do - </a:t>
            </a:r>
            <a:r>
              <a:rPr lang="fr-FR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dirty="0" smtClean="0"/>
              <a:t>Style </a:t>
            </a:r>
            <a:r>
              <a:rPr lang="fr-FR" dirty="0" err="1" smtClean="0"/>
              <a:t>controls</a:t>
            </a:r>
            <a:r>
              <a:rPr lang="fr-FR" dirty="0" smtClean="0"/>
              <a:t> all </a:t>
            </a:r>
            <a:r>
              <a:rPr lang="fr-FR" dirty="0" err="1" smtClean="0"/>
              <a:t>colors</a:t>
            </a:r>
            <a:r>
              <a:rPr lang="fr-FR" dirty="0" smtClean="0"/>
              <a:t>: background, </a:t>
            </a:r>
            <a:r>
              <a:rPr lang="fr-FR" dirty="0" err="1" smtClean="0"/>
              <a:t>text</a:t>
            </a:r>
            <a:r>
              <a:rPr lang="fr-FR" dirty="0" smtClean="0"/>
              <a:t>, </a:t>
            </a:r>
            <a:r>
              <a:rPr lang="fr-FR" dirty="0" err="1" smtClean="0"/>
              <a:t>lines</a:t>
            </a:r>
            <a:r>
              <a:rPr lang="fr-FR" dirty="0" smtClean="0"/>
              <a:t>… </a:t>
            </a:r>
          </a:p>
          <a:p>
            <a:pPr indent="0">
              <a:buNone/>
            </a:pPr>
            <a:r>
              <a:rPr lang="fr-FR" dirty="0" smtClean="0"/>
              <a:t>In HTML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ending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>
                <a:latin typeface="Consolas" pitchFamily="49" charset="0"/>
              </a:rPr>
              <a:t>–</a:t>
            </a:r>
            <a:r>
              <a:rPr lang="fr-FR" dirty="0" err="1" smtClean="0">
                <a:latin typeface="Consolas" pitchFamily="49" charset="0"/>
              </a:rPr>
              <a:t>color</a:t>
            </a:r>
            <a:r>
              <a:rPr lang="fr-FR" dirty="0" smtClean="0"/>
              <a:t> (</a:t>
            </a:r>
            <a:r>
              <a:rPr lang="fr-FR" dirty="0" err="1" smtClean="0"/>
              <a:t>color</a:t>
            </a:r>
            <a:r>
              <a:rPr lang="fr-FR" dirty="0" smtClean="0"/>
              <a:t> for </a:t>
            </a:r>
            <a:r>
              <a:rPr lang="fr-FR" dirty="0" err="1" smtClean="0"/>
              <a:t>text</a:t>
            </a:r>
            <a:r>
              <a:rPr lang="fr-FR" dirty="0" smtClean="0"/>
              <a:t>, background-</a:t>
            </a:r>
            <a:r>
              <a:rPr lang="fr-FR" dirty="0" err="1" smtClean="0"/>
              <a:t>color</a:t>
            </a:r>
            <a:r>
              <a:rPr lang="fr-FR" dirty="0" smtClean="0"/>
              <a:t>, border-</a:t>
            </a:r>
            <a:r>
              <a:rPr lang="fr-FR" dirty="0" err="1" smtClean="0"/>
              <a:t>color</a:t>
            </a:r>
            <a:r>
              <a:rPr lang="fr-FR" dirty="0" smtClean="0"/>
              <a:t>, </a:t>
            </a:r>
            <a:r>
              <a:rPr lang="fr-FR" dirty="0" err="1" smtClean="0"/>
              <a:t>text</a:t>
            </a:r>
            <a:r>
              <a:rPr lang="fr-FR" dirty="0" smtClean="0"/>
              <a:t>-</a:t>
            </a:r>
            <a:r>
              <a:rPr lang="fr-FR" dirty="0" err="1" smtClean="0"/>
              <a:t>decoration</a:t>
            </a:r>
            <a:r>
              <a:rPr lang="fr-FR" dirty="0" smtClean="0"/>
              <a:t>-</a:t>
            </a:r>
            <a:r>
              <a:rPr lang="fr-FR" dirty="0" err="1" smtClean="0"/>
              <a:t>color</a:t>
            </a:r>
            <a:r>
              <a:rPr lang="fr-FR" dirty="0" smtClean="0"/>
              <a:t>…). </a:t>
            </a:r>
          </a:p>
          <a:p>
            <a:pPr indent="0">
              <a:buNone/>
            </a:pPr>
            <a:r>
              <a:rPr lang="fr-FR" dirty="0" smtClean="0"/>
              <a:t>In SVG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>
                <a:latin typeface="Consolas" pitchFamily="49" charset="0"/>
              </a:rPr>
              <a:t>fill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/>
              <a:t>(</a:t>
            </a:r>
            <a:r>
              <a:rPr lang="fr-FR" dirty="0" err="1" smtClean="0"/>
              <a:t>shape</a:t>
            </a:r>
            <a:r>
              <a:rPr lang="fr-FR" dirty="0" smtClean="0"/>
              <a:t> </a:t>
            </a:r>
            <a:r>
              <a:rPr lang="fr-FR" dirty="0" err="1" smtClean="0"/>
              <a:t>fill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) and </a:t>
            </a:r>
            <a:r>
              <a:rPr lang="fr-FR" dirty="0" smtClean="0">
                <a:latin typeface="Consolas" pitchFamily="49" charset="0"/>
              </a:rPr>
              <a:t>stroke </a:t>
            </a:r>
            <a:r>
              <a:rPr lang="fr-FR" dirty="0" smtClean="0"/>
              <a:t>(</a:t>
            </a:r>
            <a:r>
              <a:rPr lang="fr-FR" dirty="0" err="1" smtClean="0"/>
              <a:t>outline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style </a:t>
            </a:r>
            <a:r>
              <a:rPr lang="fr-FR" dirty="0" err="1" smtClean="0"/>
              <a:t>can</a:t>
            </a:r>
            <a:r>
              <a:rPr lang="fr-FR" dirty="0" smtClean="0"/>
              <a:t> do </a:t>
            </a:r>
            <a:r>
              <a:rPr lang="fr-FR" dirty="0" smtClean="0"/>
              <a:t>– box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fr-FR" sz="2400" dirty="0" smtClean="0"/>
              <a:t>Style </a:t>
            </a:r>
            <a:r>
              <a:rPr lang="fr-FR" sz="2400" dirty="0" err="1" smtClean="0"/>
              <a:t>controls</a:t>
            </a:r>
            <a:r>
              <a:rPr lang="fr-FR" sz="2400" dirty="0" smtClean="0"/>
              <a:t> </a:t>
            </a:r>
            <a:r>
              <a:rPr lang="fr-FR" sz="2400" dirty="0" err="1" smtClean="0"/>
              <a:t>every</a:t>
            </a:r>
            <a:r>
              <a:rPr lang="fr-FR" sz="2400" dirty="0" smtClean="0"/>
              <a:t> aspect of </a:t>
            </a:r>
            <a:r>
              <a:rPr lang="fr-FR" sz="2400" dirty="0" err="1" smtClean="0"/>
              <a:t>sizing</a:t>
            </a:r>
            <a:r>
              <a:rPr lang="fr-FR" sz="2400" dirty="0" smtClean="0"/>
              <a:t> HTML </a:t>
            </a:r>
            <a:r>
              <a:rPr lang="fr-FR" sz="2400" dirty="0" err="1" smtClean="0"/>
              <a:t>elements</a:t>
            </a:r>
            <a:r>
              <a:rPr lang="fr-FR" sz="2400" dirty="0" smtClean="0"/>
              <a:t>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59632" y="2204864"/>
            <a:ext cx="6768752" cy="3744416"/>
          </a:xfrm>
          <a:prstGeom prst="rect">
            <a:avLst/>
          </a:prstGeom>
          <a:solidFill>
            <a:srgbClr val="F8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5736" y="2780928"/>
            <a:ext cx="5040560" cy="2664296"/>
          </a:xfrm>
          <a:prstGeom prst="rect">
            <a:avLst/>
          </a:prstGeom>
          <a:solidFill>
            <a:srgbClr val="FCD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39752" y="2960948"/>
            <a:ext cx="4752528" cy="2304256"/>
          </a:xfrm>
          <a:prstGeom prst="rect">
            <a:avLst/>
          </a:prstGeom>
          <a:solidFill>
            <a:srgbClr val="C1C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2276872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Margin</a:t>
            </a:r>
            <a:r>
              <a:rPr lang="fr-FR" dirty="0" smtClean="0"/>
              <a:t> – distance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92080" y="220486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2080" y="544522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4088" y="2348880"/>
            <a:ext cx="741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margin</a:t>
            </a:r>
            <a:r>
              <a:rPr lang="fr-FR" sz="1200" i="1" dirty="0" smtClean="0"/>
              <a:t>-top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8" y="551723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err="1" smtClean="0"/>
              <a:t>margin</a:t>
            </a:r>
            <a:r>
              <a:rPr lang="fr-FR" sz="1200" i="1" dirty="0" smtClean="0"/>
              <a:t>-</a:t>
            </a:r>
            <a:r>
              <a:rPr lang="fr-FR" sz="1200" i="1" dirty="0" err="1" smtClean="0"/>
              <a:t>bottom</a:t>
            </a:r>
            <a:endParaRPr lang="en-US" sz="1200" i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36296" y="37170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59632" y="371703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36296" y="3429000"/>
            <a:ext cx="820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margin</a:t>
            </a:r>
            <a:r>
              <a:rPr lang="fr-FR" sz="1200" i="1" dirty="0" smtClean="0"/>
              <a:t>-right</a:t>
            </a:r>
            <a:endParaRPr lang="en-US" sz="12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31640" y="3429000"/>
            <a:ext cx="736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margin</a:t>
            </a:r>
            <a:r>
              <a:rPr lang="fr-FR" sz="1200" i="1" dirty="0" smtClean="0"/>
              <a:t>-</a:t>
            </a:r>
            <a:r>
              <a:rPr lang="fr-FR" sz="1200" i="1" dirty="0" err="1" smtClean="0"/>
              <a:t>left</a:t>
            </a:r>
            <a:endParaRPr lang="en-US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11760" y="306896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Padding</a:t>
            </a:r>
            <a:r>
              <a:rPr lang="fr-FR" dirty="0" smtClean="0"/>
              <a:t> –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within</a:t>
            </a:r>
            <a:r>
              <a:rPr lang="fr-FR" dirty="0" smtClean="0"/>
              <a:t> the </a:t>
            </a:r>
            <a:r>
              <a:rPr lang="fr-FR" dirty="0" err="1" smtClean="0"/>
              <a:t>element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940152" y="2960948"/>
            <a:ext cx="0" cy="6840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0152" y="4653136"/>
            <a:ext cx="0" cy="6120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03848" y="3573016"/>
            <a:ext cx="3024336" cy="1152128"/>
          </a:xfrm>
          <a:prstGeom prst="rect">
            <a:avLst/>
          </a:prstGeom>
          <a:solidFill>
            <a:srgbClr val="8AB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4" idx="3"/>
          </p:cNvCxnSpPr>
          <p:nvPr/>
        </p:nvCxnSpPr>
        <p:spPr>
          <a:xfrm>
            <a:off x="6228184" y="414908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414908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12160" y="306896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padding</a:t>
            </a:r>
            <a:r>
              <a:rPr lang="fr-FR" sz="1200" i="1" dirty="0" smtClean="0"/>
              <a:t>-top</a:t>
            </a:r>
            <a:endParaRPr lang="en-US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228184" y="386104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padding</a:t>
            </a:r>
            <a:r>
              <a:rPr lang="fr-FR" sz="1200" i="1" dirty="0" smtClean="0"/>
              <a:t>-right</a:t>
            </a:r>
            <a:endParaRPr lang="en-US" sz="12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012160" y="4797152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padding</a:t>
            </a:r>
            <a:r>
              <a:rPr lang="fr-FR" sz="1200" i="1" dirty="0" smtClean="0"/>
              <a:t>-</a:t>
            </a:r>
            <a:r>
              <a:rPr lang="fr-FR" sz="1200" i="1" dirty="0" err="1" smtClean="0"/>
              <a:t>bottom</a:t>
            </a:r>
            <a:endParaRPr lang="en-US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11760" y="37890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padding</a:t>
            </a:r>
            <a:r>
              <a:rPr lang="fr-FR" sz="1200" i="1" dirty="0" smtClean="0"/>
              <a:t>-</a:t>
            </a:r>
            <a:r>
              <a:rPr lang="fr-FR" sz="1200" i="1" dirty="0" err="1" smtClean="0"/>
              <a:t>left</a:t>
            </a:r>
            <a:endParaRPr lang="en-US" sz="1200" i="1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084168" y="3573016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03848" y="4581128"/>
            <a:ext cx="302433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75856" y="3645024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Size of the </a:t>
            </a:r>
            <a:r>
              <a:rPr lang="fr-FR" dirty="0" err="1" smtClean="0"/>
              <a:t>element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580112" y="3645024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height</a:t>
            </a:r>
            <a:endParaRPr lang="en-US" sz="12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3347864" y="4293096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height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2051720" y="263691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Border </a:t>
            </a:r>
            <a:r>
              <a:rPr lang="fr-FR" dirty="0" err="1" smtClean="0"/>
              <a:t>width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932040" y="2780928"/>
            <a:ext cx="1910" cy="18134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932040" y="5248920"/>
            <a:ext cx="1910" cy="18134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084218" y="4631531"/>
            <a:ext cx="164306" cy="476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201068" y="4612481"/>
            <a:ext cx="164306" cy="476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94460" y="273241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border-top</a:t>
            </a:r>
            <a:endParaRPr lang="en-US" sz="12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3903960" y="5202560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border-</a:t>
            </a:r>
            <a:r>
              <a:rPr lang="fr-FR" sz="1200" i="1" dirty="0" err="1" smtClean="0"/>
              <a:t>bottom</a:t>
            </a:r>
            <a:endParaRPr lang="en-US" sz="12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style </a:t>
            </a:r>
            <a:r>
              <a:rPr lang="fr-FR" dirty="0" err="1" smtClean="0"/>
              <a:t>can</a:t>
            </a:r>
            <a:r>
              <a:rPr lang="fr-FR" dirty="0" smtClean="0"/>
              <a:t> do - </a:t>
            </a:r>
            <a:r>
              <a:rPr lang="fr-FR" dirty="0" err="1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dirty="0" smtClean="0"/>
              <a:t>HTML </a:t>
            </a:r>
            <a:r>
              <a:rPr lang="fr-FR" dirty="0" err="1" smtClean="0"/>
              <a:t>elements</a:t>
            </a:r>
            <a:r>
              <a:rPr lang="fr-FR" dirty="0" smtClean="0"/>
              <a:t> are </a:t>
            </a:r>
            <a:r>
              <a:rPr lang="fr-FR" dirty="0" err="1" smtClean="0"/>
              <a:t>normally</a:t>
            </a:r>
            <a:r>
              <a:rPr lang="fr-FR" dirty="0" smtClean="0"/>
              <a:t> </a:t>
            </a:r>
            <a:r>
              <a:rPr lang="fr-FR" dirty="0" err="1" smtClean="0"/>
              <a:t>positioned</a:t>
            </a:r>
            <a:r>
              <a:rPr lang="fr-FR" dirty="0" smtClean="0"/>
              <a:t> </a:t>
            </a:r>
            <a:r>
              <a:rPr lang="fr-FR" dirty="0" err="1" smtClean="0"/>
              <a:t>according</a:t>
            </a:r>
            <a:r>
              <a:rPr lang="fr-FR" dirty="0" smtClean="0"/>
              <a:t> to </a:t>
            </a:r>
            <a:r>
              <a:rPr lang="fr-FR" i="1" dirty="0" smtClean="0"/>
              <a:t>the flow</a:t>
            </a:r>
            <a:r>
              <a:rPr lang="fr-FR" dirty="0" smtClean="0"/>
              <a:t>, in a </a:t>
            </a:r>
            <a:r>
              <a:rPr lang="fr-FR" dirty="0" err="1" smtClean="0"/>
              <a:t>natural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 one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other</a:t>
            </a:r>
            <a:r>
              <a:rPr lang="fr-FR" dirty="0" smtClean="0"/>
              <a:t>. </a:t>
            </a:r>
          </a:p>
          <a:p>
            <a:pPr indent="0">
              <a:buNone/>
            </a:pPr>
            <a:r>
              <a:rPr lang="fr-FR" dirty="0" smtClean="0"/>
              <a:t>CSS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override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and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positioning</a:t>
            </a:r>
            <a:r>
              <a:rPr lang="fr-FR" dirty="0" smtClean="0"/>
              <a:t> of </a:t>
            </a:r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anywhere</a:t>
            </a:r>
            <a:r>
              <a:rPr lang="fr-FR" dirty="0" smtClean="0"/>
              <a:t> in the page.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Selecting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Properties</a:t>
            </a:r>
            <a:r>
              <a:rPr lang="fr-FR" dirty="0" smtClean="0"/>
              <a:t> are </a:t>
            </a:r>
            <a:r>
              <a:rPr lang="fr-FR" dirty="0" err="1" smtClean="0"/>
              <a:t>only</a:t>
            </a:r>
            <a:r>
              <a:rPr lang="fr-FR" dirty="0" smtClean="0"/>
              <a:t> one </a:t>
            </a:r>
            <a:r>
              <a:rPr lang="fr-FR" dirty="0" err="1" smtClean="0"/>
              <a:t>half</a:t>
            </a:r>
            <a:r>
              <a:rPr lang="fr-FR" dirty="0" smtClean="0"/>
              <a:t> of CSS. </a:t>
            </a:r>
          </a:p>
          <a:p>
            <a:pPr indent="0">
              <a:buNone/>
            </a:pPr>
            <a:r>
              <a:rPr lang="fr-FR" dirty="0" smtClean="0"/>
              <a:t>The more </a:t>
            </a:r>
            <a:r>
              <a:rPr lang="fr-FR" dirty="0" err="1" smtClean="0"/>
              <a:t>interesting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how one </a:t>
            </a:r>
            <a:r>
              <a:rPr lang="fr-FR" dirty="0" err="1" smtClean="0"/>
              <a:t>specifies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the </a:t>
            </a:r>
            <a:r>
              <a:rPr lang="fr-FR" dirty="0" err="1" smtClean="0"/>
              <a:t>rules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to.</a:t>
            </a: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as </a:t>
            </a:r>
            <a:r>
              <a:rPr lang="fr-FR" i="1" dirty="0" err="1" smtClean="0"/>
              <a:t>selection</a:t>
            </a:r>
            <a:r>
              <a:rPr lang="fr-FR" dirty="0" smtClean="0"/>
              <a:t> and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only</a:t>
            </a:r>
            <a:r>
              <a:rPr lang="fr-FR" dirty="0" smtClean="0"/>
              <a:t> crucial to CSS, but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the </a:t>
            </a:r>
            <a:r>
              <a:rPr lang="fr-FR" b="1" dirty="0" err="1" smtClean="0"/>
              <a:t>keystone</a:t>
            </a:r>
            <a:r>
              <a:rPr lang="fr-FR" b="1" dirty="0" smtClean="0"/>
              <a:t> of d3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</a:t>
            </a:r>
            <a:r>
              <a:rPr lang="fr-FR" dirty="0" err="1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change </a:t>
            </a:r>
            <a:r>
              <a:rPr lang="fr-FR" i="1" dirty="0" smtClean="0"/>
              <a:t>all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of </a:t>
            </a:r>
            <a:r>
              <a:rPr lang="fr-FR" b="1" dirty="0" smtClean="0"/>
              <a:t>the </a:t>
            </a:r>
            <a:r>
              <a:rPr lang="fr-FR" b="1" dirty="0" err="1" smtClean="0"/>
              <a:t>same</a:t>
            </a:r>
            <a:r>
              <a:rPr lang="fr-FR" b="1" dirty="0" smtClean="0"/>
              <a:t> type,</a:t>
            </a:r>
            <a:r>
              <a:rPr lang="fr-FR" dirty="0" smtClean="0"/>
              <a:t> </a:t>
            </a:r>
          </a:p>
          <a:p>
            <a:r>
              <a:rPr lang="fr-FR" dirty="0" smtClean="0"/>
              <a:t>Or change </a:t>
            </a:r>
            <a:r>
              <a:rPr lang="fr-FR" i="1" dirty="0" err="1" smtClean="0"/>
              <a:t>some</a:t>
            </a:r>
            <a:r>
              <a:rPr lang="fr-FR" i="1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"</a:t>
            </a:r>
            <a:r>
              <a:rPr lang="fr-FR" b="1" dirty="0" err="1" smtClean="0"/>
              <a:t>belong</a:t>
            </a:r>
            <a:r>
              <a:rPr lang="fr-FR" b="1" dirty="0" smtClean="0"/>
              <a:t> </a:t>
            </a:r>
            <a:r>
              <a:rPr lang="fr-FR" b="1" dirty="0" err="1" smtClean="0"/>
              <a:t>together</a:t>
            </a:r>
            <a:r>
              <a:rPr lang="fr-FR" dirty="0" smtClean="0"/>
              <a:t>", </a:t>
            </a:r>
            <a:r>
              <a:rPr lang="fr-FR" dirty="0" err="1" smtClean="0"/>
              <a:t>even</a:t>
            </a:r>
            <a:r>
              <a:rPr lang="fr-FR" dirty="0" smtClean="0"/>
              <a:t> if </a:t>
            </a:r>
            <a:r>
              <a:rPr lang="fr-FR" dirty="0" err="1" smtClean="0"/>
              <a:t>they</a:t>
            </a:r>
            <a:r>
              <a:rPr lang="fr-FR" dirty="0" smtClean="0"/>
              <a:t> are not of the </a:t>
            </a:r>
            <a:r>
              <a:rPr lang="fr-FR" dirty="0" err="1" smtClean="0"/>
              <a:t>same</a:t>
            </a:r>
            <a:r>
              <a:rPr lang="fr-FR" dirty="0" smtClean="0"/>
              <a:t> type, </a:t>
            </a:r>
          </a:p>
          <a:p>
            <a:r>
              <a:rPr lang="fr-FR" dirty="0" smtClean="0"/>
              <a:t>Or change </a:t>
            </a:r>
            <a:r>
              <a:rPr lang="fr-FR" i="1" dirty="0" smtClean="0"/>
              <a:t>one </a:t>
            </a:r>
            <a:r>
              <a:rPr lang="fr-FR" b="1" dirty="0" err="1" smtClean="0"/>
              <a:t>specific</a:t>
            </a:r>
            <a:r>
              <a:rPr lang="fr-FR" b="1" dirty="0" smtClean="0"/>
              <a:t> </a:t>
            </a:r>
            <a:r>
              <a:rPr lang="fr-FR" b="1" dirty="0" err="1" smtClean="0"/>
              <a:t>element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	Classes </a:t>
            </a:r>
            <a:r>
              <a:rPr lang="fr-FR" dirty="0" err="1" smtClean="0"/>
              <a:t>work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"</a:t>
            </a:r>
            <a:r>
              <a:rPr lang="fr-FR" dirty="0" err="1" smtClean="0"/>
              <a:t>categories</a:t>
            </a:r>
            <a:r>
              <a:rPr lang="fr-FR" dirty="0" smtClean="0"/>
              <a:t>" of </a:t>
            </a:r>
            <a:r>
              <a:rPr lang="fr-FR" dirty="0" err="1" smtClean="0"/>
              <a:t>elements</a:t>
            </a:r>
            <a:r>
              <a:rPr lang="fr-FR" dirty="0" smtClean="0"/>
              <a:t> and style </a:t>
            </a:r>
            <a:r>
              <a:rPr lang="fr-FR" dirty="0" err="1" smtClean="0"/>
              <a:t>them</a:t>
            </a:r>
            <a:r>
              <a:rPr lang="fr-FR" dirty="0" smtClean="0"/>
              <a:t> all up </a:t>
            </a:r>
            <a:r>
              <a:rPr lang="fr-FR" dirty="0" err="1" smtClean="0"/>
              <a:t>at</a:t>
            </a:r>
            <a:r>
              <a:rPr lang="fr-FR" dirty="0" smtClean="0"/>
              <a:t> once.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>
                <a:latin typeface="Consolas" pitchFamily="49" charset="0"/>
              </a:rPr>
              <a:t>&lt;style&gt;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		.</a:t>
            </a:r>
            <a:r>
              <a:rPr lang="fr-FR" dirty="0" err="1" smtClean="0">
                <a:latin typeface="Consolas" pitchFamily="49" charset="0"/>
              </a:rPr>
              <a:t>heading</a:t>
            </a:r>
            <a:r>
              <a:rPr lang="fr-FR" dirty="0" smtClean="0">
                <a:latin typeface="Consolas" pitchFamily="49" charset="0"/>
              </a:rPr>
              <a:t> {</a:t>
            </a:r>
            <a:r>
              <a:rPr lang="fr-FR" dirty="0" smtClean="0">
                <a:solidFill>
                  <a:schemeClr val="accent3"/>
                </a:solidFill>
                <a:latin typeface="Consolas" pitchFamily="49" charset="0"/>
              </a:rPr>
              <a:t>…</a:t>
            </a:r>
            <a:r>
              <a:rPr lang="fr-FR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	&lt;/style&gt;</a:t>
            </a:r>
            <a:endParaRPr lang="fr-FR" dirty="0" smtClean="0"/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	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class="</a:t>
            </a:r>
            <a:r>
              <a:rPr lang="fr-FR" dirty="0" err="1" smtClean="0">
                <a:solidFill>
                  <a:schemeClr val="accent2"/>
                </a:solidFill>
                <a:latin typeface="Consolas" pitchFamily="49" charset="0"/>
              </a:rPr>
              <a:t>heading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"</a:t>
            </a:r>
            <a:r>
              <a:rPr lang="fr-FR" dirty="0" smtClean="0">
                <a:latin typeface="Consolas" pitchFamily="49" charset="0"/>
              </a:rPr>
              <a:t>&gt;…&lt;/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nsolas" pitchFamily="49" charset="0"/>
              </a:rPr>
              <a:t>&lt;p 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class="</a:t>
            </a:r>
            <a:r>
              <a:rPr lang="fr-FR" dirty="0" err="1" smtClean="0">
                <a:solidFill>
                  <a:schemeClr val="accent2"/>
                </a:solidFill>
                <a:latin typeface="Consolas" pitchFamily="49" charset="0"/>
              </a:rPr>
              <a:t>heading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"</a:t>
            </a:r>
            <a:r>
              <a:rPr lang="fr-FR" dirty="0" smtClean="0">
                <a:latin typeface="Consolas" pitchFamily="49" charset="0"/>
              </a:rPr>
              <a:t>&gt;…&lt;/p&gt;</a:t>
            </a:r>
            <a:r>
              <a:rPr lang="fr-FR" dirty="0" smtClean="0"/>
              <a:t>	 	</a:t>
            </a:r>
          </a:p>
          <a:p>
            <a:pPr>
              <a:buNone/>
            </a:pPr>
            <a:r>
              <a:rPr lang="fr-FR" dirty="0" smtClean="0"/>
              <a:t>	And all </a:t>
            </a:r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class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affected</a:t>
            </a:r>
            <a:r>
              <a:rPr lang="fr-FR" dirty="0" smtClean="0"/>
              <a:t> by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/>
              <a:t>	</a:t>
            </a:r>
            <a:r>
              <a:rPr lang="fr-FR" dirty="0" err="1" smtClean="0"/>
              <a:t>Likewise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use the ID </a:t>
            </a:r>
            <a:r>
              <a:rPr lang="fr-FR" dirty="0" err="1" smtClean="0"/>
              <a:t>attribute</a:t>
            </a:r>
            <a:r>
              <a:rPr lang="fr-FR" dirty="0" smtClean="0"/>
              <a:t> to control the </a:t>
            </a:r>
            <a:r>
              <a:rPr lang="fr-FR" dirty="0" err="1" smtClean="0"/>
              <a:t>appearance</a:t>
            </a:r>
            <a:r>
              <a:rPr lang="fr-FR" dirty="0" smtClean="0"/>
              <a:t> of </a:t>
            </a:r>
            <a:r>
              <a:rPr lang="fr-FR" dirty="0" err="1" smtClean="0"/>
              <a:t>just</a:t>
            </a:r>
            <a:r>
              <a:rPr lang="fr-FR" dirty="0" smtClean="0"/>
              <a:t> one </a:t>
            </a:r>
            <a:r>
              <a:rPr lang="fr-FR" dirty="0" err="1" smtClean="0"/>
              <a:t>element</a:t>
            </a:r>
            <a:r>
              <a:rPr lang="fr-FR" dirty="0" smtClean="0"/>
              <a:t>. </a:t>
            </a:r>
            <a:r>
              <a:rPr lang="fr-FR" dirty="0" err="1" smtClean="0"/>
              <a:t>IDs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unique </a:t>
            </a:r>
            <a:r>
              <a:rPr lang="fr-FR" dirty="0" err="1" smtClean="0"/>
              <a:t>throughout</a:t>
            </a:r>
            <a:r>
              <a:rPr lang="fr-FR" dirty="0" smtClean="0"/>
              <a:t> a document.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>
                <a:latin typeface="Consolas" pitchFamily="49" charset="0"/>
              </a:rPr>
              <a:t>&lt;style&gt;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		#main {</a:t>
            </a:r>
            <a:r>
              <a:rPr lang="fr-FR" dirty="0" smtClean="0">
                <a:solidFill>
                  <a:schemeClr val="accent3"/>
                </a:solidFill>
                <a:latin typeface="Consolas" pitchFamily="49" charset="0"/>
              </a:rPr>
              <a:t>…</a:t>
            </a:r>
            <a:r>
              <a:rPr lang="fr-FR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	&lt;/style&gt;</a:t>
            </a:r>
            <a:endParaRPr lang="fr-FR" dirty="0" smtClean="0"/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	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id="main"</a:t>
            </a:r>
            <a:r>
              <a:rPr lang="fr-FR" dirty="0" smtClean="0">
                <a:latin typeface="Consolas" pitchFamily="49" charset="0"/>
              </a:rPr>
              <a:t>&gt;…&lt;/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and </a:t>
            </a:r>
            <a:r>
              <a:rPr lang="fr-FR" dirty="0" err="1" smtClean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have </a:t>
            </a:r>
            <a:r>
              <a:rPr lang="fr-FR" dirty="0" err="1" smtClean="0"/>
              <a:t>several</a:t>
            </a:r>
            <a:r>
              <a:rPr lang="fr-FR" dirty="0" smtClean="0"/>
              <a:t> classes.</a:t>
            </a:r>
          </a:p>
          <a:p>
            <a:r>
              <a:rPr lang="fr-FR" dirty="0" smtClean="0"/>
              <a:t>If </a:t>
            </a:r>
            <a:r>
              <a:rPr lang="fr-FR" dirty="0" err="1" smtClean="0"/>
              <a:t>elements</a:t>
            </a:r>
            <a:r>
              <a:rPr lang="fr-FR" dirty="0" smtClean="0"/>
              <a:t> are containers,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children</a:t>
            </a:r>
            <a:r>
              <a:rPr lang="fr-FR" dirty="0" smtClean="0"/>
              <a:t> are </a:t>
            </a:r>
            <a:r>
              <a:rPr lang="fr-FR" dirty="0" err="1" smtClean="0"/>
              <a:t>affected</a:t>
            </a:r>
            <a:r>
              <a:rPr lang="fr-FR" dirty="0" smtClean="0"/>
              <a:t>, </a:t>
            </a:r>
            <a:r>
              <a:rPr lang="fr-FR" dirty="0" err="1" smtClean="0"/>
              <a:t>too</a:t>
            </a:r>
            <a:r>
              <a:rPr lang="fr-FR" dirty="0" smtClean="0"/>
              <a:t>.</a:t>
            </a:r>
          </a:p>
          <a:p>
            <a:r>
              <a:rPr lang="fr-FR" dirty="0" err="1"/>
              <a:t>E</a:t>
            </a:r>
            <a:r>
              <a:rPr lang="fr-FR" dirty="0" err="1" smtClean="0"/>
              <a:t>lement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have an ID and a class.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same</a:t>
            </a:r>
            <a:r>
              <a:rPr lang="fr-FR" dirty="0" smtClean="0"/>
              <a:t> class </a:t>
            </a:r>
            <a:r>
              <a:rPr lang="fr-FR" dirty="0" err="1" smtClean="0"/>
              <a:t>can</a:t>
            </a:r>
            <a:r>
              <a:rPr lang="fr-FR" dirty="0" smtClean="0"/>
              <a:t> affect SVG and HTML </a:t>
            </a:r>
            <a:r>
              <a:rPr lang="fr-FR" dirty="0" err="1" smtClean="0"/>
              <a:t>elements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</a:t>
            </a:r>
            <a:r>
              <a:rPr lang="fr-FR" dirty="0" err="1" smtClean="0"/>
              <a:t>rules</a:t>
            </a:r>
            <a:r>
              <a:rPr lang="fr-FR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Classes, </a:t>
            </a:r>
            <a:r>
              <a:rPr lang="fr-FR" dirty="0" err="1" smtClean="0"/>
              <a:t>IDs</a:t>
            </a:r>
            <a:r>
              <a:rPr lang="fr-FR" dirty="0" smtClean="0"/>
              <a:t> and types are the tip of the iceberg of the CSS </a:t>
            </a:r>
            <a:r>
              <a:rPr lang="fr-FR" dirty="0" err="1" smtClean="0"/>
              <a:t>selectors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There are 39 </a:t>
            </a:r>
            <a:r>
              <a:rPr lang="fr-FR" dirty="0" err="1" smtClean="0"/>
              <a:t>other</a:t>
            </a:r>
            <a:r>
              <a:rPr lang="fr-FR" dirty="0" smtClean="0"/>
              <a:t> patterns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catch </a:t>
            </a:r>
            <a:r>
              <a:rPr lang="fr-FR" dirty="0" err="1" smtClean="0"/>
              <a:t>pretty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smtClean="0"/>
              <a:t>in a document.</a:t>
            </a:r>
            <a:br>
              <a:rPr lang="fr-FR" dirty="0" smtClean="0"/>
            </a:br>
            <a:r>
              <a:rPr lang="fr-FR" sz="1800" dirty="0" smtClean="0">
                <a:hlinkClick r:id="rId2"/>
              </a:rPr>
              <a:t>http</a:t>
            </a:r>
            <a:r>
              <a:rPr lang="fr-FR" sz="1800" dirty="0" smtClean="0">
                <a:hlinkClick r:id="rId2"/>
              </a:rPr>
              <a:t>://www.w3.org/TR/css3-selectors/#selectors</a:t>
            </a:r>
            <a:endParaRPr lang="fr-FR" sz="1800" dirty="0" smtClean="0"/>
          </a:p>
          <a:p>
            <a:r>
              <a:rPr lang="fr-FR" dirty="0" smtClean="0"/>
              <a:t>But </a:t>
            </a:r>
            <a:r>
              <a:rPr lang="fr-FR" dirty="0" err="1" smtClean="0"/>
              <a:t>with</a:t>
            </a:r>
            <a:r>
              <a:rPr lang="fr-FR" dirty="0" smtClean="0"/>
              <a:t> d3,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3.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Controlling</a:t>
            </a:r>
            <a:r>
              <a:rPr lang="fr-FR" dirty="0" smtClean="0"/>
              <a:t> </a:t>
            </a:r>
            <a:r>
              <a:rPr lang="fr-FR" dirty="0" err="1" smtClean="0"/>
              <a:t>appearance</a:t>
            </a:r>
            <a:r>
              <a:rPr lang="fr-FR" dirty="0" smtClean="0"/>
              <a:t> of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We've</a:t>
            </a:r>
            <a:r>
              <a:rPr lang="fr-FR" dirty="0" smtClean="0"/>
              <a:t>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HTML and SVG </a:t>
            </a:r>
            <a:r>
              <a:rPr lang="fr-FR" dirty="0" err="1" smtClean="0"/>
              <a:t>elements</a:t>
            </a:r>
            <a:r>
              <a:rPr lang="fr-FR" dirty="0" smtClean="0"/>
              <a:t> have an </a:t>
            </a:r>
            <a:r>
              <a:rPr lang="fr-FR" dirty="0" err="1" smtClean="0">
                <a:solidFill>
                  <a:schemeClr val="accent2"/>
                </a:solidFill>
              </a:rPr>
              <a:t>attribute</a:t>
            </a:r>
            <a:r>
              <a:rPr lang="fr-FR" dirty="0" smtClean="0"/>
              <a:t> "</a:t>
            </a:r>
            <a:r>
              <a:rPr lang="fr-FR" dirty="0" smtClean="0">
                <a:solidFill>
                  <a:schemeClr val="accent3"/>
                </a:solidFill>
              </a:rPr>
              <a:t>style</a:t>
            </a:r>
            <a:r>
              <a:rPr lang="fr-FR" dirty="0" smtClean="0"/>
              <a:t>"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change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appearance</a:t>
            </a:r>
            <a:r>
              <a:rPr lang="fr-FR" dirty="0" smtClean="0"/>
              <a:t>.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inefficient to </a:t>
            </a:r>
            <a:r>
              <a:rPr lang="fr-FR" dirty="0" err="1" smtClean="0"/>
              <a:t>specify</a:t>
            </a:r>
            <a:r>
              <a:rPr lang="fr-FR" dirty="0" smtClean="0"/>
              <a:t> </a:t>
            </a:r>
            <a:r>
              <a:rPr lang="fr-FR" dirty="0" err="1" smtClean="0"/>
              <a:t>everything</a:t>
            </a:r>
            <a:r>
              <a:rPr lang="fr-FR" dirty="0" smtClean="0"/>
              <a:t> by hand for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: </a:t>
            </a:r>
            <a:r>
              <a:rPr lang="fr-FR" dirty="0" err="1" smtClean="0"/>
              <a:t>it's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r>
              <a:rPr lang="fr-FR" dirty="0" smtClean="0"/>
              <a:t>, and </a:t>
            </a:r>
            <a:r>
              <a:rPr lang="fr-FR" dirty="0" err="1" smtClean="0"/>
              <a:t>difficult</a:t>
            </a:r>
            <a:r>
              <a:rPr lang="fr-FR" dirty="0" smtClean="0"/>
              <a:t> to </a:t>
            </a:r>
            <a:r>
              <a:rPr lang="fr-FR" dirty="0" err="1" smtClean="0"/>
              <a:t>maintain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fr-FR" dirty="0" err="1" smtClean="0"/>
              <a:t>there</a:t>
            </a:r>
            <a:r>
              <a:rPr lang="fr-FR" dirty="0" smtClean="0"/>
              <a:t> are </a:t>
            </a:r>
            <a:r>
              <a:rPr lang="fr-FR" dirty="0" err="1" smtClean="0"/>
              <a:t>conflicting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, the last </a:t>
            </a:r>
            <a:r>
              <a:rPr lang="fr-FR" dirty="0" err="1" smtClean="0"/>
              <a:t>valid</a:t>
            </a:r>
            <a:r>
              <a:rPr lang="fr-FR" dirty="0" smtClean="0"/>
              <a:t> one </a:t>
            </a:r>
            <a:r>
              <a:rPr lang="fr-FR" dirty="0" err="1" smtClean="0"/>
              <a:t>applies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inherit</a:t>
            </a:r>
            <a:r>
              <a:rPr lang="fr-FR" dirty="0" smtClean="0"/>
              <a:t> classes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parents, but if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,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precedence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IDs</a:t>
            </a:r>
            <a:r>
              <a:rPr lang="fr-FR" dirty="0" smtClean="0"/>
              <a:t> </a:t>
            </a:r>
            <a:r>
              <a:rPr lang="fr-FR" dirty="0" err="1" smtClean="0"/>
              <a:t>override</a:t>
            </a:r>
            <a:r>
              <a:rPr lang="fr-FR" dirty="0" smtClean="0"/>
              <a:t> classes. </a:t>
            </a:r>
          </a:p>
          <a:p>
            <a:r>
              <a:rPr lang="fr-FR" dirty="0" smtClean="0"/>
              <a:t>Setting the style of an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overrides</a:t>
            </a:r>
            <a:r>
              <a:rPr lang="fr-FR" dirty="0" smtClean="0"/>
              <a:t> </a:t>
            </a:r>
            <a:r>
              <a:rPr lang="fr-FR" dirty="0" err="1" smtClean="0"/>
              <a:t>anything</a:t>
            </a:r>
            <a:r>
              <a:rPr lang="fr-FR" dirty="0" smtClean="0"/>
              <a:t> </a:t>
            </a:r>
            <a:r>
              <a:rPr lang="fr-FR" dirty="0" err="1" smtClean="0"/>
              <a:t>else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11"/>
          <p:cNvGrpSpPr/>
          <p:nvPr/>
        </p:nvGrpSpPr>
        <p:grpSpPr>
          <a:xfrm>
            <a:off x="1979712" y="908720"/>
            <a:ext cx="5040560" cy="1296144"/>
            <a:chOff x="1115616" y="1772816"/>
            <a:chExt cx="5040560" cy="1296144"/>
          </a:xfrm>
        </p:grpSpPr>
        <p:sp>
          <p:nvSpPr>
            <p:cNvPr id="4" name="Rectangle 3"/>
            <p:cNvSpPr/>
            <p:nvPr/>
          </p:nvSpPr>
          <p:spPr>
            <a:xfrm>
              <a:off x="1115616" y="1772816"/>
              <a:ext cx="1512168" cy="432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15816" y="1772816"/>
              <a:ext cx="1512168" cy="432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4008" y="1772816"/>
              <a:ext cx="1512168" cy="432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5616" y="2204864"/>
              <a:ext cx="1512168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15816" y="2204864"/>
              <a:ext cx="1512168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4008" y="2204864"/>
              <a:ext cx="1512168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1486" y="260648"/>
            <a:ext cx="7501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Let's</a:t>
            </a:r>
            <a:r>
              <a:rPr lang="fr-FR" sz="3200" dirty="0" smtClean="0"/>
              <a:t> suppose </a:t>
            </a:r>
            <a:r>
              <a:rPr lang="fr-FR" sz="3200" dirty="0" err="1" smtClean="0"/>
              <a:t>we</a:t>
            </a:r>
            <a:r>
              <a:rPr lang="fr-FR" sz="3200" dirty="0" smtClean="0"/>
              <a:t> </a:t>
            </a:r>
            <a:r>
              <a:rPr lang="fr-FR" sz="3200" dirty="0" err="1" smtClean="0"/>
              <a:t>want</a:t>
            </a:r>
            <a:r>
              <a:rPr lang="fr-FR" sz="3200" dirty="0" smtClean="0"/>
              <a:t> to have 3 boxes </a:t>
            </a:r>
            <a:r>
              <a:rPr lang="fr-FR" sz="3200" dirty="0" err="1" smtClean="0"/>
              <a:t>like</a:t>
            </a:r>
            <a:r>
              <a:rPr lang="fr-FR" sz="3200" dirty="0" smtClean="0"/>
              <a:t> </a:t>
            </a:r>
            <a:r>
              <a:rPr lang="fr-FR" sz="3200" dirty="0" err="1" smtClean="0"/>
              <a:t>so</a:t>
            </a:r>
            <a:r>
              <a:rPr lang="fr-FR" sz="3200" dirty="0" smtClean="0"/>
              <a:t>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2492896"/>
            <a:ext cx="563006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So </a:t>
            </a:r>
            <a:r>
              <a:rPr lang="fr-FR" sz="3200" dirty="0" err="1" smtClean="0"/>
              <a:t>we'll</a:t>
            </a:r>
            <a:r>
              <a:rPr lang="fr-FR" sz="3200" dirty="0" smtClean="0"/>
              <a:t> have code </a:t>
            </a:r>
            <a:r>
              <a:rPr lang="fr-FR" sz="3200" dirty="0" err="1" smtClean="0"/>
              <a:t>like</a:t>
            </a:r>
            <a:r>
              <a:rPr lang="fr-FR" sz="3200" dirty="0" smtClean="0"/>
              <a:t> </a:t>
            </a:r>
            <a:r>
              <a:rPr lang="fr-FR" sz="3200" dirty="0" err="1" smtClean="0"/>
              <a:t>this</a:t>
            </a:r>
            <a:r>
              <a:rPr lang="fr-FR" sz="3200" dirty="0" smtClean="0"/>
              <a:t>: </a:t>
            </a: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style="</a:t>
            </a:r>
            <a:r>
              <a:rPr lang="fr-FR" dirty="0" err="1" smtClean="0">
                <a:solidFill>
                  <a:schemeClr val="accent3"/>
                </a:solidFill>
                <a:latin typeface="Consolas" pitchFamily="49" charset="0"/>
              </a:rPr>
              <a:t>background:steelblue</a:t>
            </a:r>
            <a:r>
              <a:rPr lang="fr-FR" dirty="0" smtClean="0">
                <a:latin typeface="Consolas" pitchFamily="49" charset="0"/>
              </a:rPr>
              <a:t>"&gt;…&lt;/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 … 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 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style="</a:t>
            </a:r>
            <a:r>
              <a:rPr lang="fr-FR" dirty="0" err="1" smtClean="0">
                <a:solidFill>
                  <a:schemeClr val="accent3"/>
                </a:solidFill>
                <a:latin typeface="Consolas" pitchFamily="49" charset="0"/>
              </a:rPr>
              <a:t>background:steelblue</a:t>
            </a:r>
            <a:r>
              <a:rPr lang="fr-FR" dirty="0" smtClean="0">
                <a:latin typeface="Consolas" pitchFamily="49" charset="0"/>
              </a:rPr>
              <a:t>"&gt;…&lt;/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 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 … 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  <a:endParaRPr lang="en-US" dirty="0" smtClean="0">
              <a:latin typeface="Consolas" pitchFamily="49" charset="0"/>
            </a:endParaRP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 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style="</a:t>
            </a:r>
            <a:r>
              <a:rPr lang="fr-FR" dirty="0" err="1" smtClean="0">
                <a:solidFill>
                  <a:schemeClr val="accent3"/>
                </a:solidFill>
                <a:latin typeface="Consolas" pitchFamily="49" charset="0"/>
              </a:rPr>
              <a:t>background:steelblue</a:t>
            </a:r>
            <a:r>
              <a:rPr lang="fr-FR" dirty="0" smtClean="0">
                <a:latin typeface="Consolas" pitchFamily="49" charset="0"/>
              </a:rPr>
              <a:t>"&gt;…&lt;/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 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 … 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  <a:endParaRPr lang="en-US" dirty="0" smtClean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9712" y="908720"/>
            <a:ext cx="1512168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79912" y="908720"/>
            <a:ext cx="1512168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08104" y="908720"/>
            <a:ext cx="1512168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9712" y="1340768"/>
            <a:ext cx="151216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79912" y="1340768"/>
            <a:ext cx="151216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8104" y="1340768"/>
            <a:ext cx="151216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1486" y="260648"/>
            <a:ext cx="659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And </a:t>
            </a:r>
            <a:r>
              <a:rPr lang="fr-FR" sz="3200" dirty="0" err="1" smtClean="0"/>
              <a:t>now</a:t>
            </a:r>
            <a:r>
              <a:rPr lang="fr-FR" sz="3200" dirty="0" smtClean="0"/>
              <a:t> if </a:t>
            </a:r>
            <a:r>
              <a:rPr lang="fr-FR" sz="3200" dirty="0" err="1" smtClean="0"/>
              <a:t>we</a:t>
            </a:r>
            <a:r>
              <a:rPr lang="fr-FR" sz="3200" dirty="0" smtClean="0"/>
              <a:t> </a:t>
            </a:r>
            <a:r>
              <a:rPr lang="fr-FR" sz="3200" dirty="0" err="1" smtClean="0"/>
              <a:t>want</a:t>
            </a:r>
            <a:r>
              <a:rPr lang="fr-FR" sz="3200" dirty="0" smtClean="0"/>
              <a:t> to change </a:t>
            </a:r>
            <a:r>
              <a:rPr lang="fr-FR" sz="3200" dirty="0" err="1" smtClean="0"/>
              <a:t>colors</a:t>
            </a:r>
            <a:r>
              <a:rPr lang="fr-FR" sz="3200" dirty="0" smtClean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2492896"/>
            <a:ext cx="583264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So </a:t>
            </a:r>
            <a:r>
              <a:rPr lang="fr-FR" sz="3200" dirty="0" err="1" smtClean="0"/>
              <a:t>we'll</a:t>
            </a:r>
            <a:r>
              <a:rPr lang="fr-FR" sz="3200" dirty="0" smtClean="0"/>
              <a:t> have code </a:t>
            </a:r>
            <a:r>
              <a:rPr lang="fr-FR" sz="3200" dirty="0" err="1" smtClean="0"/>
              <a:t>like</a:t>
            </a:r>
            <a:r>
              <a:rPr lang="fr-FR" sz="3200" dirty="0" smtClean="0"/>
              <a:t> </a:t>
            </a:r>
            <a:r>
              <a:rPr lang="fr-FR" sz="3200" dirty="0" err="1" smtClean="0"/>
              <a:t>this</a:t>
            </a:r>
            <a:r>
              <a:rPr lang="fr-FR" sz="3200" dirty="0" smtClean="0"/>
              <a:t>: </a:t>
            </a: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style="</a:t>
            </a:r>
            <a:r>
              <a:rPr lang="fr-FR" dirty="0" err="1" smtClean="0">
                <a:solidFill>
                  <a:schemeClr val="accent3"/>
                </a:solidFill>
                <a:latin typeface="Consolas" pitchFamily="49" charset="0"/>
              </a:rPr>
              <a:t>background:darkorange</a:t>
            </a:r>
            <a:r>
              <a:rPr lang="fr-FR" dirty="0" smtClean="0">
                <a:latin typeface="Consolas" pitchFamily="49" charset="0"/>
              </a:rPr>
              <a:t>"&gt;…&lt;/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 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 … 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 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style="</a:t>
            </a:r>
            <a:r>
              <a:rPr lang="fr-FR" dirty="0" err="1" smtClean="0">
                <a:solidFill>
                  <a:schemeClr val="accent3"/>
                </a:solidFill>
                <a:latin typeface="Consolas" pitchFamily="49" charset="0"/>
              </a:rPr>
              <a:t>background:darkorange</a:t>
            </a:r>
            <a:r>
              <a:rPr lang="fr-FR" dirty="0" smtClean="0">
                <a:latin typeface="Consolas" pitchFamily="49" charset="0"/>
              </a:rPr>
              <a:t>"&gt;…&lt;/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 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 … 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  <a:endParaRPr lang="en-US" dirty="0" smtClean="0">
              <a:latin typeface="Consolas" pitchFamily="49" charset="0"/>
            </a:endParaRP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 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style="</a:t>
            </a:r>
            <a:r>
              <a:rPr lang="fr-FR" dirty="0" err="1" smtClean="0">
                <a:solidFill>
                  <a:schemeClr val="accent3"/>
                </a:solidFill>
                <a:latin typeface="Consolas" pitchFamily="49" charset="0"/>
              </a:rPr>
              <a:t>background:steelblue</a:t>
            </a:r>
            <a:r>
              <a:rPr lang="fr-FR" dirty="0" smtClean="0">
                <a:latin typeface="Consolas" pitchFamily="49" charset="0"/>
              </a:rPr>
              <a:t>"&gt;…&lt;/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 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 … 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  <a:endParaRPr lang="en-US" dirty="0" smtClean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4248" y="3068960"/>
            <a:ext cx="1872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/>
              <a:t>We'll</a:t>
            </a:r>
            <a:r>
              <a:rPr lang="fr-FR" sz="3200" dirty="0" smtClean="0"/>
              <a:t> have to change </a:t>
            </a:r>
            <a:r>
              <a:rPr lang="fr-FR" sz="3200" dirty="0" err="1" smtClean="0"/>
              <a:t>it</a:t>
            </a:r>
            <a:r>
              <a:rPr lang="fr-FR" sz="3200" dirty="0" smtClean="0"/>
              <a:t> </a:t>
            </a:r>
            <a:r>
              <a:rPr lang="fr-FR" sz="3200" dirty="0" err="1" smtClean="0"/>
              <a:t>here</a:t>
            </a:r>
            <a:r>
              <a:rPr lang="fr-FR" sz="3200" dirty="0" smtClean="0"/>
              <a:t>, </a:t>
            </a:r>
            <a:r>
              <a:rPr lang="fr-FR" sz="3200" dirty="0" err="1" smtClean="0"/>
              <a:t>here</a:t>
            </a:r>
            <a:r>
              <a:rPr lang="fr-FR" sz="3200" dirty="0" smtClean="0"/>
              <a:t> and </a:t>
            </a:r>
            <a:r>
              <a:rPr lang="fr-FR" sz="3200" dirty="0" err="1" smtClean="0"/>
              <a:t>here</a:t>
            </a:r>
            <a:r>
              <a:rPr lang="fr-FR" dirty="0" smtClean="0"/>
              <a:t>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580112" y="3717032"/>
            <a:ext cx="1008112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292080" y="4653136"/>
            <a:ext cx="1296144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32040" y="5157192"/>
            <a:ext cx="1656184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: the style </a:t>
            </a:r>
            <a:r>
              <a:rPr lang="fr-FR" dirty="0" err="1" smtClean="0"/>
              <a:t>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: </a:t>
            </a:r>
            <a:r>
              <a:rPr lang="fr-FR" dirty="0" err="1" smtClean="0"/>
              <a:t>specify</a:t>
            </a:r>
            <a:r>
              <a:rPr lang="fr-FR" dirty="0" smtClean="0"/>
              <a:t> the style in one central location: the style </a:t>
            </a:r>
            <a:r>
              <a:rPr lang="fr-FR" dirty="0" err="1" smtClean="0"/>
              <a:t>sheet</a:t>
            </a:r>
            <a:r>
              <a:rPr lang="fr-FR" dirty="0" smtClean="0"/>
              <a:t>.</a:t>
            </a:r>
          </a:p>
          <a:p>
            <a:r>
              <a:rPr lang="fr-FR" b="1" dirty="0" err="1" smtClean="0"/>
              <a:t>Added</a:t>
            </a:r>
            <a:r>
              <a:rPr lang="fr-FR" b="1" dirty="0" smtClean="0"/>
              <a:t> bonus! </a:t>
            </a:r>
            <a:r>
              <a:rPr lang="fr-FR" dirty="0" smtClean="0"/>
              <a:t>This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neatly</a:t>
            </a:r>
            <a:r>
              <a:rPr lang="fr-FR" dirty="0" smtClean="0"/>
              <a:t> </a:t>
            </a:r>
            <a:r>
              <a:rPr lang="fr-FR" dirty="0" err="1" smtClean="0"/>
              <a:t>separate</a:t>
            </a:r>
            <a:r>
              <a:rPr lang="fr-FR" dirty="0" smtClean="0"/>
              <a:t> </a:t>
            </a:r>
            <a:r>
              <a:rPr lang="fr-FR" i="1" dirty="0" err="1" smtClean="0"/>
              <a:t>form</a:t>
            </a:r>
            <a:r>
              <a:rPr lang="fr-FR" dirty="0" smtClean="0"/>
              <a:t> and </a:t>
            </a:r>
            <a:r>
              <a:rPr lang="fr-FR" i="1" dirty="0" err="1" smtClean="0"/>
              <a:t>function</a:t>
            </a:r>
            <a:r>
              <a:rPr lang="fr-FR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a style </a:t>
            </a:r>
            <a:r>
              <a:rPr lang="fr-FR" dirty="0" err="1" smtClean="0"/>
              <a:t>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	Style </a:t>
            </a:r>
            <a:r>
              <a:rPr lang="fr-FR" dirty="0" err="1" smtClean="0"/>
              <a:t>sheets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apply</a:t>
            </a:r>
            <a:r>
              <a:rPr lang="fr-FR" dirty="0" smtClean="0"/>
              <a:t> a </a:t>
            </a:r>
            <a:r>
              <a:rPr lang="fr-FR" i="1" dirty="0" err="1" smtClean="0"/>
              <a:t>property</a:t>
            </a:r>
            <a:r>
              <a:rPr lang="fr-FR" i="1" dirty="0" smtClean="0"/>
              <a:t> </a:t>
            </a:r>
            <a:r>
              <a:rPr lang="fr-FR" dirty="0" smtClean="0"/>
              <a:t>to one or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designated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.</a:t>
            </a:r>
            <a:endParaRPr lang="fr-FR" dirty="0" smtClean="0"/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>
                <a:latin typeface="Consolas" pitchFamily="49" charset="0"/>
              </a:rPr>
              <a:t>&lt;style&gt;</a:t>
            </a:r>
          </a:p>
          <a:p>
            <a:pPr>
              <a:buNone/>
            </a:pPr>
            <a:r>
              <a:rPr lang="fr-FR" dirty="0">
                <a:latin typeface="Consolas" pitchFamily="49" charset="0"/>
              </a:rPr>
              <a:t>	</a:t>
            </a:r>
            <a:r>
              <a:rPr lang="fr-FR" dirty="0" smtClean="0">
                <a:latin typeface="Consolas" pitchFamily="49" charset="0"/>
              </a:rPr>
              <a:t>  a {</a:t>
            </a:r>
            <a:r>
              <a:rPr lang="fr-FR" dirty="0" err="1" smtClean="0">
                <a:latin typeface="Consolas" pitchFamily="49" charset="0"/>
              </a:rPr>
              <a:t>text</a:t>
            </a:r>
            <a:r>
              <a:rPr lang="fr-FR" dirty="0" err="1">
                <a:latin typeface="Consolas" pitchFamily="49" charset="0"/>
              </a:rPr>
              <a:t>-</a:t>
            </a:r>
            <a:r>
              <a:rPr lang="fr-FR" dirty="0" err="1" smtClean="0">
                <a:latin typeface="Consolas" pitchFamily="49" charset="0"/>
              </a:rPr>
              <a:t>decoration:none</a:t>
            </a:r>
            <a:r>
              <a:rPr lang="fr-FR" dirty="0" smtClean="0">
                <a:latin typeface="Consolas" pitchFamily="49" charset="0"/>
              </a:rPr>
              <a:t>; 		  	  </a:t>
            </a:r>
            <a:r>
              <a:rPr lang="fr-FR" dirty="0" err="1" smtClean="0">
                <a:latin typeface="Consolas" pitchFamily="49" charset="0"/>
              </a:rPr>
              <a:t>color:red</a:t>
            </a:r>
            <a:r>
              <a:rPr lang="fr-FR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fr-FR" dirty="0">
                <a:latin typeface="Consolas" pitchFamily="49" charset="0"/>
              </a:rPr>
              <a:t>  </a:t>
            </a:r>
            <a:r>
              <a:rPr lang="fr-FR" dirty="0" smtClean="0">
                <a:latin typeface="Consolas" pitchFamily="49" charset="0"/>
              </a:rPr>
              <a:t>&lt;/style&gt;</a:t>
            </a:r>
          </a:p>
          <a:p>
            <a:pPr>
              <a:buNone/>
            </a:pPr>
            <a:r>
              <a:rPr lang="fr-FR" dirty="0" smtClean="0"/>
              <a:t>	This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removes</a:t>
            </a:r>
            <a:r>
              <a:rPr lang="fr-FR" dirty="0" smtClean="0"/>
              <a:t> the </a:t>
            </a:r>
            <a:r>
              <a:rPr lang="fr-FR" dirty="0" err="1" smtClean="0"/>
              <a:t>underline</a:t>
            </a:r>
            <a:r>
              <a:rPr lang="fr-FR" dirty="0" smtClean="0"/>
              <a:t> of the </a:t>
            </a:r>
            <a:r>
              <a:rPr lang="fr-FR" dirty="0" err="1" smtClean="0"/>
              <a:t>hypertext</a:t>
            </a:r>
            <a:r>
              <a:rPr lang="fr-FR" dirty="0" smtClean="0"/>
              <a:t> links and </a:t>
            </a: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red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style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dirty="0" smtClean="0"/>
              <a:t>In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slides</a:t>
            </a:r>
            <a:r>
              <a:rPr lang="fr-FR" dirty="0" smtClean="0"/>
              <a:t>, I </a:t>
            </a:r>
            <a:r>
              <a:rPr lang="fr-FR" dirty="0" err="1" smtClean="0"/>
              <a:t>will</a:t>
            </a:r>
            <a:r>
              <a:rPr lang="fr-FR" dirty="0" smtClean="0"/>
              <a:t> show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of </a:t>
            </a:r>
            <a:r>
              <a:rPr lang="fr-FR" dirty="0" err="1" smtClean="0"/>
              <a:t>what</a:t>
            </a:r>
            <a:r>
              <a:rPr lang="fr-FR" dirty="0" smtClean="0"/>
              <a:t> style </a:t>
            </a:r>
            <a:r>
              <a:rPr lang="fr-FR" i="1" dirty="0" err="1" smtClean="0"/>
              <a:t>can</a:t>
            </a:r>
            <a:r>
              <a:rPr lang="fr-FR" dirty="0" smtClean="0"/>
              <a:t> and </a:t>
            </a:r>
            <a:r>
              <a:rPr lang="fr-FR" i="1" dirty="0" err="1" smtClean="0"/>
              <a:t>cannot</a:t>
            </a:r>
            <a:r>
              <a:rPr lang="fr-FR" dirty="0" smtClean="0"/>
              <a:t> do.</a:t>
            </a:r>
          </a:p>
          <a:p>
            <a:pPr indent="0">
              <a:buNone/>
            </a:pPr>
            <a:r>
              <a:rPr lang="fr-FR" dirty="0" smtClean="0"/>
              <a:t>There are 312 CSS </a:t>
            </a:r>
            <a:r>
              <a:rPr lang="fr-FR" dirty="0" err="1" smtClean="0"/>
              <a:t>properties</a:t>
            </a:r>
            <a:r>
              <a:rPr lang="fr-FR" dirty="0" smtClean="0"/>
              <a:t>. It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really</a:t>
            </a:r>
            <a:r>
              <a:rPr lang="fr-FR" dirty="0" smtClean="0"/>
              <a:t> important to know how to use </a:t>
            </a:r>
            <a:r>
              <a:rPr lang="fr-FR" dirty="0" err="1" smtClean="0"/>
              <a:t>them</a:t>
            </a:r>
            <a:r>
              <a:rPr lang="fr-FR" dirty="0" smtClean="0"/>
              <a:t> all. </a:t>
            </a:r>
          </a:p>
          <a:p>
            <a:pPr indent="0">
              <a:buNone/>
            </a:pPr>
            <a:r>
              <a:rPr lang="fr-FR" dirty="0" smtClean="0"/>
              <a:t>But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have a </a:t>
            </a:r>
            <a:r>
              <a:rPr lang="fr-FR" dirty="0" err="1" smtClean="0"/>
              <a:t>feel</a:t>
            </a:r>
            <a:r>
              <a:rPr lang="fr-FR" dirty="0" smtClean="0"/>
              <a:t> for </a:t>
            </a:r>
            <a:r>
              <a:rPr lang="fr-FR" dirty="0" err="1" smtClean="0"/>
              <a:t>what</a:t>
            </a:r>
            <a:r>
              <a:rPr lang="fr-FR" dirty="0" smtClean="0"/>
              <a:t> CSS </a:t>
            </a:r>
            <a:r>
              <a:rPr lang="fr-FR" dirty="0" err="1" smtClean="0"/>
              <a:t>can</a:t>
            </a:r>
            <a:r>
              <a:rPr lang="fr-FR" dirty="0" smtClean="0"/>
              <a:t> do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look </a:t>
            </a:r>
            <a:r>
              <a:rPr lang="fr-FR" dirty="0" err="1" smtClean="0"/>
              <a:t>it</a:t>
            </a:r>
            <a:r>
              <a:rPr lang="fr-FR" dirty="0" smtClean="0"/>
              <a:t> up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.</a:t>
            </a:r>
          </a:p>
          <a:p>
            <a:pPr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CSS, HTML and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dirty="0" smtClean="0"/>
              <a:t>CSS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HTML and SVG. </a:t>
            </a:r>
          </a:p>
          <a:p>
            <a:pPr indent="0">
              <a:buNone/>
            </a:pPr>
            <a:r>
              <a:rPr lang="fr-FR" b="1" dirty="0" smtClean="0"/>
              <a:t>The good news: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</a:t>
            </a:r>
            <a:r>
              <a:rPr lang="fr-FR" dirty="0" err="1" smtClean="0"/>
              <a:t>undistinctly</a:t>
            </a:r>
            <a:r>
              <a:rPr lang="fr-FR" dirty="0" smtClean="0"/>
              <a:t> to </a:t>
            </a:r>
            <a:r>
              <a:rPr lang="fr-FR" dirty="0" err="1" smtClean="0"/>
              <a:t>either</a:t>
            </a:r>
            <a:r>
              <a:rPr lang="fr-FR" dirty="0" smtClean="0"/>
              <a:t> HTML or SVG </a:t>
            </a:r>
            <a:r>
              <a:rPr lang="fr-FR" dirty="0" err="1" smtClean="0"/>
              <a:t>elements</a:t>
            </a:r>
            <a:r>
              <a:rPr lang="fr-FR" dirty="0" smtClean="0"/>
              <a:t>.</a:t>
            </a:r>
          </a:p>
          <a:p>
            <a:pPr indent="0">
              <a:buNone/>
            </a:pPr>
            <a:r>
              <a:rPr lang="fr-FR" b="1" dirty="0" smtClean="0"/>
              <a:t>The </a:t>
            </a:r>
            <a:r>
              <a:rPr lang="fr-FR" b="1" dirty="0" err="1" smtClean="0"/>
              <a:t>less</a:t>
            </a:r>
            <a:r>
              <a:rPr lang="fr-FR" b="1" dirty="0" smtClean="0"/>
              <a:t> good news:</a:t>
            </a:r>
            <a:r>
              <a:rPr lang="fr-FR" dirty="0" smtClean="0"/>
              <a:t> style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always</a:t>
            </a:r>
            <a:r>
              <a:rPr lang="fr-FR" dirty="0" smtClean="0"/>
              <a:t> control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characteristics</a:t>
            </a:r>
            <a:r>
              <a:rPr lang="fr-FR" dirty="0" smtClean="0"/>
              <a:t> of HTML and SVG </a:t>
            </a:r>
            <a:r>
              <a:rPr lang="fr-FR" dirty="0" err="1" smtClean="0"/>
              <a:t>elements</a:t>
            </a:r>
            <a:r>
              <a:rPr lang="fr-FR" dirty="0" smtClean="0"/>
              <a:t>, or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style do – </a:t>
            </a:r>
            <a:r>
              <a:rPr lang="fr-FR" dirty="0" err="1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dirty="0" smtClean="0"/>
              <a:t>One of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 of CSS for </a:t>
            </a:r>
            <a:r>
              <a:rPr lang="fr-FR" dirty="0" err="1" smtClean="0"/>
              <a:t>dynamic</a:t>
            </a:r>
            <a:r>
              <a:rPr lang="fr-FR" dirty="0" smtClean="0"/>
              <a:t> applications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possibility</a:t>
            </a:r>
            <a:r>
              <a:rPr lang="fr-FR" dirty="0" smtClean="0"/>
              <a:t> to control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are </a:t>
            </a:r>
            <a:r>
              <a:rPr lang="fr-FR" dirty="0" err="1" smtClean="0"/>
              <a:t>displayed</a:t>
            </a:r>
            <a:r>
              <a:rPr lang="fr-FR" dirty="0" smtClean="0"/>
              <a:t> or </a:t>
            </a:r>
            <a:r>
              <a:rPr lang="fr-FR" dirty="0" err="1" smtClean="0"/>
              <a:t>hidden</a:t>
            </a:r>
            <a:r>
              <a:rPr lang="fr-FR" dirty="0" smtClean="0"/>
              <a:t>. </a:t>
            </a:r>
          </a:p>
          <a:p>
            <a:pPr indent="0"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style </a:t>
            </a:r>
            <a:r>
              <a:rPr lang="fr-FR" dirty="0" err="1" smtClean="0"/>
              <a:t>property</a:t>
            </a:r>
            <a:r>
              <a:rPr lang="fr-FR" dirty="0" smtClean="0"/>
              <a:t> </a:t>
            </a:r>
            <a:r>
              <a:rPr lang="fr-FR" dirty="0" err="1" smtClean="0">
                <a:latin typeface="Consolas" pitchFamily="49" charset="0"/>
              </a:rPr>
              <a:t>visibility</a:t>
            </a:r>
            <a:r>
              <a:rPr lang="fr-FR" dirty="0" smtClean="0">
                <a:latin typeface="Consolas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77BD"/>
      </a:accent1>
      <a:accent2>
        <a:srgbClr val="FF7F0E"/>
      </a:accent2>
      <a:accent3>
        <a:srgbClr val="2CA02C"/>
      </a:accent3>
      <a:accent4>
        <a:srgbClr val="D62728"/>
      </a:accent4>
      <a:accent5>
        <a:srgbClr val="9667BD"/>
      </a:accent5>
      <a:accent6>
        <a:srgbClr val="8C564B"/>
      </a:accent6>
      <a:hlink>
        <a:srgbClr val="0000FF"/>
      </a:hlink>
      <a:folHlink>
        <a:srgbClr val="800080"/>
      </a:folHlink>
    </a:clrScheme>
    <a:fontScheme name="Adrian alt">
      <a:majorFont>
        <a:latin typeface="Frutiger Linotype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817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An introduction to CSS</vt:lpstr>
      <vt:lpstr>Controlling appearance of elements</vt:lpstr>
      <vt:lpstr>Slide 3</vt:lpstr>
      <vt:lpstr>Slide 4</vt:lpstr>
      <vt:lpstr>The other way: the style sheet</vt:lpstr>
      <vt:lpstr>Using a style sheet</vt:lpstr>
      <vt:lpstr>What can style do?</vt:lpstr>
      <vt:lpstr>CSS, HTML and SVG</vt:lpstr>
      <vt:lpstr>What can style do – visibility</vt:lpstr>
      <vt:lpstr>What can style do - text</vt:lpstr>
      <vt:lpstr>What can style do - colors</vt:lpstr>
      <vt:lpstr>What style can do – box elements</vt:lpstr>
      <vt:lpstr>What style can do - positioning</vt:lpstr>
      <vt:lpstr>Selecting elements</vt:lpstr>
      <vt:lpstr>3 approaches</vt:lpstr>
      <vt:lpstr>Classes</vt:lpstr>
      <vt:lpstr>IDs</vt:lpstr>
      <vt:lpstr>Classes and IDs</vt:lpstr>
      <vt:lpstr>More rules!</vt:lpstr>
      <vt:lpstr>Precedence</vt:lpstr>
    </vt:vector>
  </TitlesOfParts>
  <Company>OECD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HTML</dc:title>
  <dc:creator>Jérôme Cukier</dc:creator>
  <cp:lastModifiedBy>Jérôme Cukier</cp:lastModifiedBy>
  <cp:revision>5</cp:revision>
  <dcterms:created xsi:type="dcterms:W3CDTF">2012-05-20T14:11:01Z</dcterms:created>
  <dcterms:modified xsi:type="dcterms:W3CDTF">2012-05-23T14:23:39Z</dcterms:modified>
</cp:coreProperties>
</file>