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8" autoAdjust="0"/>
    <p:restoredTop sz="94660"/>
  </p:normalViewPr>
  <p:slideViewPr>
    <p:cSldViewPr>
      <p:cViewPr varScale="1">
        <p:scale>
          <a:sx n="175" d="100"/>
          <a:sy n="175" d="100"/>
        </p:scale>
        <p:origin x="-133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t>11/10/12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t>11/10/12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t>11/10/12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t>11/10/12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t>11/10/12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t>11/10/12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t>11/10/12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t>11/10/12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t>11/10/12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t>11/10/12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t>11/10/12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317FE-7955-4457-BF59-F7D4929EC424}" type="datetimeFigureOut">
              <a:rPr lang="en-US" smtClean="0"/>
              <a:t>11/10/12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83434-EA70-4D48-A5ED-393C7496D9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HTML for D3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D3 training – 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0"/>
            <a:ext cx="4572000" cy="980728"/>
          </a:xfrm>
          <a:prstGeom prst="rect">
            <a:avLst/>
          </a:prstGeom>
          <a:solidFill>
            <a:srgbClr val="1F77BD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91880" y="980728"/>
            <a:ext cx="1080120" cy="5877272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980728"/>
            <a:ext cx="3491880" cy="5877272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Documents and Settings\cukier_j\Local Settings\Temporary Internet Files\Content.IE5\E2JEXAJZ\MC9004404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3128"/>
            <a:ext cx="842392" cy="795592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403648" y="188640"/>
            <a:ext cx="1977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 smtClean="0">
                <a:solidFill>
                  <a:schemeClr val="bg1"/>
                </a:solidFill>
                <a:latin typeface="+mj-lt"/>
              </a:rPr>
              <a:t>Welcome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96752"/>
            <a:ext cx="28803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ea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35896" y="112474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chemeClr val="accent1"/>
                </a:solidFill>
              </a:rPr>
              <a:t>Link 1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35896" y="148478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chemeClr val="accent1"/>
                </a:solidFill>
              </a:rPr>
              <a:t>Link 2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4008" y="322865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body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84168" y="1437501"/>
            <a:ext cx="12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div</a:t>
            </a:r>
            <a:r>
              <a:rPr lang="fr-FR" dirty="0" smtClean="0"/>
              <a:t> #header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84168" y="3228655"/>
            <a:ext cx="111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div</a:t>
            </a:r>
            <a:r>
              <a:rPr lang="fr-FR" dirty="0" smtClean="0"/>
              <a:t> #main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84168" y="5051167"/>
            <a:ext cx="10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div</a:t>
            </a:r>
            <a:r>
              <a:rPr lang="fr-FR" dirty="0" smtClean="0"/>
              <a:t> #</a:t>
            </a:r>
            <a:r>
              <a:rPr lang="fr-FR" dirty="0" err="1" smtClean="0"/>
              <a:t>side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56376" y="105273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img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956376" y="184482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956376" y="3228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956376" y="472514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956376" y="5373216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</a:t>
            </a:r>
            <a:endParaRPr lang="en-US" dirty="0"/>
          </a:p>
        </p:txBody>
      </p:sp>
      <p:cxnSp>
        <p:nvCxnSpPr>
          <p:cNvPr id="29" name="Curved Connector 28"/>
          <p:cNvCxnSpPr>
            <a:stCxn id="12" idx="3"/>
            <a:endCxn id="13" idx="1"/>
          </p:cNvCxnSpPr>
          <p:nvPr/>
        </p:nvCxnSpPr>
        <p:spPr>
          <a:xfrm flipV="1">
            <a:off x="5274309" y="1622167"/>
            <a:ext cx="809859" cy="179115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2" idx="3"/>
            <a:endCxn id="19" idx="1"/>
          </p:cNvCxnSpPr>
          <p:nvPr/>
        </p:nvCxnSpPr>
        <p:spPr>
          <a:xfrm>
            <a:off x="5274309" y="3413321"/>
            <a:ext cx="809859" cy="182251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2" idx="3"/>
            <a:endCxn id="14" idx="1"/>
          </p:cNvCxnSpPr>
          <p:nvPr/>
        </p:nvCxnSpPr>
        <p:spPr>
          <a:xfrm>
            <a:off x="5274309" y="3413321"/>
            <a:ext cx="809859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3" idx="3"/>
            <a:endCxn id="20" idx="1"/>
          </p:cNvCxnSpPr>
          <p:nvPr/>
        </p:nvCxnSpPr>
        <p:spPr>
          <a:xfrm flipV="1">
            <a:off x="7351053" y="1237402"/>
            <a:ext cx="605323" cy="38476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3" idx="3"/>
            <a:endCxn id="21" idx="1"/>
          </p:cNvCxnSpPr>
          <p:nvPr/>
        </p:nvCxnSpPr>
        <p:spPr>
          <a:xfrm>
            <a:off x="7351053" y="1622167"/>
            <a:ext cx="605323" cy="40732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3"/>
            <a:endCxn id="22" idx="1"/>
          </p:cNvCxnSpPr>
          <p:nvPr/>
        </p:nvCxnSpPr>
        <p:spPr>
          <a:xfrm>
            <a:off x="7197165" y="3413321"/>
            <a:ext cx="7592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9" idx="3"/>
            <a:endCxn id="23" idx="1"/>
          </p:cNvCxnSpPr>
          <p:nvPr/>
        </p:nvCxnSpPr>
        <p:spPr>
          <a:xfrm flipV="1">
            <a:off x="7104191" y="4909810"/>
            <a:ext cx="852185" cy="32602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19" idx="3"/>
            <a:endCxn id="24" idx="1"/>
          </p:cNvCxnSpPr>
          <p:nvPr/>
        </p:nvCxnSpPr>
        <p:spPr>
          <a:xfrm>
            <a:off x="7104191" y="5235833"/>
            <a:ext cx="852185" cy="32204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5" grpId="0"/>
      <p:bldP spid="16" grpId="0"/>
      <p:bldP spid="17" grpId="0"/>
      <p:bldP spid="18" grpId="0"/>
      <p:bldP spid="13" grpId="0"/>
      <p:bldP spid="14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HTML: </a:t>
            </a:r>
            <a:r>
              <a:rPr lang="fr-FR" dirty="0" err="1" smtClean="0"/>
              <a:t>general</a:t>
            </a:r>
            <a:r>
              <a:rPr lang="fr-FR" dirty="0" smtClean="0"/>
              <a:t> </a:t>
            </a:r>
            <a:r>
              <a:rPr lang="fr-FR" dirty="0" err="1" smtClean="0"/>
              <a:t>principle</a:t>
            </a:r>
            <a:r>
              <a:rPr lang="fr-FR" dirty="0" smtClean="0"/>
              <a:t> and </a:t>
            </a:r>
            <a:r>
              <a:rPr lang="fr-FR" dirty="0" err="1" smtClean="0"/>
              <a:t>hierarchy</a:t>
            </a:r>
            <a:r>
              <a:rPr lang="fr-FR" dirty="0" smtClean="0"/>
              <a:t> </a:t>
            </a:r>
            <a:r>
              <a:rPr lang="fr-FR" dirty="0" err="1" smtClean="0"/>
              <a:t>wrap</a:t>
            </a:r>
            <a:r>
              <a:rPr lang="fr-FR" dirty="0" smtClean="0"/>
              <a:t>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 are </a:t>
            </a:r>
            <a:r>
              <a:rPr lang="fr-FR" i="1" dirty="0" smtClean="0"/>
              <a:t>containers, </a:t>
            </a:r>
            <a:r>
              <a:rPr lang="fr-FR" dirty="0" smtClean="0"/>
              <a:t>and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hold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. </a:t>
            </a:r>
          </a:p>
          <a:p>
            <a:r>
              <a:rPr lang="fr-FR" dirty="0" smtClean="0"/>
              <a:t>In HTML,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by </a:t>
            </a:r>
            <a:r>
              <a:rPr lang="fr-FR" dirty="0" err="1" smtClean="0"/>
              <a:t>writing</a:t>
            </a:r>
            <a:r>
              <a:rPr lang="fr-FR" dirty="0" smtClean="0"/>
              <a:t> a new </a:t>
            </a:r>
            <a:r>
              <a:rPr lang="fr-FR" dirty="0" err="1" smtClean="0"/>
              <a:t>element</a:t>
            </a:r>
            <a:r>
              <a:rPr lang="fr-FR" dirty="0" smtClean="0"/>
              <a:t> in </a:t>
            </a:r>
            <a:r>
              <a:rPr lang="fr-FR" dirty="0" err="1" smtClean="0"/>
              <a:t>between</a:t>
            </a:r>
            <a:r>
              <a:rPr lang="fr-FR" dirty="0" smtClean="0"/>
              <a:t> the tags of an </a:t>
            </a:r>
            <a:r>
              <a:rPr lang="fr-FR" dirty="0" err="1" smtClean="0"/>
              <a:t>existing</a:t>
            </a:r>
            <a:r>
              <a:rPr lang="fr-FR" dirty="0" smtClean="0"/>
              <a:t> </a:t>
            </a:r>
            <a:r>
              <a:rPr lang="fr-FR" dirty="0" err="1" smtClean="0"/>
              <a:t>element</a:t>
            </a:r>
            <a:r>
              <a:rPr lang="fr-FR" dirty="0" smtClean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pitchFamily="49" charset="0"/>
              </a:rPr>
              <a:t>&lt;div&gt;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  </a:t>
            </a:r>
            <a:r>
              <a:rPr lang="fr-FR" dirty="0" smtClean="0">
                <a:latin typeface="Consolas" pitchFamily="49" charset="0"/>
              </a:rPr>
              <a:t>&lt;p&gt;p </a:t>
            </a:r>
            <a:r>
              <a:rPr lang="fr-FR" dirty="0" err="1" smtClean="0">
                <a:latin typeface="Consolas" pitchFamily="49" charset="0"/>
              </a:rPr>
              <a:t>inside</a:t>
            </a:r>
            <a:r>
              <a:rPr lang="fr-FR" dirty="0" smtClean="0">
                <a:latin typeface="Consolas" pitchFamily="49" charset="0"/>
              </a:rPr>
              <a:t> a 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&lt;/p&gt;</a:t>
            </a:r>
            <a:br>
              <a:rPr lang="fr-FR" dirty="0" smtClean="0">
                <a:latin typeface="Consolas" pitchFamily="49" charset="0"/>
              </a:rPr>
            </a:br>
            <a:r>
              <a:rPr lang="fr-FR" dirty="0" smtClean="0">
                <a:latin typeface="Consolas" pitchFamily="49" charset="0"/>
              </a:rPr>
              <a:t>&lt;/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r>
              <a:rPr lang="fr-FR" dirty="0" smtClean="0"/>
              <a:t>But in practice, </a:t>
            </a:r>
            <a:r>
              <a:rPr lang="fr-FR" dirty="0" err="1" smtClean="0"/>
              <a:t>with</a:t>
            </a:r>
            <a:r>
              <a:rPr lang="fr-FR" dirty="0" smtClean="0"/>
              <a:t> d3, </a:t>
            </a:r>
            <a:r>
              <a:rPr lang="fr-FR" dirty="0" err="1" smtClean="0"/>
              <a:t>you</a:t>
            </a:r>
            <a:r>
              <a:rPr lang="fr-FR" dirty="0" smtClean="0"/>
              <a:t> are </a:t>
            </a:r>
            <a:r>
              <a:rPr lang="fr-FR" dirty="0" err="1" smtClean="0"/>
              <a:t>never</a:t>
            </a:r>
            <a:r>
              <a:rPr lang="fr-FR" dirty="0" smtClean="0"/>
              <a:t> </a:t>
            </a:r>
            <a:r>
              <a:rPr lang="fr-FR" dirty="0" err="1" smtClean="0"/>
              <a:t>really</a:t>
            </a:r>
            <a:r>
              <a:rPr lang="fr-FR" dirty="0" smtClean="0"/>
              <a:t> </a:t>
            </a:r>
            <a:r>
              <a:rPr lang="fr-FR" i="1" dirty="0" err="1" smtClean="0"/>
              <a:t>writing</a:t>
            </a:r>
            <a:r>
              <a:rPr lang="fr-FR" i="1" dirty="0" smtClean="0"/>
              <a:t> </a:t>
            </a:r>
            <a:r>
              <a:rPr lang="fr-FR" dirty="0" smtClean="0"/>
              <a:t>HTML. So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help to </a:t>
            </a:r>
            <a:r>
              <a:rPr lang="fr-FR" dirty="0" err="1" smtClean="0"/>
              <a:t>think</a:t>
            </a:r>
            <a:r>
              <a:rPr lang="fr-FR" dirty="0" smtClean="0"/>
              <a:t> of </a:t>
            </a:r>
            <a:r>
              <a:rPr lang="fr-FR" dirty="0" err="1" smtClean="0"/>
              <a:t>it</a:t>
            </a:r>
            <a:r>
              <a:rPr lang="fr-FR" dirty="0" smtClean="0"/>
              <a:t> as a </a:t>
            </a:r>
            <a:r>
              <a:rPr lang="fr-FR" dirty="0" err="1" smtClean="0"/>
              <a:t>hierarchy</a:t>
            </a:r>
            <a:r>
              <a:rPr lang="fr-FR" dirty="0" smtClean="0"/>
              <a:t>.</a:t>
            </a:r>
            <a:r>
              <a:rPr lang="fr-FR" dirty="0" smtClean="0">
                <a:latin typeface="Consolas" pitchFamily="49" charset="0"/>
              </a:rPr>
              <a:t/>
            </a:r>
            <a:br>
              <a:rPr lang="fr-FR" dirty="0" smtClean="0">
                <a:latin typeface="Consolas" pitchFamily="49" charset="0"/>
              </a:rPr>
            </a:br>
            <a:r>
              <a:rPr lang="fr-FR" dirty="0" smtClean="0">
                <a:latin typeface="Consolas" pitchFamily="49" charset="0"/>
              </a:rPr>
              <a:t>  </a:t>
            </a:r>
            <a:endParaRPr lang="en-US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0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few HTML </a:t>
            </a:r>
            <a:r>
              <a:rPr lang="fr-FR" dirty="0" err="1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As of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writing</a:t>
            </a:r>
            <a:r>
              <a:rPr lang="fr-FR" dirty="0" smtClean="0"/>
              <a:t>, </a:t>
            </a:r>
            <a:r>
              <a:rPr lang="fr-FR" dirty="0" err="1" smtClean="0"/>
              <a:t>there</a:t>
            </a:r>
            <a:r>
              <a:rPr lang="fr-FR" dirty="0" smtClean="0"/>
              <a:t> are </a:t>
            </a:r>
            <a:r>
              <a:rPr lang="fr-FR" dirty="0" err="1" smtClean="0"/>
              <a:t>some</a:t>
            </a:r>
            <a:r>
              <a:rPr lang="fr-FR" dirty="0" smtClean="0"/>
              <a:t> 110 </a:t>
            </a:r>
            <a:r>
              <a:rPr lang="fr-FR" dirty="0" err="1" smtClean="0"/>
              <a:t>current</a:t>
            </a:r>
            <a:r>
              <a:rPr lang="fr-FR" dirty="0" smtClean="0"/>
              <a:t> HTML </a:t>
            </a:r>
            <a:r>
              <a:rPr lang="fr-FR" dirty="0" err="1" smtClean="0"/>
              <a:t>elements</a:t>
            </a:r>
            <a:r>
              <a:rPr lang="fr-FR" dirty="0" smtClean="0"/>
              <a:t>.</a:t>
            </a:r>
          </a:p>
          <a:p>
            <a:r>
              <a:rPr lang="fr-FR" dirty="0" smtClean="0"/>
              <a:t>But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really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know but a few of </a:t>
            </a:r>
            <a:r>
              <a:rPr lang="fr-FR" dirty="0" err="1" smtClean="0"/>
              <a:t>them</a:t>
            </a:r>
            <a:r>
              <a:rPr lang="fr-FR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 few HTML </a:t>
            </a:r>
            <a:r>
              <a:rPr lang="fr-FR" dirty="0" err="1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>
                <a:latin typeface="Consolas" pitchFamily="49" charset="0"/>
              </a:rPr>
              <a:t>&lt;body&gt;</a:t>
            </a:r>
            <a:r>
              <a:rPr lang="fr-FR" dirty="0" smtClean="0"/>
              <a:t> </a:t>
            </a:r>
          </a:p>
          <a:p>
            <a:pPr>
              <a:buNone/>
            </a:pPr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the top-</a:t>
            </a:r>
            <a:r>
              <a:rPr lang="fr-FR" dirty="0" err="1" smtClean="0"/>
              <a:t>level</a:t>
            </a:r>
            <a:r>
              <a:rPr lang="fr-FR" dirty="0" smtClean="0"/>
              <a:t> container of a web page. </a:t>
            </a:r>
          </a:p>
          <a:p>
            <a:pPr>
              <a:buNone/>
            </a:pP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 are </a:t>
            </a:r>
            <a:r>
              <a:rPr lang="fr-FR" dirty="0" err="1" smtClean="0"/>
              <a:t>added</a:t>
            </a:r>
            <a:r>
              <a:rPr lang="fr-FR" dirty="0" smtClean="0"/>
              <a:t> to </a:t>
            </a:r>
            <a:r>
              <a:rPr lang="fr-FR" dirty="0" err="1" smtClean="0"/>
              <a:t>it</a:t>
            </a:r>
            <a:r>
              <a:rPr lang="fr-FR" dirty="0" smtClean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 few HTML </a:t>
            </a:r>
            <a:r>
              <a:rPr lang="fr-FR" dirty="0" err="1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>
                <a:latin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</a:t>
            </a:r>
            <a:r>
              <a:rPr lang="fr-FR" dirty="0" smtClean="0"/>
              <a:t> </a:t>
            </a:r>
          </a:p>
          <a:p>
            <a:pPr>
              <a:buNone/>
            </a:pPr>
            <a:r>
              <a:rPr lang="fr-FR" dirty="0" err="1" smtClean="0"/>
              <a:t>Div</a:t>
            </a:r>
            <a:r>
              <a:rPr lang="fr-FR" dirty="0" smtClean="0"/>
              <a:t> are the main container-type </a:t>
            </a:r>
            <a:r>
              <a:rPr lang="fr-FR" dirty="0" err="1" smtClean="0"/>
              <a:t>elements</a:t>
            </a:r>
            <a:r>
              <a:rPr lang="fr-FR" dirty="0" smtClean="0"/>
              <a:t>. </a:t>
            </a:r>
          </a:p>
          <a:p>
            <a:pPr>
              <a:buNone/>
            </a:pPr>
            <a:r>
              <a:rPr lang="fr-FR" dirty="0" smtClean="0"/>
              <a:t>If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separate</a:t>
            </a:r>
            <a:r>
              <a:rPr lang="fr-FR" dirty="0" smtClean="0"/>
              <a:t> a page </a:t>
            </a:r>
            <a:r>
              <a:rPr lang="fr-FR" dirty="0" err="1" smtClean="0"/>
              <a:t>into</a:t>
            </a:r>
            <a:r>
              <a:rPr lang="fr-FR" dirty="0" smtClean="0"/>
              <a:t> components, </a:t>
            </a:r>
          </a:p>
          <a:p>
            <a:pPr>
              <a:buNone/>
            </a:pPr>
            <a:r>
              <a:rPr lang="fr-FR" dirty="0" smtClean="0"/>
              <a:t>(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almost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the case),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</a:t>
            </a:r>
          </a:p>
          <a:p>
            <a:pPr>
              <a:buNone/>
            </a:pPr>
            <a:r>
              <a:rPr lang="fr-FR" dirty="0" smtClean="0">
                <a:latin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</a:t>
            </a:r>
            <a:r>
              <a:rPr lang="fr-FR" dirty="0" smtClean="0"/>
              <a:t>s to do the job. </a:t>
            </a:r>
          </a:p>
          <a:p>
            <a:pPr>
              <a:buNone/>
            </a:pPr>
            <a:endParaRPr lang="fr-FR" dirty="0">
              <a:latin typeface="Consolas" pitchFamily="49" charset="0"/>
            </a:endParaRPr>
          </a:p>
          <a:p>
            <a:pPr>
              <a:buNone/>
            </a:pPr>
            <a:r>
              <a:rPr lang="fr-FR" dirty="0" smtClean="0"/>
              <a:t>(and </a:t>
            </a:r>
            <a:r>
              <a:rPr lang="fr-FR" dirty="0" err="1" smtClean="0"/>
              <a:t>those</a:t>
            </a:r>
            <a:r>
              <a:rPr lang="fr-FR" dirty="0" smtClean="0"/>
              <a:t> 2 </a:t>
            </a:r>
            <a:r>
              <a:rPr lang="fr-FR" dirty="0" err="1" smtClean="0"/>
              <a:t>cover</a:t>
            </a:r>
            <a:r>
              <a:rPr lang="fr-FR" dirty="0" smtClean="0"/>
              <a:t> 90% of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for d3)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HTML </a:t>
            </a:r>
            <a:r>
              <a:rPr lang="fr-FR" dirty="0" err="1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>
                <a:latin typeface="Consolas" pitchFamily="49" charset="0"/>
              </a:rPr>
              <a:t>&lt;a&gt;</a:t>
            </a:r>
            <a:r>
              <a:rPr lang="fr-FR" dirty="0" smtClean="0"/>
              <a:t> </a:t>
            </a:r>
          </a:p>
          <a:p>
            <a:pPr>
              <a:buNone/>
            </a:pPr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a hyper-</a:t>
            </a:r>
            <a:r>
              <a:rPr lang="fr-FR" dirty="0" err="1" smtClean="0"/>
              <a:t>text</a:t>
            </a:r>
            <a:r>
              <a:rPr lang="fr-FR" dirty="0" smtClean="0"/>
              <a:t> </a:t>
            </a:r>
            <a:r>
              <a:rPr lang="fr-FR" dirty="0" err="1" smtClean="0"/>
              <a:t>link</a:t>
            </a:r>
            <a:r>
              <a:rPr lang="fr-FR" dirty="0" smtClean="0"/>
              <a:t>. </a:t>
            </a:r>
          </a:p>
          <a:p>
            <a:pPr>
              <a:buNone/>
            </a:pPr>
            <a:r>
              <a:rPr lang="fr-FR" dirty="0" smtClean="0">
                <a:latin typeface="Consolas" pitchFamily="49" charset="0"/>
              </a:rPr>
              <a:t>&lt;a </a:t>
            </a:r>
            <a:r>
              <a:rPr lang="fr-FR" dirty="0" err="1" smtClean="0">
                <a:latin typeface="Consolas" pitchFamily="49" charset="0"/>
              </a:rPr>
              <a:t>href</a:t>
            </a:r>
            <a:r>
              <a:rPr lang="fr-FR" dirty="0" smtClean="0">
                <a:latin typeface="Consolas" pitchFamily="49" charset="0"/>
              </a:rPr>
              <a:t>="mylink.html"&gt;a </a:t>
            </a:r>
            <a:r>
              <a:rPr lang="fr-FR" dirty="0" err="1" smtClean="0">
                <a:latin typeface="Consolas" pitchFamily="49" charset="0"/>
              </a:rPr>
              <a:t>link</a:t>
            </a:r>
            <a:r>
              <a:rPr lang="fr-FR" dirty="0" smtClean="0">
                <a:latin typeface="Consolas" pitchFamily="49" charset="0"/>
              </a:rPr>
              <a:t>&lt;/a&gt;</a:t>
            </a:r>
          </a:p>
          <a:p>
            <a:pPr>
              <a:buNone/>
            </a:pPr>
            <a:r>
              <a:rPr lang="fr-FR" dirty="0" err="1" smtClean="0"/>
              <a:t>What's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quotes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href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destination</a:t>
            </a:r>
          </a:p>
          <a:p>
            <a:pPr>
              <a:buNone/>
            </a:pPr>
            <a:r>
              <a:rPr lang="fr-FR" dirty="0" smtClean="0"/>
              <a:t>of the </a:t>
            </a:r>
            <a:r>
              <a:rPr lang="fr-FR" dirty="0" err="1" smtClean="0"/>
              <a:t>link</a:t>
            </a:r>
            <a:r>
              <a:rPr lang="fr-FR" dirty="0" smtClean="0"/>
              <a:t>, </a:t>
            </a:r>
            <a:r>
              <a:rPr lang="fr-FR" dirty="0" err="1" smtClean="0"/>
              <a:t>what's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the tags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text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endParaRPr lang="fr-FR" dirty="0" smtClean="0"/>
          </a:p>
          <a:p>
            <a:pPr>
              <a:buNone/>
            </a:pPr>
            <a:r>
              <a:rPr lang="fr-FR" dirty="0" err="1" smtClean="0"/>
              <a:t>appears</a:t>
            </a:r>
            <a:r>
              <a:rPr lang="fr-FR" dirty="0" smtClean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HTML </a:t>
            </a:r>
            <a:r>
              <a:rPr lang="fr-FR" dirty="0" err="1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>
                <a:latin typeface="Consolas" pitchFamily="49" charset="0"/>
              </a:rPr>
              <a:t>&lt;p&gt;</a:t>
            </a:r>
            <a:r>
              <a:rPr lang="fr-FR" dirty="0" smtClean="0"/>
              <a:t> </a:t>
            </a:r>
            <a:r>
              <a:rPr lang="fr-FR" dirty="0" err="1" smtClean="0">
                <a:latin typeface="Consolas" pitchFamily="49" charset="0"/>
              </a:rPr>
              <a:t>some</a:t>
            </a:r>
            <a:r>
              <a:rPr lang="fr-FR" dirty="0" smtClean="0">
                <a:latin typeface="Consolas" pitchFamily="49" charset="0"/>
              </a:rPr>
              <a:t> </a:t>
            </a:r>
            <a:r>
              <a:rPr lang="fr-FR" dirty="0" err="1" smtClean="0">
                <a:latin typeface="Consolas" pitchFamily="49" charset="0"/>
              </a:rPr>
              <a:t>text</a:t>
            </a:r>
            <a:r>
              <a:rPr lang="fr-FR" dirty="0" smtClean="0">
                <a:latin typeface="Consolas" pitchFamily="49" charset="0"/>
              </a:rPr>
              <a:t> &lt;/p&gt;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paragraph</a:t>
            </a:r>
            <a:r>
              <a:rPr lang="fr-FR" dirty="0"/>
              <a:t> </a:t>
            </a:r>
            <a:r>
              <a:rPr lang="fr-FR" dirty="0" smtClean="0"/>
              <a:t>of </a:t>
            </a:r>
            <a:r>
              <a:rPr lang="fr-FR" dirty="0" err="1" smtClean="0"/>
              <a:t>text</a:t>
            </a:r>
            <a:r>
              <a:rPr lang="fr-FR" dirty="0" smtClean="0"/>
              <a:t>. There </a:t>
            </a:r>
            <a:r>
              <a:rPr lang="fr-FR" dirty="0" err="1" smtClean="0"/>
              <a:t>is</a:t>
            </a:r>
            <a:r>
              <a:rPr lang="fr-FR" dirty="0" smtClean="0"/>
              <a:t> a line break</a:t>
            </a:r>
          </a:p>
          <a:p>
            <a:pPr>
              <a:buNone/>
            </a:pP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.</a:t>
            </a:r>
          </a:p>
          <a:p>
            <a:pPr>
              <a:buNone/>
            </a:pPr>
            <a:r>
              <a:rPr lang="fr-FR" dirty="0" smtClean="0">
                <a:latin typeface="Consolas" pitchFamily="49" charset="0"/>
              </a:rPr>
              <a:t>&lt;h1&gt;</a:t>
            </a:r>
            <a:r>
              <a:rPr lang="fr-FR" dirty="0" smtClean="0"/>
              <a:t> </a:t>
            </a:r>
            <a:r>
              <a:rPr lang="fr-FR" dirty="0" smtClean="0">
                <a:latin typeface="Consolas" pitchFamily="49" charset="0"/>
              </a:rPr>
              <a:t>a </a:t>
            </a:r>
            <a:r>
              <a:rPr lang="fr-FR" dirty="0" err="1" smtClean="0">
                <a:latin typeface="Consolas" pitchFamily="49" charset="0"/>
              </a:rPr>
              <a:t>title</a:t>
            </a:r>
            <a:r>
              <a:rPr lang="fr-FR" dirty="0" smtClean="0">
                <a:latin typeface="Consolas" pitchFamily="49" charset="0"/>
              </a:rPr>
              <a:t> &lt;/h1&gt;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heading</a:t>
            </a:r>
            <a:r>
              <a:rPr lang="fr-FR" dirty="0" smtClean="0"/>
              <a:t>,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behaves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.</a:t>
            </a:r>
          </a:p>
          <a:p>
            <a:pPr>
              <a:buNone/>
            </a:pPr>
            <a:r>
              <a:rPr lang="fr-FR" dirty="0" smtClean="0">
                <a:latin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</a:rPr>
              <a:t>span</a:t>
            </a:r>
            <a:r>
              <a:rPr lang="fr-FR" dirty="0" smtClean="0">
                <a:latin typeface="Consolas" pitchFamily="49" charset="0"/>
              </a:rPr>
              <a:t>&gt;</a:t>
            </a:r>
            <a:r>
              <a:rPr lang="fr-FR" dirty="0" smtClean="0"/>
              <a:t> </a:t>
            </a:r>
            <a:r>
              <a:rPr lang="fr-FR" dirty="0" err="1" smtClean="0">
                <a:latin typeface="Consolas" pitchFamily="49" charset="0"/>
              </a:rPr>
              <a:t>some</a:t>
            </a:r>
            <a:r>
              <a:rPr lang="fr-FR" dirty="0" smtClean="0">
                <a:latin typeface="Consolas" pitchFamily="49" charset="0"/>
              </a:rPr>
              <a:t> </a:t>
            </a:r>
            <a:r>
              <a:rPr lang="fr-FR" dirty="0" err="1" smtClean="0">
                <a:latin typeface="Consolas" pitchFamily="49" charset="0"/>
              </a:rPr>
              <a:t>text</a:t>
            </a:r>
            <a:r>
              <a:rPr lang="fr-FR" dirty="0" smtClean="0">
                <a:latin typeface="Consolas" pitchFamily="49" charset="0"/>
              </a:rPr>
              <a:t> &lt;/</a:t>
            </a:r>
            <a:r>
              <a:rPr lang="fr-FR" dirty="0" err="1" smtClean="0">
                <a:latin typeface="Consolas" pitchFamily="49" charset="0"/>
              </a:rPr>
              <a:t>span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r>
              <a:rPr lang="fr-FR" dirty="0" smtClean="0"/>
              <a:t>, </a:t>
            </a:r>
            <a:r>
              <a:rPr lang="fr-FR" dirty="0" err="1" smtClean="0"/>
              <a:t>without</a:t>
            </a:r>
            <a:r>
              <a:rPr lang="fr-FR" dirty="0" smtClean="0"/>
              <a:t> a line break.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HTML </a:t>
            </a:r>
            <a:r>
              <a:rPr lang="fr-FR" dirty="0" err="1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>
                <a:latin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</a:rPr>
              <a:t>ul</a:t>
            </a:r>
            <a:r>
              <a:rPr lang="fr-FR" dirty="0" smtClean="0">
                <a:latin typeface="Consolas" pitchFamily="49" charset="0"/>
              </a:rPr>
              <a:t>&gt;</a:t>
            </a:r>
            <a:r>
              <a:rPr lang="fr-FR" dirty="0" smtClean="0"/>
              <a:t> </a:t>
            </a:r>
            <a:endParaRPr lang="fr-FR" dirty="0" smtClean="0">
              <a:latin typeface="Consolas" pitchFamily="49" charset="0"/>
            </a:endParaRPr>
          </a:p>
          <a:p>
            <a:pPr>
              <a:buNone/>
            </a:pPr>
            <a:r>
              <a:rPr lang="fr-FR" dirty="0" smtClean="0">
                <a:latin typeface="Consolas" pitchFamily="49" charset="0"/>
              </a:rPr>
              <a:t> &lt;li&gt;</a:t>
            </a:r>
            <a:r>
              <a:rPr lang="fr-FR" dirty="0" err="1" smtClean="0">
                <a:latin typeface="Consolas" pitchFamily="49" charset="0"/>
              </a:rPr>
              <a:t>bullet</a:t>
            </a:r>
            <a:r>
              <a:rPr lang="fr-FR" dirty="0" smtClean="0">
                <a:latin typeface="Consolas" pitchFamily="49" charset="0"/>
              </a:rPr>
              <a:t> 1&lt;/li&gt;</a:t>
            </a:r>
          </a:p>
          <a:p>
            <a:pPr>
              <a:buNone/>
            </a:pPr>
            <a:r>
              <a:rPr lang="fr-FR" dirty="0" smtClean="0">
                <a:latin typeface="Consolas" pitchFamily="49" charset="0"/>
              </a:rPr>
              <a:t> &lt;li&gt;</a:t>
            </a:r>
            <a:r>
              <a:rPr lang="fr-FR" dirty="0" err="1" smtClean="0">
                <a:latin typeface="Consolas" pitchFamily="49" charset="0"/>
              </a:rPr>
              <a:t>bullet</a:t>
            </a:r>
            <a:r>
              <a:rPr lang="fr-FR" dirty="0" smtClean="0">
                <a:latin typeface="Consolas" pitchFamily="49" charset="0"/>
              </a:rPr>
              <a:t> 2&lt;/li&gt;</a:t>
            </a:r>
          </a:p>
          <a:p>
            <a:pPr>
              <a:buNone/>
            </a:pPr>
            <a:r>
              <a:rPr lang="fr-FR" dirty="0" smtClean="0">
                <a:latin typeface="Consolas" pitchFamily="49" charset="0"/>
              </a:rPr>
              <a:t> &lt;li&gt;</a:t>
            </a:r>
            <a:r>
              <a:rPr lang="fr-FR" dirty="0" err="1" smtClean="0">
                <a:latin typeface="Consolas" pitchFamily="49" charset="0"/>
              </a:rPr>
              <a:t>bullet</a:t>
            </a:r>
            <a:r>
              <a:rPr lang="fr-FR" dirty="0" smtClean="0">
                <a:latin typeface="Consolas" pitchFamily="49" charset="0"/>
              </a:rPr>
              <a:t> 3&lt;/li&gt;</a:t>
            </a:r>
          </a:p>
          <a:p>
            <a:pPr>
              <a:buNone/>
            </a:pPr>
            <a:r>
              <a:rPr lang="fr-FR" dirty="0" smtClean="0">
                <a:latin typeface="Consolas" pitchFamily="49" charset="0"/>
              </a:rPr>
              <a:t>&lt;/</a:t>
            </a:r>
            <a:r>
              <a:rPr lang="fr-FR" dirty="0" err="1" smtClean="0">
                <a:latin typeface="Consolas" pitchFamily="49" charset="0"/>
              </a:rPr>
              <a:t>ul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bullet</a:t>
            </a:r>
            <a:r>
              <a:rPr lang="fr-FR" dirty="0" smtClean="0"/>
              <a:t>-point </a:t>
            </a:r>
            <a:r>
              <a:rPr lang="fr-FR" dirty="0" err="1" smtClean="0"/>
              <a:t>list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actually</a:t>
            </a:r>
            <a:r>
              <a:rPr lang="fr-FR" dirty="0" smtClean="0"/>
              <a:t> </a:t>
            </a:r>
            <a:r>
              <a:rPr lang="fr-FR" dirty="0" err="1" smtClean="0"/>
              <a:t>often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for</a:t>
            </a:r>
          </a:p>
          <a:p>
            <a:pPr>
              <a:buNone/>
            </a:pPr>
            <a:r>
              <a:rPr lang="fr-FR" dirty="0" smtClean="0"/>
              <a:t>menus and navigation).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HTML </a:t>
            </a:r>
            <a:r>
              <a:rPr lang="fr-FR" dirty="0" err="1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>
                <a:latin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</a:rPr>
              <a:t>form</a:t>
            </a:r>
            <a:r>
              <a:rPr lang="fr-FR" dirty="0" smtClean="0">
                <a:latin typeface="Consolas" pitchFamily="49" charset="0"/>
              </a:rPr>
              <a:t>&gt;</a:t>
            </a:r>
            <a:r>
              <a:rPr lang="fr-FR" dirty="0" smtClean="0"/>
              <a:t> </a:t>
            </a:r>
            <a:endParaRPr lang="fr-FR" dirty="0" smtClean="0">
              <a:latin typeface="Consolas" pitchFamily="49" charset="0"/>
            </a:endParaRPr>
          </a:p>
          <a:p>
            <a:pPr>
              <a:buNone/>
            </a:pPr>
            <a:r>
              <a:rPr lang="fr-FR" dirty="0" err="1" smtClean="0"/>
              <a:t>Forms</a:t>
            </a:r>
            <a:r>
              <a:rPr lang="fr-FR" dirty="0" smtClean="0"/>
              <a:t>, </a:t>
            </a:r>
            <a:r>
              <a:rPr lang="fr-FR" dirty="0" err="1" smtClean="0"/>
              <a:t>useful</a:t>
            </a:r>
            <a:r>
              <a:rPr lang="fr-FR" dirty="0" smtClean="0"/>
              <a:t> to </a:t>
            </a:r>
            <a:r>
              <a:rPr lang="fr-FR" dirty="0" err="1" smtClean="0"/>
              <a:t>interact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pages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>
                <a:latin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</a:rPr>
              <a:t>img</a:t>
            </a:r>
            <a:r>
              <a:rPr lang="fr-FR" dirty="0" smtClean="0">
                <a:latin typeface="Consolas" pitchFamily="49" charset="0"/>
              </a:rPr>
              <a:t> </a:t>
            </a:r>
            <a:r>
              <a:rPr lang="fr-FR" dirty="0" err="1" smtClean="0">
                <a:latin typeface="Consolas" pitchFamily="49" charset="0"/>
              </a:rPr>
              <a:t>src</a:t>
            </a:r>
            <a:r>
              <a:rPr lang="fr-FR" dirty="0" smtClean="0">
                <a:latin typeface="Consolas" pitchFamily="49" charset="0"/>
              </a:rPr>
              <a:t>="file.png" /&gt;</a:t>
            </a:r>
            <a:r>
              <a:rPr lang="fr-FR" dirty="0" smtClean="0"/>
              <a:t> </a:t>
            </a:r>
          </a:p>
          <a:p>
            <a:pPr>
              <a:buNone/>
            </a:pPr>
            <a:r>
              <a:rPr lang="fr-FR" dirty="0" smtClean="0"/>
              <a:t>Images</a:t>
            </a:r>
          </a:p>
          <a:p>
            <a:pPr>
              <a:buNone/>
            </a:pPr>
            <a:endParaRPr lang="fr-FR" dirty="0" smtClean="0">
              <a:latin typeface="Consolas" pitchFamily="49" charset="0"/>
            </a:endParaRP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Attributes</a:t>
            </a:r>
            <a:r>
              <a:rPr lang="fr-FR" dirty="0" smtClean="0"/>
              <a:t>, values and </a:t>
            </a:r>
            <a:r>
              <a:rPr lang="fr-FR" dirty="0" err="1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0">
              <a:buNone/>
            </a:pPr>
            <a:r>
              <a:rPr lang="fr-FR" dirty="0" smtClean="0"/>
              <a:t>HTML </a:t>
            </a:r>
            <a:r>
              <a:rPr lang="fr-FR" dirty="0" err="1" smtClean="0"/>
              <a:t>elements</a:t>
            </a:r>
            <a:r>
              <a:rPr lang="fr-FR" dirty="0" smtClean="0"/>
              <a:t> have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characteristics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controlled</a:t>
            </a:r>
            <a:r>
              <a:rPr lang="fr-FR" dirty="0" smtClean="0"/>
              <a:t> to change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appearance</a:t>
            </a:r>
            <a:r>
              <a:rPr lang="fr-FR" dirty="0" smtClean="0"/>
              <a:t> or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behavior</a:t>
            </a:r>
            <a:r>
              <a:rPr lang="fr-FR" dirty="0" smtClean="0"/>
              <a:t>.</a:t>
            </a:r>
          </a:p>
          <a:p>
            <a:pPr indent="0">
              <a:buNone/>
            </a:pPr>
            <a:endParaRPr lang="fr-FR" dirty="0"/>
          </a:p>
          <a:p>
            <a:pPr indent="0">
              <a:buNone/>
            </a:pP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fall</a:t>
            </a:r>
            <a:r>
              <a:rPr lang="fr-FR" dirty="0" smtClean="0"/>
              <a:t> in 4 </a:t>
            </a:r>
            <a:r>
              <a:rPr lang="fr-FR" dirty="0" err="1" smtClean="0"/>
              <a:t>categories</a:t>
            </a:r>
            <a:r>
              <a:rPr lang="fr-FR" dirty="0" smtClean="0"/>
              <a:t>:</a:t>
            </a:r>
          </a:p>
          <a:p>
            <a:pPr indent="-457200"/>
            <a:r>
              <a:rPr lang="fr-FR" dirty="0" smtClean="0">
                <a:solidFill>
                  <a:schemeClr val="accent1"/>
                </a:solidFill>
              </a:rPr>
              <a:t>Content, </a:t>
            </a:r>
          </a:p>
          <a:p>
            <a:pPr indent="-457200"/>
            <a:r>
              <a:rPr lang="fr-FR" dirty="0" err="1" smtClean="0">
                <a:solidFill>
                  <a:schemeClr val="accent2"/>
                </a:solidFill>
              </a:rPr>
              <a:t>Attributes</a:t>
            </a:r>
            <a:r>
              <a:rPr lang="fr-FR" dirty="0" smtClean="0">
                <a:solidFill>
                  <a:schemeClr val="accent2"/>
                </a:solidFill>
              </a:rPr>
              <a:t>,</a:t>
            </a:r>
          </a:p>
          <a:p>
            <a:pPr indent="-457200"/>
            <a:r>
              <a:rPr lang="fr-FR" dirty="0" smtClean="0">
                <a:solidFill>
                  <a:schemeClr val="accent3"/>
                </a:solidFill>
              </a:rPr>
              <a:t>Style, </a:t>
            </a:r>
          </a:p>
          <a:p>
            <a:pPr indent="-457200"/>
            <a:r>
              <a:rPr lang="fr-FR" dirty="0" err="1" smtClean="0">
                <a:solidFill>
                  <a:schemeClr val="accent4"/>
                </a:solidFill>
              </a:rPr>
              <a:t>Properties</a:t>
            </a:r>
            <a:r>
              <a:rPr lang="fr-FR" dirty="0" smtClean="0">
                <a:solidFill>
                  <a:schemeClr val="accent4"/>
                </a:solidFill>
              </a:rPr>
              <a:t>.</a:t>
            </a:r>
            <a:endParaRPr lang="en-US" dirty="0" smtClean="0">
              <a:solidFill>
                <a:schemeClr val="accent4"/>
              </a:solidFill>
            </a:endParaRPr>
          </a:p>
          <a:p>
            <a:pPr indent="0"/>
            <a:endParaRPr lang="fr-FR" dirty="0" smtClean="0"/>
          </a:p>
          <a:p>
            <a:pPr indent="0">
              <a:buNone/>
            </a:pPr>
            <a:endParaRPr lang="fr-FR" dirty="0" smtClean="0">
              <a:latin typeface="Consolas" pitchFamily="49" charset="0"/>
            </a:endParaRPr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spcBef>
                <a:spcPts val="0"/>
              </a:spcBef>
              <a:buNone/>
            </a:pPr>
            <a:r>
              <a:rPr lang="fr-FR" dirty="0" smtClean="0"/>
              <a:t>HTML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language</a:t>
            </a:r>
            <a:r>
              <a:rPr lang="fr-FR" dirty="0" smtClean="0"/>
              <a:t> in </a:t>
            </a:r>
            <a:r>
              <a:rPr lang="fr-FR" dirty="0" err="1" smtClean="0"/>
              <a:t>which</a:t>
            </a:r>
            <a:r>
              <a:rPr lang="fr-FR" dirty="0" smtClean="0"/>
              <a:t> the web pages are </a:t>
            </a:r>
            <a:r>
              <a:rPr lang="fr-FR" dirty="0" err="1" smtClean="0"/>
              <a:t>encoded</a:t>
            </a:r>
            <a:r>
              <a:rPr lang="fr-FR" dirty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paragraph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r>
              <a:rPr lang="fr-FR" dirty="0" smtClean="0"/>
              <a:t>.</a:t>
            </a:r>
          </a:p>
          <a:p>
            <a:pPr indent="0">
              <a:buNone/>
            </a:pPr>
            <a:r>
              <a:rPr lang="fr-FR" dirty="0" smtClean="0">
                <a:latin typeface="Consolas" pitchFamily="49" charset="0"/>
              </a:rPr>
              <a:t>&lt;p&gt;</a:t>
            </a:r>
            <a:r>
              <a:rPr lang="fr-FR" dirty="0" smtClean="0">
                <a:solidFill>
                  <a:schemeClr val="tx2"/>
                </a:solidFill>
                <a:latin typeface="Consolas" pitchFamily="49" charset="0"/>
              </a:rPr>
              <a:t>This </a:t>
            </a:r>
            <a:r>
              <a:rPr lang="fr-FR" dirty="0" err="1" smtClean="0">
                <a:solidFill>
                  <a:schemeClr val="tx2"/>
                </a:solidFill>
                <a:latin typeface="Consolas" pitchFamily="49" charset="0"/>
              </a:rPr>
              <a:t>is</a:t>
            </a:r>
            <a:r>
              <a:rPr lang="fr-FR" dirty="0" smtClean="0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fr-FR" dirty="0" err="1" smtClean="0">
                <a:solidFill>
                  <a:schemeClr val="tx2"/>
                </a:solidFill>
                <a:latin typeface="Consolas" pitchFamily="49" charset="0"/>
              </a:rPr>
              <a:t>my</a:t>
            </a:r>
            <a:r>
              <a:rPr lang="fr-FR" dirty="0" smtClean="0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fr-FR" dirty="0" err="1" smtClean="0">
                <a:solidFill>
                  <a:schemeClr val="tx2"/>
                </a:solidFill>
                <a:latin typeface="Consolas" pitchFamily="49" charset="0"/>
              </a:rPr>
              <a:t>paragraph</a:t>
            </a:r>
            <a:r>
              <a:rPr lang="fr-FR" dirty="0" smtClean="0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fr-FR" dirty="0" err="1" smtClean="0">
                <a:solidFill>
                  <a:schemeClr val="tx2"/>
                </a:solidFill>
                <a:latin typeface="Consolas" pitchFamily="49" charset="0"/>
              </a:rPr>
              <a:t>text</a:t>
            </a:r>
            <a:r>
              <a:rPr lang="fr-FR" dirty="0" smtClean="0">
                <a:solidFill>
                  <a:schemeClr val="tx2"/>
                </a:solidFill>
                <a:latin typeface="Consolas" pitchFamily="49" charset="0"/>
              </a:rPr>
              <a:t>.</a:t>
            </a:r>
            <a:r>
              <a:rPr lang="fr-FR" dirty="0" smtClean="0">
                <a:latin typeface="Consolas" pitchFamily="49" charset="0"/>
              </a:rPr>
              <a:t>&lt;/p&gt;</a:t>
            </a:r>
          </a:p>
          <a:p>
            <a:pPr indent="0">
              <a:buNone/>
            </a:pPr>
            <a:r>
              <a:rPr lang="fr-FR" dirty="0" smtClean="0">
                <a:solidFill>
                  <a:schemeClr val="tx2"/>
                </a:solidFill>
              </a:rPr>
              <a:t>Content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the tags. This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, as in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, the </a:t>
            </a:r>
            <a:r>
              <a:rPr lang="fr-FR" dirty="0" err="1" smtClean="0"/>
              <a:t>text</a:t>
            </a:r>
            <a:r>
              <a:rPr lang="fr-FR" dirty="0" smtClean="0"/>
              <a:t> of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paragraph</a:t>
            </a:r>
            <a:r>
              <a:rPr lang="fr-FR" dirty="0" smtClean="0"/>
              <a:t>.</a:t>
            </a:r>
            <a:endParaRPr lang="en-US" dirty="0" smtClean="0"/>
          </a:p>
          <a:p>
            <a:pPr indent="0"/>
            <a:endParaRPr lang="fr-FR" dirty="0" smtClean="0"/>
          </a:p>
          <a:p>
            <a:pPr indent="0">
              <a:buNone/>
            </a:pPr>
            <a:endParaRPr lang="fr-FR" dirty="0" smtClean="0">
              <a:latin typeface="Consolas" pitchFamily="49" charset="0"/>
            </a:endParaRPr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fr-FR" dirty="0" smtClean="0">
                <a:latin typeface="Consolas" pitchFamily="49" charset="0"/>
              </a:rPr>
              <a:t>&lt;a </a:t>
            </a:r>
            <a:r>
              <a:rPr lang="fr-FR" dirty="0" err="1" smtClean="0">
                <a:solidFill>
                  <a:schemeClr val="accent2"/>
                </a:solidFill>
                <a:latin typeface="Consolas" pitchFamily="49" charset="0"/>
              </a:rPr>
              <a:t>href</a:t>
            </a:r>
            <a:r>
              <a:rPr lang="fr-FR" dirty="0" smtClean="0">
                <a:solidFill>
                  <a:schemeClr val="accent2"/>
                </a:solidFill>
                <a:latin typeface="Consolas" pitchFamily="49" charset="0"/>
              </a:rPr>
              <a:t>="mylink.html"</a:t>
            </a:r>
            <a:r>
              <a:rPr lang="fr-FR" dirty="0" smtClean="0">
                <a:latin typeface="Consolas" pitchFamily="49" charset="0"/>
              </a:rPr>
              <a:t>&gt;</a:t>
            </a:r>
            <a:r>
              <a:rPr lang="fr-FR" dirty="0" smtClean="0">
                <a:solidFill>
                  <a:schemeClr val="accent1"/>
                </a:solidFill>
                <a:latin typeface="Consolas" pitchFamily="49" charset="0"/>
              </a:rPr>
              <a:t>link</a:t>
            </a:r>
            <a:r>
              <a:rPr lang="fr-FR" dirty="0" smtClean="0">
                <a:latin typeface="Consolas" pitchFamily="49" charset="0"/>
              </a:rPr>
              <a:t>&lt;/</a:t>
            </a:r>
            <a:r>
              <a:rPr lang="fr-FR" dirty="0">
                <a:latin typeface="Consolas" pitchFamily="49" charset="0"/>
              </a:rPr>
              <a:t>a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pPr indent="0">
              <a:buNone/>
            </a:pPr>
            <a:r>
              <a:rPr lang="fr-FR" dirty="0" smtClean="0">
                <a:latin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</a:rPr>
              <a:t>img</a:t>
            </a:r>
            <a:r>
              <a:rPr lang="fr-FR" dirty="0" smtClean="0">
                <a:latin typeface="Consolas" pitchFamily="49" charset="0"/>
              </a:rPr>
              <a:t> </a:t>
            </a:r>
            <a:r>
              <a:rPr lang="fr-FR" dirty="0" err="1" smtClean="0">
                <a:solidFill>
                  <a:schemeClr val="accent2"/>
                </a:solidFill>
                <a:latin typeface="Consolas" pitchFamily="49" charset="0"/>
              </a:rPr>
              <a:t>src</a:t>
            </a:r>
            <a:r>
              <a:rPr lang="fr-FR" dirty="0" smtClean="0">
                <a:solidFill>
                  <a:schemeClr val="accent2"/>
                </a:solidFill>
                <a:latin typeface="Consolas" pitchFamily="49" charset="0"/>
              </a:rPr>
              <a:t>="image.png"</a:t>
            </a:r>
            <a:r>
              <a:rPr lang="fr-FR" dirty="0" smtClean="0">
                <a:latin typeface="Consolas" pitchFamily="49" charset="0"/>
              </a:rPr>
              <a:t>/&gt;</a:t>
            </a:r>
          </a:p>
          <a:p>
            <a:pPr indent="0">
              <a:buNone/>
            </a:pPr>
            <a:r>
              <a:rPr lang="fr-FR" dirty="0" err="1" smtClean="0">
                <a:solidFill>
                  <a:schemeClr val="accent2"/>
                </a:solidFill>
              </a:rPr>
              <a:t>Attributes</a:t>
            </a:r>
            <a:r>
              <a:rPr lang="fr-FR" dirty="0" smtClean="0">
                <a:solidFill>
                  <a:schemeClr val="accent2"/>
                </a:solidFill>
              </a:rPr>
              <a:t> </a:t>
            </a:r>
            <a:r>
              <a:rPr lang="fr-FR" dirty="0" smtClean="0"/>
              <a:t>control the </a:t>
            </a:r>
            <a:r>
              <a:rPr lang="fr-FR" dirty="0" err="1" smtClean="0"/>
              <a:t>behavior</a:t>
            </a:r>
            <a:r>
              <a:rPr lang="fr-FR" dirty="0" smtClean="0"/>
              <a:t> of an </a:t>
            </a:r>
            <a:r>
              <a:rPr lang="fr-FR" dirty="0" err="1" smtClean="0"/>
              <a:t>element</a:t>
            </a:r>
            <a:r>
              <a:rPr lang="fr-FR" dirty="0" smtClean="0"/>
              <a:t>. This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, for instance, the destination of a </a:t>
            </a:r>
            <a:r>
              <a:rPr lang="fr-FR" dirty="0" err="1" smtClean="0"/>
              <a:t>link</a:t>
            </a:r>
            <a:r>
              <a:rPr lang="fr-FR" dirty="0" smtClean="0"/>
              <a:t>, or the source file of an image.</a:t>
            </a:r>
          </a:p>
          <a:p>
            <a:pPr indent="0">
              <a:buNone/>
            </a:pPr>
            <a:endParaRPr lang="en-US" dirty="0" smtClean="0"/>
          </a:p>
          <a:p>
            <a:pPr indent="0"/>
            <a:endParaRPr lang="fr-FR" dirty="0" smtClean="0"/>
          </a:p>
          <a:p>
            <a:pPr indent="0">
              <a:buNone/>
            </a:pPr>
            <a:endParaRPr lang="fr-FR" dirty="0" smtClean="0">
              <a:latin typeface="Consolas" pitchFamily="49" charset="0"/>
            </a:endParaRPr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fr-FR" dirty="0" smtClean="0">
                <a:latin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 </a:t>
            </a:r>
            <a:r>
              <a:rPr lang="fr-FR" dirty="0" smtClean="0">
                <a:solidFill>
                  <a:schemeClr val="accent2"/>
                </a:solidFill>
                <a:latin typeface="Consolas" pitchFamily="49" charset="0"/>
              </a:rPr>
              <a:t>style="</a:t>
            </a:r>
            <a:r>
              <a:rPr lang="fr-FR" dirty="0" err="1" smtClean="0">
                <a:solidFill>
                  <a:schemeClr val="accent3"/>
                </a:solidFill>
                <a:latin typeface="Consolas" pitchFamily="49" charset="0"/>
              </a:rPr>
              <a:t>background:black</a:t>
            </a:r>
            <a:r>
              <a:rPr lang="fr-FR" dirty="0" smtClean="0">
                <a:solidFill>
                  <a:schemeClr val="accent3"/>
                </a:solidFill>
                <a:latin typeface="Consolas" pitchFamily="49" charset="0"/>
              </a:rPr>
              <a:t>;</a:t>
            </a:r>
            <a:r>
              <a:rPr lang="fr-FR" dirty="0" smtClean="0">
                <a:solidFill>
                  <a:schemeClr val="accent2"/>
                </a:solidFill>
                <a:latin typeface="Consolas" pitchFamily="49" charset="0"/>
              </a:rPr>
              <a:t>"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pPr indent="0">
              <a:buNone/>
            </a:pPr>
            <a:r>
              <a:rPr lang="fr-FR" dirty="0">
                <a:solidFill>
                  <a:schemeClr val="accent1"/>
                </a:solidFill>
                <a:latin typeface="Consolas" pitchFamily="49" charset="0"/>
              </a:rPr>
              <a:t>	</a:t>
            </a:r>
            <a:r>
              <a:rPr lang="fr-FR" dirty="0" err="1" smtClean="0">
                <a:solidFill>
                  <a:schemeClr val="accent1"/>
                </a:solidFill>
                <a:latin typeface="Consolas" pitchFamily="49" charset="0"/>
              </a:rPr>
              <a:t>some</a:t>
            </a:r>
            <a:r>
              <a:rPr lang="fr-FR" dirty="0" smtClean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latin typeface="Consolas" pitchFamily="49" charset="0"/>
              </a:rPr>
              <a:t>text</a:t>
            </a:r>
            <a:endParaRPr lang="fr-FR" dirty="0" smtClean="0">
              <a:solidFill>
                <a:schemeClr val="accent1"/>
              </a:solidFill>
              <a:latin typeface="Consolas" pitchFamily="49" charset="0"/>
            </a:endParaRPr>
          </a:p>
          <a:p>
            <a:pPr indent="0">
              <a:buNone/>
            </a:pPr>
            <a:r>
              <a:rPr lang="fr-FR" dirty="0" smtClean="0">
                <a:latin typeface="Consolas" pitchFamily="49" charset="0"/>
              </a:rPr>
              <a:t>&lt;/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pPr indent="0">
              <a:buNone/>
            </a:pPr>
            <a:r>
              <a:rPr lang="fr-FR" dirty="0" smtClean="0">
                <a:solidFill>
                  <a:schemeClr val="accent3"/>
                </a:solidFill>
              </a:rPr>
              <a:t>Style </a:t>
            </a:r>
            <a:r>
              <a:rPr lang="fr-FR" dirty="0" err="1" smtClean="0"/>
              <a:t>controls</a:t>
            </a:r>
            <a:r>
              <a:rPr lang="fr-FR" dirty="0" smtClean="0"/>
              <a:t> the </a:t>
            </a:r>
            <a:r>
              <a:rPr lang="fr-FR" i="1" dirty="0" err="1" smtClean="0"/>
              <a:t>appearance</a:t>
            </a:r>
            <a:r>
              <a:rPr lang="fr-FR" dirty="0" smtClean="0"/>
              <a:t> of an </a:t>
            </a:r>
            <a:r>
              <a:rPr lang="fr-FR" dirty="0" err="1" smtClean="0"/>
              <a:t>element</a:t>
            </a:r>
            <a:r>
              <a:rPr lang="fr-FR" dirty="0" smtClean="0"/>
              <a:t>. </a:t>
            </a:r>
          </a:p>
          <a:p>
            <a:pPr indent="0">
              <a:buNone/>
            </a:pPr>
            <a:r>
              <a:rPr lang="fr-FR" dirty="0" smtClean="0"/>
              <a:t>Style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set </a:t>
            </a:r>
            <a:r>
              <a:rPr lang="fr-FR" dirty="0" err="1" smtClean="0"/>
              <a:t>through</a:t>
            </a:r>
            <a:r>
              <a:rPr lang="fr-FR" dirty="0" smtClean="0"/>
              <a:t> a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attribute</a:t>
            </a:r>
            <a:r>
              <a:rPr lang="fr-FR" dirty="0" smtClean="0"/>
              <a:t>, style, or </a:t>
            </a:r>
            <a:r>
              <a:rPr lang="fr-FR" dirty="0" err="1" smtClean="0"/>
              <a:t>through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means</a:t>
            </a:r>
            <a:r>
              <a:rPr lang="fr-FR" dirty="0" smtClean="0"/>
              <a:t>.</a:t>
            </a:r>
          </a:p>
          <a:p>
            <a:pPr indent="0">
              <a:buNone/>
            </a:pPr>
            <a:endParaRPr lang="en-US" dirty="0" smtClean="0"/>
          </a:p>
          <a:p>
            <a:pPr indent="0"/>
            <a:endParaRPr lang="fr-FR" dirty="0" smtClean="0"/>
          </a:p>
          <a:p>
            <a:pPr indent="0">
              <a:buNone/>
            </a:pPr>
            <a:endParaRPr lang="fr-FR" dirty="0" smtClean="0">
              <a:latin typeface="Consolas" pitchFamily="49" charset="0"/>
            </a:endParaRPr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Raw</a:t>
            </a:r>
            <a:r>
              <a:rPr lang="fr-FR" dirty="0" smtClean="0"/>
              <a:t> </a:t>
            </a:r>
            <a:r>
              <a:rPr lang="fr-FR" dirty="0" err="1"/>
              <a:t>p</a:t>
            </a:r>
            <a:r>
              <a:rPr lang="fr-FR" dirty="0" err="1" smtClean="0"/>
              <a:t>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fr-FR" dirty="0" smtClean="0">
                <a:latin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</a:rPr>
              <a:t>form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pPr indent="0">
              <a:buNone/>
            </a:pPr>
            <a:r>
              <a:rPr lang="fr-FR" dirty="0">
                <a:latin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&lt;input 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</a:rPr>
              <a:t>type="checkbox</a:t>
            </a:r>
            <a:r>
              <a:rPr lang="en-US" dirty="0" smtClean="0">
                <a:solidFill>
                  <a:schemeClr val="accent2"/>
                </a:solidFill>
                <a:latin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Consolas" pitchFamily="49" charset="0"/>
              </a:rPr>
              <a:t>checked</a:t>
            </a:r>
            <a:r>
              <a:rPr lang="en-US" dirty="0" smtClean="0">
                <a:latin typeface="Consolas" pitchFamily="49" charset="0"/>
              </a:rPr>
              <a:t>&gt; </a:t>
            </a:r>
            <a:r>
              <a:rPr lang="en-US" dirty="0">
                <a:solidFill>
                  <a:schemeClr val="accent1"/>
                </a:solidFill>
                <a:latin typeface="Consolas" pitchFamily="49" charset="0"/>
              </a:rPr>
              <a:t>Check me out</a:t>
            </a:r>
            <a:endParaRPr lang="fr-FR" dirty="0" smtClean="0">
              <a:solidFill>
                <a:schemeClr val="accent1"/>
              </a:solidFill>
              <a:latin typeface="Consolas" pitchFamily="49" charset="0"/>
            </a:endParaRPr>
          </a:p>
          <a:p>
            <a:pPr indent="0">
              <a:buNone/>
            </a:pPr>
            <a:r>
              <a:rPr lang="fr-FR" dirty="0" smtClean="0">
                <a:latin typeface="Consolas" pitchFamily="49" charset="0"/>
              </a:rPr>
              <a:t>&lt;/</a:t>
            </a:r>
            <a:r>
              <a:rPr lang="fr-FR" dirty="0" err="1" smtClean="0">
                <a:latin typeface="Consolas" pitchFamily="49" charset="0"/>
              </a:rPr>
              <a:t>form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pPr indent="0">
              <a:buNone/>
            </a:pPr>
            <a:r>
              <a:rPr lang="fr-FR" dirty="0" err="1" smtClean="0">
                <a:solidFill>
                  <a:schemeClr val="accent4"/>
                </a:solidFill>
              </a:rPr>
              <a:t>Properties</a:t>
            </a:r>
            <a:r>
              <a:rPr lang="fr-FR" dirty="0" smtClean="0">
                <a:solidFill>
                  <a:schemeClr val="accent4"/>
                </a:solidFill>
              </a:rPr>
              <a:t> </a:t>
            </a:r>
            <a:r>
              <a:rPr lang="fr-FR" dirty="0" smtClean="0"/>
              <a:t>are values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changed</a:t>
            </a:r>
            <a:r>
              <a:rPr lang="fr-FR" dirty="0" smtClean="0"/>
              <a:t> by the user </a:t>
            </a:r>
            <a:r>
              <a:rPr lang="fr-FR" dirty="0" err="1" smtClean="0"/>
              <a:t>during</a:t>
            </a:r>
            <a:r>
              <a:rPr lang="fr-FR" dirty="0" smtClean="0"/>
              <a:t> interaction </a:t>
            </a:r>
            <a:r>
              <a:rPr lang="fr-FR" dirty="0" err="1" smtClean="0"/>
              <a:t>with</a:t>
            </a:r>
            <a:r>
              <a:rPr lang="fr-FR" dirty="0" smtClean="0"/>
              <a:t> a page, </a:t>
            </a:r>
            <a:r>
              <a:rPr lang="fr-FR" dirty="0" err="1" smtClean="0"/>
              <a:t>like</a:t>
            </a:r>
            <a:r>
              <a:rPr lang="fr-FR" dirty="0" smtClean="0"/>
              <a:t> the values in a </a:t>
            </a:r>
            <a:r>
              <a:rPr lang="fr-FR" dirty="0" err="1" smtClean="0"/>
              <a:t>form</a:t>
            </a:r>
            <a:r>
              <a:rPr lang="fr-FR" dirty="0" smtClean="0"/>
              <a:t>.</a:t>
            </a:r>
          </a:p>
          <a:p>
            <a:pPr indent="0">
              <a:buNone/>
            </a:pPr>
            <a:endParaRPr lang="en-US" dirty="0" smtClean="0"/>
          </a:p>
          <a:p>
            <a:pPr indent="0"/>
            <a:endParaRPr lang="fr-FR" dirty="0" smtClean="0"/>
          </a:p>
          <a:p>
            <a:pPr indent="0">
              <a:buNone/>
            </a:pPr>
            <a:endParaRPr lang="fr-FR" dirty="0" smtClean="0">
              <a:latin typeface="Consolas" pitchFamily="49" charset="0"/>
            </a:endParaRPr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HTML </a:t>
            </a:r>
            <a:r>
              <a:rPr lang="fr-FR" dirty="0" err="1" smtClean="0"/>
              <a:t>is</a:t>
            </a:r>
            <a:r>
              <a:rPr lang="fr-FR" dirty="0" smtClean="0"/>
              <a:t> how web pages are </a:t>
            </a:r>
            <a:r>
              <a:rPr lang="fr-FR" dirty="0" err="1" smtClean="0"/>
              <a:t>coded</a:t>
            </a:r>
            <a:r>
              <a:rPr lang="fr-FR" dirty="0" smtClean="0"/>
              <a:t>.</a:t>
            </a:r>
          </a:p>
          <a:p>
            <a:r>
              <a:rPr lang="fr-FR" dirty="0" smtClean="0"/>
              <a:t>It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hiearchical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: </a:t>
            </a:r>
            <a:r>
              <a:rPr lang="fr-FR" dirty="0" err="1" smtClean="0"/>
              <a:t>elements</a:t>
            </a:r>
            <a:r>
              <a:rPr lang="fr-FR" dirty="0" smtClean="0"/>
              <a:t> are </a:t>
            </a:r>
            <a:r>
              <a:rPr lang="fr-FR" dirty="0" err="1" smtClean="0"/>
              <a:t>added</a:t>
            </a:r>
            <a:r>
              <a:rPr lang="fr-FR" dirty="0" smtClean="0"/>
              <a:t> to containers. </a:t>
            </a:r>
            <a:r>
              <a:rPr lang="fr-FR" dirty="0" err="1" smtClean="0"/>
              <a:t>Those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containers </a:t>
            </a:r>
            <a:r>
              <a:rPr lang="fr-FR" dirty="0" err="1" smtClean="0"/>
              <a:t>themselves</a:t>
            </a:r>
            <a:r>
              <a:rPr lang="fr-FR" dirty="0" smtClean="0"/>
              <a:t>, </a:t>
            </a:r>
            <a:r>
              <a:rPr lang="fr-FR" dirty="0" err="1" smtClean="0"/>
              <a:t>such</a:t>
            </a:r>
            <a:r>
              <a:rPr lang="fr-FR" dirty="0" smtClean="0"/>
              <a:t> as </a:t>
            </a:r>
            <a:r>
              <a:rPr lang="fr-FR" dirty="0" smtClean="0">
                <a:latin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&gt;.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have </a:t>
            </a:r>
            <a:r>
              <a:rPr lang="fr-FR" dirty="0" err="1" smtClean="0"/>
              <a:t>characteristics</a:t>
            </a:r>
            <a:r>
              <a:rPr lang="fr-FR" dirty="0" smtClean="0"/>
              <a:t>: </a:t>
            </a:r>
            <a:r>
              <a:rPr lang="fr-FR" dirty="0" smtClean="0">
                <a:solidFill>
                  <a:schemeClr val="accent1"/>
                </a:solidFill>
              </a:rPr>
              <a:t>content</a:t>
            </a:r>
            <a:r>
              <a:rPr lang="fr-FR" dirty="0" smtClean="0"/>
              <a:t>, </a:t>
            </a:r>
            <a:r>
              <a:rPr lang="fr-FR" dirty="0" err="1" smtClean="0">
                <a:solidFill>
                  <a:schemeClr val="accent2"/>
                </a:solidFill>
              </a:rPr>
              <a:t>attributes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control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behavior</a:t>
            </a:r>
            <a:r>
              <a:rPr lang="fr-FR" dirty="0" smtClean="0"/>
              <a:t>, </a:t>
            </a:r>
            <a:r>
              <a:rPr lang="fr-FR" dirty="0" smtClean="0">
                <a:solidFill>
                  <a:schemeClr val="accent3"/>
                </a:solidFill>
              </a:rPr>
              <a:t>style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affect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appearance</a:t>
            </a:r>
            <a:r>
              <a:rPr lang="fr-FR" dirty="0" smtClean="0"/>
              <a:t>, and </a:t>
            </a:r>
            <a:r>
              <a:rPr lang="fr-FR" dirty="0" err="1" smtClean="0">
                <a:solidFill>
                  <a:schemeClr val="accent4"/>
                </a:solidFill>
              </a:rPr>
              <a:t>properties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reflect</a:t>
            </a:r>
            <a:r>
              <a:rPr lang="fr-FR" dirty="0" smtClean="0"/>
              <a:t> interaction.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HTML?</a:t>
            </a:r>
            <a:endParaRPr lang="en-US" dirty="0"/>
          </a:p>
        </p:txBody>
      </p:sp>
      <p:pic>
        <p:nvPicPr>
          <p:cNvPr id="6" name="Content Placeholder 5" descr="rasmussenHPsourc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  <p:pic>
        <p:nvPicPr>
          <p:cNvPr id="7" name="Picture 6" descr="rasmussenH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124744"/>
            <a:ext cx="9144000" cy="514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asmussenHPsourc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692696" y="-1035496"/>
            <a:ext cx="15978371" cy="898344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  <a:alpha val="20000"/>
            </a:schemeClr>
          </a:solidFill>
        </p:spPr>
        <p:txBody>
          <a:bodyPr/>
          <a:lstStyle/>
          <a:p>
            <a:r>
              <a:rPr lang="fr-FR" dirty="0" smtClean="0"/>
              <a:t>HTML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complicated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fr-FR" dirty="0" smtClean="0"/>
              <a:t>But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doesn’t</a:t>
            </a:r>
            <a:r>
              <a:rPr lang="fr-FR" dirty="0" smtClean="0"/>
              <a:t> have to </a:t>
            </a:r>
            <a:r>
              <a:rPr lang="fr-FR" dirty="0" err="1" smtClean="0"/>
              <a:t>be</a:t>
            </a:r>
            <a:r>
              <a:rPr lang="fr-FR" dirty="0" smtClean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&lt;!DOCTYPE html&gt;</a:t>
            </a:r>
          </a:p>
          <a:p>
            <a:pPr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meta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charset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UTF-8&gt;</a:t>
            </a:r>
          </a:p>
          <a:p>
            <a:pPr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&lt;body&gt;</a:t>
            </a:r>
          </a:p>
          <a:p>
            <a:pPr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Hello, world!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2120" y="2204864"/>
            <a:ext cx="2376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(first 3 </a:t>
            </a:r>
            <a:r>
              <a:rPr lang="fr-FR" sz="3200" dirty="0" err="1" smtClean="0"/>
              <a:t>lines</a:t>
            </a:r>
            <a:r>
              <a:rPr lang="fr-FR" sz="3200" dirty="0" smtClean="0"/>
              <a:t> </a:t>
            </a:r>
          </a:p>
          <a:p>
            <a:r>
              <a:rPr lang="fr-FR" sz="3200" dirty="0" err="1" smtClean="0"/>
              <a:t>optional</a:t>
            </a:r>
            <a:r>
              <a:rPr lang="fr-FR" sz="3200" dirty="0" smtClean="0"/>
              <a:t>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761872" y="5157192"/>
            <a:ext cx="5620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This </a:t>
            </a:r>
            <a:r>
              <a:rPr lang="fr-FR" sz="3200" dirty="0" err="1" smtClean="0"/>
              <a:t>is</a:t>
            </a:r>
            <a:r>
              <a:rPr lang="fr-FR" sz="3200" dirty="0" smtClean="0"/>
              <a:t> a </a:t>
            </a:r>
            <a:r>
              <a:rPr lang="fr-FR" sz="3200" dirty="0" err="1" smtClean="0"/>
              <a:t>perfectly</a:t>
            </a:r>
            <a:r>
              <a:rPr lang="fr-FR" sz="3200" dirty="0" smtClean="0"/>
              <a:t> </a:t>
            </a:r>
            <a:r>
              <a:rPr lang="fr-FR" sz="3200" dirty="0" err="1" smtClean="0"/>
              <a:t>valid</a:t>
            </a:r>
            <a:r>
              <a:rPr lang="fr-FR" sz="3200" dirty="0" smtClean="0"/>
              <a:t> HTML file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Do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know a lot of HTML to do d3?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6400" b="1" dirty="0" smtClean="0"/>
              <a:t>NO. </a:t>
            </a:r>
            <a:r>
              <a:rPr lang="fr-FR" dirty="0" smtClean="0"/>
              <a:t>(</a:t>
            </a:r>
            <a:r>
              <a:rPr lang="fr-FR" dirty="0" err="1" smtClean="0"/>
              <a:t>although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no </a:t>
            </a:r>
            <a:r>
              <a:rPr lang="fr-FR" dirty="0" err="1" smtClean="0"/>
              <a:t>harm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do </a:t>
            </a:r>
            <a:r>
              <a:rPr lang="fr-FR" dirty="0" err="1" smtClean="0"/>
              <a:t>need</a:t>
            </a:r>
            <a:r>
              <a:rPr lang="fr-FR" dirty="0" smtClean="0"/>
              <a:t> to know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3 </a:t>
            </a:r>
            <a:r>
              <a:rPr lang="fr-FR" dirty="0" err="1" smtClean="0"/>
              <a:t>things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General </a:t>
            </a:r>
            <a:r>
              <a:rPr lang="fr-FR" dirty="0" err="1" smtClean="0"/>
              <a:t>principle</a:t>
            </a:r>
            <a:r>
              <a:rPr lang="fr-FR" dirty="0" smtClean="0"/>
              <a:t> and </a:t>
            </a:r>
            <a:r>
              <a:rPr lang="fr-FR" dirty="0" err="1" smtClean="0"/>
              <a:t>hierarchy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A few HTML </a:t>
            </a:r>
            <a:r>
              <a:rPr lang="fr-FR" dirty="0" err="1" smtClean="0"/>
              <a:t>elements</a:t>
            </a:r>
            <a:endParaRPr lang="fr-FR" dirty="0" smtClean="0"/>
          </a:p>
          <a:p>
            <a:pPr lvl="1"/>
            <a:r>
              <a:rPr lang="fr-FR" dirty="0" smtClean="0"/>
              <a:t>And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 have </a:t>
            </a:r>
            <a:r>
              <a:rPr lang="fr-FR" dirty="0" err="1" smtClean="0"/>
              <a:t>attributes</a:t>
            </a:r>
            <a:r>
              <a:rPr lang="fr-FR" dirty="0" smtClean="0"/>
              <a:t>.</a:t>
            </a:r>
          </a:p>
          <a:p>
            <a:pPr lvl="1"/>
            <a:endParaRPr lang="fr-F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HTML: </a:t>
            </a:r>
            <a:r>
              <a:rPr lang="fr-FR" dirty="0" err="1" smtClean="0"/>
              <a:t>general</a:t>
            </a:r>
            <a:r>
              <a:rPr lang="fr-FR" dirty="0" smtClean="0"/>
              <a:t> </a:t>
            </a:r>
            <a:r>
              <a:rPr lang="fr-FR" dirty="0" err="1" smtClean="0"/>
              <a:t>principle</a:t>
            </a:r>
            <a:r>
              <a:rPr lang="fr-FR" dirty="0" smtClean="0"/>
              <a:t> and </a:t>
            </a:r>
            <a:r>
              <a:rPr lang="fr-FR" dirty="0" err="1" smtClean="0"/>
              <a:t>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write</a:t>
            </a:r>
            <a:r>
              <a:rPr lang="fr-FR" dirty="0" smtClean="0"/>
              <a:t> HTML, </a:t>
            </a:r>
            <a:r>
              <a:rPr lang="fr-FR" dirty="0" err="1" smtClean="0"/>
              <a:t>you</a:t>
            </a:r>
            <a:r>
              <a:rPr lang="fr-FR" dirty="0" smtClean="0"/>
              <a:t> are </a:t>
            </a:r>
            <a:r>
              <a:rPr lang="fr-FR" dirty="0" err="1" smtClean="0"/>
              <a:t>really</a:t>
            </a:r>
            <a:r>
              <a:rPr lang="fr-FR" dirty="0" smtClean="0"/>
              <a:t> </a:t>
            </a:r>
            <a:r>
              <a:rPr lang="fr-FR" dirty="0" err="1" smtClean="0"/>
              <a:t>adding</a:t>
            </a:r>
            <a:r>
              <a:rPr lang="fr-FR" dirty="0" smtClean="0"/>
              <a:t> </a:t>
            </a:r>
            <a:r>
              <a:rPr lang="fr-FR" i="1" dirty="0" err="1" smtClean="0"/>
              <a:t>elements</a:t>
            </a:r>
            <a:r>
              <a:rPr lang="fr-FR" dirty="0" smtClean="0"/>
              <a:t> to </a:t>
            </a:r>
            <a:r>
              <a:rPr lang="fr-FR" i="1" dirty="0" smtClean="0"/>
              <a:t>containers</a:t>
            </a:r>
            <a:r>
              <a:rPr lang="fr-FR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555776" y="2780928"/>
            <a:ext cx="4572000" cy="6858000"/>
            <a:chOff x="0" y="0"/>
            <a:chExt cx="4572000" cy="68580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0" y="0"/>
              <a:ext cx="4572000" cy="980728"/>
            </a:xfrm>
            <a:prstGeom prst="rect">
              <a:avLst/>
            </a:prstGeom>
            <a:solidFill>
              <a:srgbClr val="1F77BD">
                <a:alpha val="2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91880" y="980728"/>
              <a:ext cx="1080120" cy="5877272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980728"/>
              <a:ext cx="3491880" cy="5877272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C:\Documents and Settings\cukier_j\Local Settings\Temporary Internet Files\Content.IE5\E2JEXAJZ\MC900440458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13128"/>
              <a:ext cx="842392" cy="795592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403648" y="188640"/>
              <a:ext cx="19774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200" b="1" dirty="0" err="1" smtClean="0">
                  <a:solidFill>
                    <a:schemeClr val="bg1"/>
                  </a:solidFill>
                  <a:latin typeface="+mj-lt"/>
                </a:rPr>
                <a:t>Welcome</a:t>
              </a:r>
              <a:endParaRPr lang="en-US" sz="3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3528" y="1196752"/>
              <a:ext cx="2880319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dirty="0" err="1"/>
                <a:t>Lorem</a:t>
              </a:r>
              <a:r>
                <a:rPr lang="en-US" dirty="0"/>
                <a:t> </a:t>
              </a:r>
              <a:r>
                <a:rPr lang="en-US" dirty="0" err="1"/>
                <a:t>ipsum</a:t>
              </a:r>
              <a:r>
                <a:rPr lang="en-US" dirty="0"/>
                <a:t>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adipisicing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, </a:t>
              </a:r>
              <a:r>
                <a:rPr lang="en-US" dirty="0" err="1"/>
                <a:t>sed</a:t>
              </a:r>
              <a:r>
                <a:rPr lang="en-US" dirty="0"/>
                <a:t> do </a:t>
              </a:r>
              <a:r>
                <a:rPr lang="en-US" dirty="0" err="1"/>
                <a:t>eiusmod</a:t>
              </a:r>
              <a:r>
                <a:rPr lang="en-US" dirty="0"/>
                <a:t> </a:t>
              </a:r>
              <a:r>
                <a:rPr lang="en-US" dirty="0" err="1"/>
                <a:t>tempor</a:t>
              </a:r>
              <a:r>
                <a:rPr lang="en-US" dirty="0"/>
                <a:t> </a:t>
              </a:r>
              <a:r>
                <a:rPr lang="en-US" dirty="0" err="1"/>
                <a:t>incididunt</a:t>
              </a:r>
              <a:r>
                <a:rPr lang="en-US" dirty="0"/>
                <a:t> </a:t>
              </a:r>
              <a:r>
                <a:rPr lang="en-US" dirty="0" err="1"/>
                <a:t>ut</a:t>
              </a:r>
              <a:r>
                <a:rPr lang="en-US" dirty="0"/>
                <a:t> </a:t>
              </a:r>
              <a:r>
                <a:rPr lang="en-US" dirty="0" err="1"/>
                <a:t>labore</a:t>
              </a:r>
              <a:r>
                <a:rPr lang="en-US" dirty="0"/>
                <a:t> et </a:t>
              </a:r>
              <a:r>
                <a:rPr lang="en-US" dirty="0" err="1"/>
                <a:t>dolore</a:t>
              </a:r>
              <a:r>
                <a:rPr lang="en-US" dirty="0"/>
                <a:t> magna </a:t>
              </a:r>
              <a:r>
                <a:rPr lang="en-US" dirty="0" err="1"/>
                <a:t>aliqua</a:t>
              </a:r>
              <a:r>
                <a:rPr lang="en-US" dirty="0"/>
                <a:t>. </a:t>
              </a:r>
              <a:r>
                <a:rPr lang="en-US" dirty="0" err="1"/>
                <a:t>Ut</a:t>
              </a:r>
              <a:r>
                <a:rPr lang="en-US" dirty="0"/>
                <a:t> </a:t>
              </a:r>
              <a:r>
                <a:rPr lang="en-US" dirty="0" err="1"/>
                <a:t>enim</a:t>
              </a:r>
              <a:r>
                <a:rPr lang="en-US" dirty="0"/>
                <a:t> ad minim </a:t>
              </a:r>
              <a:r>
                <a:rPr lang="en-US" dirty="0" err="1"/>
                <a:t>veniam</a:t>
              </a:r>
              <a:r>
                <a:rPr lang="en-US" dirty="0"/>
                <a:t>, </a:t>
              </a:r>
              <a:r>
                <a:rPr lang="en-US" dirty="0" err="1"/>
                <a:t>quis</a:t>
              </a:r>
              <a:r>
                <a:rPr lang="en-US" dirty="0"/>
                <a:t> </a:t>
              </a:r>
              <a:r>
                <a:rPr lang="en-US" dirty="0" err="1"/>
                <a:t>nostrud</a:t>
              </a:r>
              <a:r>
                <a:rPr lang="en-US" dirty="0"/>
                <a:t> exercitation </a:t>
              </a:r>
              <a:r>
                <a:rPr lang="en-US" dirty="0" err="1"/>
                <a:t>ullamco</a:t>
              </a:r>
              <a:r>
                <a:rPr lang="en-US" dirty="0"/>
                <a:t> </a:t>
              </a:r>
              <a:r>
                <a:rPr lang="en-US" dirty="0" err="1"/>
                <a:t>laboris</a:t>
              </a:r>
              <a:r>
                <a:rPr lang="en-US" dirty="0"/>
                <a:t> nisi </a:t>
              </a:r>
              <a:r>
                <a:rPr lang="en-US" dirty="0" err="1"/>
                <a:t>ut</a:t>
              </a:r>
              <a:r>
                <a:rPr lang="en-US" dirty="0"/>
                <a:t> </a:t>
              </a:r>
              <a:r>
                <a:rPr lang="en-US" dirty="0" err="1"/>
                <a:t>aliquip</a:t>
              </a:r>
              <a:r>
                <a:rPr lang="en-US" dirty="0"/>
                <a:t> ex ea </a:t>
              </a:r>
              <a:r>
                <a:rPr lang="en-US" dirty="0" err="1"/>
                <a:t>commodo</a:t>
              </a:r>
              <a:r>
                <a:rPr lang="en-US" dirty="0"/>
                <a:t> </a:t>
              </a:r>
              <a:r>
                <a:rPr lang="en-US" dirty="0" err="1"/>
                <a:t>consequat</a:t>
              </a:r>
              <a:r>
                <a:rPr lang="en-US" dirty="0"/>
                <a:t>. </a:t>
              </a:r>
              <a:r>
                <a:rPr lang="en-US" dirty="0" err="1"/>
                <a:t>Duis</a:t>
              </a:r>
              <a:r>
                <a:rPr lang="en-US" dirty="0"/>
                <a:t> </a:t>
              </a:r>
              <a:r>
                <a:rPr lang="en-US" dirty="0" err="1"/>
                <a:t>aute</a:t>
              </a:r>
              <a:r>
                <a:rPr lang="en-US" dirty="0"/>
                <a:t> </a:t>
              </a:r>
              <a:r>
                <a:rPr lang="en-US" dirty="0" err="1"/>
                <a:t>irure</a:t>
              </a:r>
              <a:r>
                <a:rPr lang="en-US" dirty="0"/>
                <a:t> dolor in </a:t>
              </a:r>
              <a:r>
                <a:rPr lang="en-US" dirty="0" err="1"/>
                <a:t>reprehenderit</a:t>
              </a:r>
              <a:r>
                <a:rPr lang="en-US" dirty="0"/>
                <a:t> in </a:t>
              </a:r>
              <a:r>
                <a:rPr lang="en-US" dirty="0" err="1"/>
                <a:t>voluptate</a:t>
              </a:r>
              <a:r>
                <a:rPr lang="en-US" dirty="0"/>
                <a:t> </a:t>
              </a:r>
              <a:r>
                <a:rPr lang="en-US" dirty="0" err="1"/>
                <a:t>velit</a:t>
              </a:r>
              <a:r>
                <a:rPr lang="en-US" dirty="0"/>
                <a:t> </a:t>
              </a:r>
              <a:r>
                <a:rPr lang="en-US" dirty="0" err="1"/>
                <a:t>esse</a:t>
              </a:r>
              <a:r>
                <a:rPr lang="en-US" dirty="0"/>
                <a:t> </a:t>
              </a:r>
              <a:r>
                <a:rPr lang="en-US" dirty="0" err="1"/>
                <a:t>cillum</a:t>
              </a:r>
              <a:r>
                <a:rPr lang="en-US" dirty="0"/>
                <a:t> </a:t>
              </a:r>
              <a:r>
                <a:rPr lang="en-US" dirty="0" err="1"/>
                <a:t>dolore</a:t>
              </a:r>
              <a:r>
                <a:rPr lang="en-US" dirty="0"/>
                <a:t> </a:t>
              </a:r>
              <a:r>
                <a:rPr lang="en-US" dirty="0" err="1"/>
                <a:t>eu</a:t>
              </a:r>
              <a:r>
                <a:rPr lang="en-US" dirty="0"/>
                <a:t> </a:t>
              </a:r>
              <a:r>
                <a:rPr lang="en-US" dirty="0" err="1"/>
                <a:t>fugiat</a:t>
              </a:r>
              <a:r>
                <a:rPr lang="en-US" dirty="0"/>
                <a:t> </a:t>
              </a:r>
              <a:r>
                <a:rPr lang="en-US" dirty="0" err="1"/>
                <a:t>nulla</a:t>
              </a:r>
              <a:r>
                <a:rPr lang="en-US" dirty="0"/>
                <a:t> </a:t>
              </a:r>
              <a:r>
                <a:rPr lang="en-US" dirty="0" err="1"/>
                <a:t>pariatur</a:t>
              </a:r>
              <a:r>
                <a:rPr lang="en-US" dirty="0"/>
                <a:t>. </a:t>
              </a:r>
              <a:r>
                <a:rPr lang="en-US" dirty="0" err="1"/>
                <a:t>Excepteur</a:t>
              </a:r>
              <a:r>
                <a:rPr lang="en-US" dirty="0"/>
                <a:t> </a:t>
              </a:r>
              <a:r>
                <a:rPr lang="en-US" dirty="0" err="1"/>
                <a:t>sint</a:t>
              </a:r>
              <a:r>
                <a:rPr lang="en-US" dirty="0"/>
                <a:t> </a:t>
              </a:r>
              <a:r>
                <a:rPr lang="en-US" dirty="0" err="1"/>
                <a:t>occaecat</a:t>
              </a:r>
              <a:r>
                <a:rPr lang="en-US" dirty="0"/>
                <a:t> </a:t>
              </a:r>
              <a:r>
                <a:rPr lang="en-US" dirty="0" err="1"/>
                <a:t>cupidatat</a:t>
              </a:r>
              <a:r>
                <a:rPr lang="en-US" dirty="0"/>
                <a:t> non </a:t>
              </a:r>
              <a:r>
                <a:rPr lang="en-US" dirty="0" err="1"/>
                <a:t>proident</a:t>
              </a:r>
              <a:r>
                <a:rPr lang="en-US" dirty="0"/>
                <a:t>, </a:t>
              </a:r>
              <a:r>
                <a:rPr lang="en-US" dirty="0" err="1"/>
                <a:t>sunt</a:t>
              </a:r>
              <a:r>
                <a:rPr lang="en-US" dirty="0"/>
                <a:t> in culpa qui </a:t>
              </a:r>
              <a:r>
                <a:rPr lang="en-US" dirty="0" err="1"/>
                <a:t>officia</a:t>
              </a:r>
              <a:r>
                <a:rPr lang="en-US" dirty="0"/>
                <a:t> </a:t>
              </a:r>
              <a:r>
                <a:rPr lang="en-US" dirty="0" err="1"/>
                <a:t>deserunt</a:t>
              </a:r>
              <a:r>
                <a:rPr lang="en-US" dirty="0"/>
                <a:t> </a:t>
              </a:r>
              <a:r>
                <a:rPr lang="en-US" dirty="0" err="1"/>
                <a:t>mollit</a:t>
              </a:r>
              <a:r>
                <a:rPr lang="en-US" dirty="0"/>
                <a:t> </a:t>
              </a:r>
              <a:r>
                <a:rPr lang="en-US" dirty="0" err="1"/>
                <a:t>anim</a:t>
              </a:r>
              <a:r>
                <a:rPr lang="en-US" dirty="0"/>
                <a:t> id </a:t>
              </a:r>
              <a:r>
                <a:rPr lang="en-US" dirty="0" err="1"/>
                <a:t>est</a:t>
              </a:r>
              <a:r>
                <a:rPr lang="en-US" dirty="0"/>
                <a:t> </a:t>
              </a:r>
              <a:r>
                <a:rPr lang="en-US" dirty="0" err="1"/>
                <a:t>laborum</a:t>
              </a:r>
              <a:r>
                <a:rPr lang="en-US" dirty="0"/>
                <a:t>.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35896" y="1124744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u="sng" dirty="0" smtClean="0">
                  <a:solidFill>
                    <a:schemeClr val="accent1"/>
                  </a:solidFill>
                </a:rPr>
                <a:t>Link 1</a:t>
              </a:r>
              <a:endParaRPr lang="en-US" u="sng" dirty="0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35896" y="1484784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u="sng" dirty="0" smtClean="0">
                  <a:solidFill>
                    <a:schemeClr val="accent1"/>
                  </a:solidFill>
                </a:rPr>
                <a:t>Link 2</a:t>
              </a:r>
              <a:endParaRPr lang="en-US" u="sng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</a:t>
            </a:r>
            <a:r>
              <a:rPr kumimoji="0" lang="fr-FR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let's</a:t>
            </a:r>
            <a:r>
              <a:rPr kumimoji="0" lang="fr-FR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suppose I </a:t>
            </a:r>
            <a:r>
              <a:rPr kumimoji="0" lang="fr-FR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want</a:t>
            </a:r>
            <a:r>
              <a:rPr kumimoji="0" lang="fr-FR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</a:t>
            </a:r>
            <a:r>
              <a:rPr kumimoji="0" lang="fr-FR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build</a:t>
            </a:r>
            <a:r>
              <a:rPr kumimoji="0" lang="fr-FR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 </a:t>
            </a:r>
            <a:r>
              <a:rPr kumimoji="0" lang="fr-FR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webpage</a:t>
            </a:r>
            <a:r>
              <a:rPr kumimoji="0" lang="fr-FR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like</a:t>
            </a:r>
            <a:r>
              <a:rPr kumimoji="0" lang="fr-FR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this</a:t>
            </a:r>
            <a:r>
              <a:rPr kumimoji="0" lang="fr-FR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one.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00" y="0"/>
            <a:ext cx="474360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nsolas" pitchFamily="49" charset="0"/>
              </a:rPr>
              <a:t>&lt;!DOCTYPE html&gt;</a:t>
            </a:r>
          </a:p>
          <a:p>
            <a:r>
              <a:rPr lang="fr-FR" dirty="0" smtClean="0">
                <a:latin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</a:rPr>
              <a:t>meta</a:t>
            </a:r>
            <a:r>
              <a:rPr lang="fr-FR" dirty="0" smtClean="0">
                <a:latin typeface="Consolas" pitchFamily="49" charset="0"/>
              </a:rPr>
              <a:t> </a:t>
            </a:r>
            <a:r>
              <a:rPr lang="fr-FR" dirty="0" err="1" smtClean="0">
                <a:latin typeface="Consolas" pitchFamily="49" charset="0"/>
              </a:rPr>
              <a:t>charset</a:t>
            </a:r>
            <a:r>
              <a:rPr lang="fr-FR" dirty="0" smtClean="0">
                <a:latin typeface="Consolas" pitchFamily="49" charset="0"/>
              </a:rPr>
              <a:t> </a:t>
            </a:r>
            <a:r>
              <a:rPr lang="fr-FR" dirty="0" err="1" smtClean="0">
                <a:latin typeface="Consolas" pitchFamily="49" charset="0"/>
              </a:rPr>
              <a:t>utf</a:t>
            </a:r>
            <a:r>
              <a:rPr lang="fr-FR" dirty="0" smtClean="0">
                <a:latin typeface="Consolas" pitchFamily="49" charset="0"/>
              </a:rPr>
              <a:t>-8&gt;</a:t>
            </a:r>
          </a:p>
          <a:p>
            <a:r>
              <a:rPr lang="fr-FR" dirty="0" smtClean="0">
                <a:latin typeface="Consolas" pitchFamily="49" charset="0"/>
              </a:rPr>
              <a:t>&lt;body&gt;</a:t>
            </a:r>
          </a:p>
          <a:p>
            <a:r>
              <a:rPr lang="fr-FR" dirty="0">
                <a:latin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</a:rPr>
              <a:t> 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 id="header"&gt;</a:t>
            </a:r>
          </a:p>
          <a:p>
            <a:r>
              <a:rPr lang="fr-FR" dirty="0">
                <a:latin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</a:rPr>
              <a:t>   &lt;</a:t>
            </a:r>
            <a:r>
              <a:rPr lang="fr-FR" dirty="0" err="1" smtClean="0">
                <a:latin typeface="Consolas" pitchFamily="49" charset="0"/>
              </a:rPr>
              <a:t>img</a:t>
            </a:r>
            <a:r>
              <a:rPr lang="fr-FR" dirty="0" smtClean="0">
                <a:latin typeface="Consolas" pitchFamily="49" charset="0"/>
              </a:rPr>
              <a:t> </a:t>
            </a:r>
            <a:r>
              <a:rPr lang="fr-FR" dirty="0" err="1" smtClean="0">
                <a:latin typeface="Consolas" pitchFamily="49" charset="0"/>
              </a:rPr>
              <a:t>src</a:t>
            </a:r>
            <a:r>
              <a:rPr lang="fr-FR" dirty="0" smtClean="0">
                <a:latin typeface="Consolas" pitchFamily="49" charset="0"/>
              </a:rPr>
              <a:t>="logo.png"/&gt;</a:t>
            </a:r>
          </a:p>
          <a:p>
            <a:r>
              <a:rPr lang="fr-FR" dirty="0">
                <a:latin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</a:rPr>
              <a:t>   &lt;h1&gt;</a:t>
            </a:r>
            <a:r>
              <a:rPr lang="fr-FR" dirty="0" err="1" smtClean="0">
                <a:latin typeface="Consolas" pitchFamily="49" charset="0"/>
              </a:rPr>
              <a:t>Welcome</a:t>
            </a:r>
            <a:r>
              <a:rPr lang="fr-FR" dirty="0" smtClean="0">
                <a:latin typeface="Consolas" pitchFamily="49" charset="0"/>
              </a:rPr>
              <a:t>&lt;/h1&gt;</a:t>
            </a:r>
          </a:p>
          <a:p>
            <a:r>
              <a:rPr lang="fr-FR" dirty="0">
                <a:latin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</a:rPr>
              <a:t> &lt;/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r>
              <a:rPr lang="fr-FR" dirty="0">
                <a:latin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</a:rPr>
              <a:t> 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 id="main"&gt;</a:t>
            </a:r>
          </a:p>
          <a:p>
            <a:r>
              <a:rPr lang="fr-FR" dirty="0">
                <a:latin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</a:rPr>
              <a:t>   &lt;p&gt;</a:t>
            </a:r>
            <a:r>
              <a:rPr lang="fr-FR" dirty="0" err="1" smtClean="0">
                <a:latin typeface="Consolas" pitchFamily="49" charset="0"/>
              </a:rPr>
              <a:t>Lorem</a:t>
            </a:r>
            <a:r>
              <a:rPr lang="fr-FR" dirty="0" smtClean="0">
                <a:latin typeface="Consolas" pitchFamily="49" charset="0"/>
              </a:rPr>
              <a:t> </a:t>
            </a:r>
            <a:r>
              <a:rPr lang="fr-FR" dirty="0" err="1" smtClean="0">
                <a:latin typeface="Consolas" pitchFamily="49" charset="0"/>
              </a:rPr>
              <a:t>ipsum</a:t>
            </a:r>
            <a:r>
              <a:rPr lang="fr-FR" dirty="0" smtClean="0">
                <a:latin typeface="Consolas" pitchFamily="49" charset="0"/>
              </a:rPr>
              <a:t>…&lt;/p&gt;</a:t>
            </a:r>
          </a:p>
          <a:p>
            <a:r>
              <a:rPr lang="fr-FR" dirty="0">
                <a:latin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</a:rPr>
              <a:t> &lt;/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r>
              <a:rPr lang="fr-FR" dirty="0">
                <a:latin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</a:rPr>
              <a:t> 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 id="</a:t>
            </a:r>
            <a:r>
              <a:rPr lang="fr-FR" dirty="0" err="1" smtClean="0">
                <a:latin typeface="Consolas" pitchFamily="49" charset="0"/>
              </a:rPr>
              <a:t>side</a:t>
            </a:r>
            <a:r>
              <a:rPr lang="fr-FR" dirty="0" smtClean="0">
                <a:latin typeface="Consolas" pitchFamily="49" charset="0"/>
              </a:rPr>
              <a:t>"&gt;</a:t>
            </a:r>
          </a:p>
          <a:p>
            <a:r>
              <a:rPr lang="fr-FR" dirty="0">
                <a:latin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</a:rPr>
              <a:t>   &lt;a </a:t>
            </a:r>
            <a:r>
              <a:rPr lang="fr-FR" dirty="0" err="1" smtClean="0">
                <a:latin typeface="Consolas" pitchFamily="49" charset="0"/>
              </a:rPr>
              <a:t>href</a:t>
            </a:r>
            <a:r>
              <a:rPr lang="fr-FR" dirty="0" smtClean="0">
                <a:latin typeface="Consolas" pitchFamily="49" charset="0"/>
              </a:rPr>
              <a:t>="link1.html"&gt;Link 1&lt;/a&gt;</a:t>
            </a:r>
          </a:p>
          <a:p>
            <a:r>
              <a:rPr lang="fr-FR" dirty="0">
                <a:latin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</a:rPr>
              <a:t>   &lt;a </a:t>
            </a:r>
            <a:r>
              <a:rPr lang="fr-FR" dirty="0" err="1" smtClean="0">
                <a:latin typeface="Consolas" pitchFamily="49" charset="0"/>
              </a:rPr>
              <a:t>href</a:t>
            </a:r>
            <a:r>
              <a:rPr lang="fr-FR" dirty="0" smtClean="0">
                <a:latin typeface="Consolas" pitchFamily="49" charset="0"/>
              </a:rPr>
              <a:t>="link2.html"&gt;Link 2&lt;/a&gt;</a:t>
            </a:r>
          </a:p>
          <a:p>
            <a:r>
              <a:rPr lang="fr-FR" dirty="0">
                <a:latin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</a:rPr>
              <a:t> &lt;/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0" cy="980728"/>
          </a:xfrm>
          <a:prstGeom prst="rect">
            <a:avLst/>
          </a:prstGeom>
          <a:solidFill>
            <a:srgbClr val="1F77BD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91880" y="980728"/>
            <a:ext cx="1080120" cy="5877272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980728"/>
            <a:ext cx="3491880" cy="5877272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Documents and Settings\cukier_j\Local Settings\Temporary Internet Files\Content.IE5\E2JEXAJZ\MC9004404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3128"/>
            <a:ext cx="842392" cy="795592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403648" y="188640"/>
            <a:ext cx="1977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 smtClean="0">
                <a:solidFill>
                  <a:schemeClr val="bg1"/>
                </a:solidFill>
                <a:latin typeface="+mj-lt"/>
              </a:rPr>
              <a:t>Welcome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96752"/>
            <a:ext cx="28803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ea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35896" y="112474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chemeClr val="accent1"/>
                </a:solidFill>
              </a:rPr>
              <a:t>Link 1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35896" y="148478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chemeClr val="accent1"/>
                </a:solidFill>
              </a:rPr>
              <a:t>Link 2</a:t>
            </a:r>
            <a:endParaRPr lang="en-US" u="sng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10" grpId="0" animBg="1"/>
      <p:bldP spid="11" grpId="0" animBg="1"/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Ston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77BD"/>
      </a:accent1>
      <a:accent2>
        <a:srgbClr val="FF7F0E"/>
      </a:accent2>
      <a:accent3>
        <a:srgbClr val="2CA02C"/>
      </a:accent3>
      <a:accent4>
        <a:srgbClr val="D62728"/>
      </a:accent4>
      <a:accent5>
        <a:srgbClr val="9667BD"/>
      </a:accent5>
      <a:accent6>
        <a:srgbClr val="8C564B"/>
      </a:accent6>
      <a:hlink>
        <a:srgbClr val="0000FF"/>
      </a:hlink>
      <a:folHlink>
        <a:srgbClr val="800080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1135</Words>
  <Application>Microsoft Macintosh PowerPoint</Application>
  <PresentationFormat>On-screen Show (4:3)</PresentationFormat>
  <Paragraphs>173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HTML for D3</vt:lpstr>
      <vt:lpstr>What is HTML</vt:lpstr>
      <vt:lpstr>What is HTML?</vt:lpstr>
      <vt:lpstr>HTML can be complicated</vt:lpstr>
      <vt:lpstr>But it doesn’t have to be.</vt:lpstr>
      <vt:lpstr>Do you need to know a lot of HTML to do d3?</vt:lpstr>
      <vt:lpstr>HTML: general principle and hierarchy</vt:lpstr>
      <vt:lpstr>PowerPoint Presentation</vt:lpstr>
      <vt:lpstr>PowerPoint Presentation</vt:lpstr>
      <vt:lpstr>PowerPoint Presentation</vt:lpstr>
      <vt:lpstr>HTML: general principle and hierarchy wrap-up</vt:lpstr>
      <vt:lpstr>A few HTML elements</vt:lpstr>
      <vt:lpstr>A few HTML elements</vt:lpstr>
      <vt:lpstr>A few HTML elements</vt:lpstr>
      <vt:lpstr>Some other HTML elements</vt:lpstr>
      <vt:lpstr>Some other HTML elements</vt:lpstr>
      <vt:lpstr>Some other HTML elements</vt:lpstr>
      <vt:lpstr>Some other HTML elements</vt:lpstr>
      <vt:lpstr>Attributes, values and properties</vt:lpstr>
      <vt:lpstr>Content</vt:lpstr>
      <vt:lpstr>Attributes</vt:lpstr>
      <vt:lpstr>Style</vt:lpstr>
      <vt:lpstr>Raw properties</vt:lpstr>
      <vt:lpstr>Summary</vt:lpstr>
    </vt:vector>
  </TitlesOfParts>
  <Company>OECD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HTML</dc:title>
  <dc:creator>Jérôme Cukier</dc:creator>
  <cp:lastModifiedBy>Jérôme Cukier</cp:lastModifiedBy>
  <cp:revision>2</cp:revision>
  <dcterms:created xsi:type="dcterms:W3CDTF">2012-05-20T14:11:01Z</dcterms:created>
  <dcterms:modified xsi:type="dcterms:W3CDTF">2012-10-11T08:05:41Z</dcterms:modified>
</cp:coreProperties>
</file>