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2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D"/>
    <a:srgbClr val="8AB3BF"/>
    <a:srgbClr val="F8CB9C"/>
    <a:srgbClr val="FCDB86"/>
    <a:srgbClr val="C1CD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660"/>
  </p:normalViewPr>
  <p:slideViewPr>
    <p:cSldViewPr snapToGrid="0">
      <p:cViewPr>
        <p:scale>
          <a:sx n="100" d="100"/>
          <a:sy n="100" d="100"/>
        </p:scale>
        <p:origin x="21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62194-D9E3-4A1A-A8D9-8928D162C4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01003B1-7C8C-42CC-8DD0-0F109B576C98}">
      <dgm:prSet phldrT="[Text]" custT="1"/>
      <dgm:spPr/>
      <dgm:t>
        <a:bodyPr/>
        <a:lstStyle/>
        <a:p>
          <a:r>
            <a:rPr lang="fr-FR" sz="2000" dirty="0" err="1" smtClean="0"/>
            <a:t>Statement</a:t>
          </a:r>
          <a:r>
            <a:rPr lang="fr-FR" sz="2000" dirty="0" smtClean="0"/>
            <a:t> 1;</a:t>
          </a:r>
          <a:endParaRPr lang="en-US" sz="2000" dirty="0"/>
        </a:p>
      </dgm:t>
    </dgm:pt>
    <dgm:pt modelId="{201D006E-716F-4A62-B76C-E2C983858F5B}" type="parTrans" cxnId="{BF9AE711-86E9-4653-9FDD-DAF8DE87E84E}">
      <dgm:prSet/>
      <dgm:spPr/>
      <dgm:t>
        <a:bodyPr/>
        <a:lstStyle/>
        <a:p>
          <a:endParaRPr lang="en-US"/>
        </a:p>
      </dgm:t>
    </dgm:pt>
    <dgm:pt modelId="{AF387955-C68B-435B-9856-A1418EDB5176}" type="sibTrans" cxnId="{BF9AE711-86E9-4653-9FDD-DAF8DE87E84E}">
      <dgm:prSet/>
      <dgm:spPr/>
      <dgm:t>
        <a:bodyPr/>
        <a:lstStyle/>
        <a:p>
          <a:endParaRPr lang="en-US"/>
        </a:p>
      </dgm:t>
    </dgm:pt>
    <dgm:pt modelId="{084B807F-81D5-4340-8A3D-38EC6224B7FC}">
      <dgm:prSet phldrT="[Text]" custT="1"/>
      <dgm:spPr/>
      <dgm:t>
        <a:bodyPr/>
        <a:lstStyle/>
        <a:p>
          <a:r>
            <a:rPr lang="fr-FR" sz="2000" dirty="0" err="1" smtClean="0"/>
            <a:t>Statement</a:t>
          </a:r>
          <a:r>
            <a:rPr lang="fr-FR" sz="2000" dirty="0" smtClean="0"/>
            <a:t> 2;</a:t>
          </a:r>
          <a:endParaRPr lang="en-US" sz="2000" dirty="0"/>
        </a:p>
      </dgm:t>
    </dgm:pt>
    <dgm:pt modelId="{2CBA1952-327F-4C17-8692-5D191322CAE0}" type="parTrans" cxnId="{7F17C332-5BF3-44B6-B0A2-481A8020819C}">
      <dgm:prSet/>
      <dgm:spPr/>
      <dgm:t>
        <a:bodyPr/>
        <a:lstStyle/>
        <a:p>
          <a:endParaRPr lang="en-US"/>
        </a:p>
      </dgm:t>
    </dgm:pt>
    <dgm:pt modelId="{349E9FAE-5D52-437E-867B-3B6B2B83F051}" type="sibTrans" cxnId="{7F17C332-5BF3-44B6-B0A2-481A8020819C}">
      <dgm:prSet/>
      <dgm:spPr/>
      <dgm:t>
        <a:bodyPr/>
        <a:lstStyle/>
        <a:p>
          <a:endParaRPr lang="en-US"/>
        </a:p>
      </dgm:t>
    </dgm:pt>
    <dgm:pt modelId="{776EE95B-F572-4506-BADF-2230A82B94CE}">
      <dgm:prSet phldrT="[Text]" custT="1"/>
      <dgm:spPr/>
      <dgm:t>
        <a:bodyPr/>
        <a:lstStyle/>
        <a:p>
          <a:r>
            <a:rPr lang="fr-FR" sz="2000" dirty="0" err="1" smtClean="0"/>
            <a:t>Statement</a:t>
          </a:r>
          <a:r>
            <a:rPr lang="fr-FR" sz="2000" dirty="0" smtClean="0"/>
            <a:t> 3;</a:t>
          </a:r>
          <a:endParaRPr lang="en-US" sz="2000" dirty="0"/>
        </a:p>
      </dgm:t>
    </dgm:pt>
    <dgm:pt modelId="{8C451091-8C6E-4F68-A862-AF5CC1B43DE5}" type="parTrans" cxnId="{AA8DAC99-E5FF-45D8-9F59-9B29659328D9}">
      <dgm:prSet/>
      <dgm:spPr/>
      <dgm:t>
        <a:bodyPr/>
        <a:lstStyle/>
        <a:p>
          <a:endParaRPr lang="en-US"/>
        </a:p>
      </dgm:t>
    </dgm:pt>
    <dgm:pt modelId="{DAFF5661-02AB-4E5C-8C1B-889E55CAA74D}" type="sibTrans" cxnId="{AA8DAC99-E5FF-45D8-9F59-9B29659328D9}">
      <dgm:prSet/>
      <dgm:spPr/>
      <dgm:t>
        <a:bodyPr/>
        <a:lstStyle/>
        <a:p>
          <a:endParaRPr lang="en-US"/>
        </a:p>
      </dgm:t>
    </dgm:pt>
    <dgm:pt modelId="{44C99C63-4324-4261-AAB1-A18218263998}" type="pres">
      <dgm:prSet presAssocID="{CEA62194-D9E3-4A1A-A8D9-8928D162C457}" presName="Name0" presStyleCnt="0">
        <dgm:presLayoutVars>
          <dgm:dir/>
          <dgm:resizeHandles val="exact"/>
        </dgm:presLayoutVars>
      </dgm:prSet>
      <dgm:spPr/>
    </dgm:pt>
    <dgm:pt modelId="{A8867BA3-9F07-4036-BA05-64E767499B96}" type="pres">
      <dgm:prSet presAssocID="{401003B1-7C8C-42CC-8DD0-0F109B576C9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29E9D-157D-4715-ACED-12D41F8F2EC4}" type="pres">
      <dgm:prSet presAssocID="{AF387955-C68B-435B-9856-A1418EDB5176}" presName="parSpace" presStyleCnt="0"/>
      <dgm:spPr/>
    </dgm:pt>
    <dgm:pt modelId="{2B732C24-89C1-43AE-9C3A-C7B43E02786E}" type="pres">
      <dgm:prSet presAssocID="{084B807F-81D5-4340-8A3D-38EC6224B7FC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B9712-A192-47C0-BCEE-645E4EC9C5DD}" type="pres">
      <dgm:prSet presAssocID="{349E9FAE-5D52-437E-867B-3B6B2B83F051}" presName="parSpace" presStyleCnt="0"/>
      <dgm:spPr/>
    </dgm:pt>
    <dgm:pt modelId="{9D307C07-AD77-4BE5-BC42-74665F09C146}" type="pres">
      <dgm:prSet presAssocID="{776EE95B-F572-4506-BADF-2230A82B94CE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47149-7E40-449B-B398-1258D5F08DE4}" type="presOf" srcId="{084B807F-81D5-4340-8A3D-38EC6224B7FC}" destId="{2B732C24-89C1-43AE-9C3A-C7B43E02786E}" srcOrd="0" destOrd="0" presId="urn:microsoft.com/office/officeart/2005/8/layout/hChevron3"/>
    <dgm:cxn modelId="{BF9AE711-86E9-4653-9FDD-DAF8DE87E84E}" srcId="{CEA62194-D9E3-4A1A-A8D9-8928D162C457}" destId="{401003B1-7C8C-42CC-8DD0-0F109B576C98}" srcOrd="0" destOrd="0" parTransId="{201D006E-716F-4A62-B76C-E2C983858F5B}" sibTransId="{AF387955-C68B-435B-9856-A1418EDB5176}"/>
    <dgm:cxn modelId="{E5C100A7-35AC-4994-ABA6-CA1D4181A621}" type="presOf" srcId="{401003B1-7C8C-42CC-8DD0-0F109B576C98}" destId="{A8867BA3-9F07-4036-BA05-64E767499B96}" srcOrd="0" destOrd="0" presId="urn:microsoft.com/office/officeart/2005/8/layout/hChevron3"/>
    <dgm:cxn modelId="{617AA88D-0A9F-4B38-91BB-9EF55D918F62}" type="presOf" srcId="{776EE95B-F572-4506-BADF-2230A82B94CE}" destId="{9D307C07-AD77-4BE5-BC42-74665F09C146}" srcOrd="0" destOrd="0" presId="urn:microsoft.com/office/officeart/2005/8/layout/hChevron3"/>
    <dgm:cxn modelId="{7F17C332-5BF3-44B6-B0A2-481A8020819C}" srcId="{CEA62194-D9E3-4A1A-A8D9-8928D162C457}" destId="{084B807F-81D5-4340-8A3D-38EC6224B7FC}" srcOrd="1" destOrd="0" parTransId="{2CBA1952-327F-4C17-8692-5D191322CAE0}" sibTransId="{349E9FAE-5D52-437E-867B-3B6B2B83F051}"/>
    <dgm:cxn modelId="{0E3DAAEC-21B8-436A-8301-024984CCA85B}" type="presOf" srcId="{CEA62194-D9E3-4A1A-A8D9-8928D162C457}" destId="{44C99C63-4324-4261-AAB1-A18218263998}" srcOrd="0" destOrd="0" presId="urn:microsoft.com/office/officeart/2005/8/layout/hChevron3"/>
    <dgm:cxn modelId="{AA8DAC99-E5FF-45D8-9F59-9B29659328D9}" srcId="{CEA62194-D9E3-4A1A-A8D9-8928D162C457}" destId="{776EE95B-F572-4506-BADF-2230A82B94CE}" srcOrd="2" destOrd="0" parTransId="{8C451091-8C6E-4F68-A862-AF5CC1B43DE5}" sibTransId="{DAFF5661-02AB-4E5C-8C1B-889E55CAA74D}"/>
    <dgm:cxn modelId="{0D2A498F-2632-4BB8-8BFD-49F53C32973A}" type="presParOf" srcId="{44C99C63-4324-4261-AAB1-A18218263998}" destId="{A8867BA3-9F07-4036-BA05-64E767499B96}" srcOrd="0" destOrd="0" presId="urn:microsoft.com/office/officeart/2005/8/layout/hChevron3"/>
    <dgm:cxn modelId="{DA1D6706-8D99-4DA2-8EBE-F8A0412D540A}" type="presParOf" srcId="{44C99C63-4324-4261-AAB1-A18218263998}" destId="{E0129E9D-157D-4715-ACED-12D41F8F2EC4}" srcOrd="1" destOrd="0" presId="urn:microsoft.com/office/officeart/2005/8/layout/hChevron3"/>
    <dgm:cxn modelId="{F5373943-DC70-4F62-A999-89FA28B6DABA}" type="presParOf" srcId="{44C99C63-4324-4261-AAB1-A18218263998}" destId="{2B732C24-89C1-43AE-9C3A-C7B43E02786E}" srcOrd="2" destOrd="0" presId="urn:microsoft.com/office/officeart/2005/8/layout/hChevron3"/>
    <dgm:cxn modelId="{8D5B74AB-81E4-45D9-A237-BF1639A443FF}" type="presParOf" srcId="{44C99C63-4324-4261-AAB1-A18218263998}" destId="{FA8B9712-A192-47C0-BCEE-645E4EC9C5DD}" srcOrd="3" destOrd="0" presId="urn:microsoft.com/office/officeart/2005/8/layout/hChevron3"/>
    <dgm:cxn modelId="{3AE67FE8-881D-4752-AA8A-891B5D1E28C1}" type="presParOf" srcId="{44C99C63-4324-4261-AAB1-A18218263998}" destId="{9D307C07-AD77-4BE5-BC42-74665F09C14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867BA3-9F07-4036-BA05-64E767499B96}">
      <dsp:nvSpPr>
        <dsp:cNvPr id="0" name=""/>
        <dsp:cNvSpPr/>
      </dsp:nvSpPr>
      <dsp:spPr>
        <a:xfrm>
          <a:off x="2678" y="903089"/>
          <a:ext cx="2342554" cy="9370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Statement</a:t>
          </a:r>
          <a:r>
            <a:rPr lang="fr-FR" sz="2000" kern="1200" dirty="0" smtClean="0"/>
            <a:t> 1;</a:t>
          </a:r>
          <a:endParaRPr lang="en-US" sz="2000" kern="1200" dirty="0"/>
        </a:p>
      </dsp:txBody>
      <dsp:txXfrm>
        <a:off x="2678" y="903089"/>
        <a:ext cx="2342554" cy="937021"/>
      </dsp:txXfrm>
    </dsp:sp>
    <dsp:sp modelId="{2B732C24-89C1-43AE-9C3A-C7B43E02786E}">
      <dsp:nvSpPr>
        <dsp:cNvPr id="0" name=""/>
        <dsp:cNvSpPr/>
      </dsp:nvSpPr>
      <dsp:spPr>
        <a:xfrm>
          <a:off x="1876722" y="903089"/>
          <a:ext cx="2342554" cy="937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Statement</a:t>
          </a:r>
          <a:r>
            <a:rPr lang="fr-FR" sz="2000" kern="1200" dirty="0" smtClean="0"/>
            <a:t> 2;</a:t>
          </a:r>
          <a:endParaRPr lang="en-US" sz="2000" kern="1200" dirty="0"/>
        </a:p>
      </dsp:txBody>
      <dsp:txXfrm>
        <a:off x="1876722" y="903089"/>
        <a:ext cx="2342554" cy="937021"/>
      </dsp:txXfrm>
    </dsp:sp>
    <dsp:sp modelId="{9D307C07-AD77-4BE5-BC42-74665F09C146}">
      <dsp:nvSpPr>
        <dsp:cNvPr id="0" name=""/>
        <dsp:cNvSpPr/>
      </dsp:nvSpPr>
      <dsp:spPr>
        <a:xfrm>
          <a:off x="3750766" y="903089"/>
          <a:ext cx="2342554" cy="937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Statement</a:t>
          </a:r>
          <a:r>
            <a:rPr lang="fr-FR" sz="2000" kern="1200" dirty="0" smtClean="0"/>
            <a:t> 3;</a:t>
          </a:r>
          <a:endParaRPr lang="en-US" sz="2000" kern="1200" dirty="0"/>
        </a:p>
      </dsp:txBody>
      <dsp:txXfrm>
        <a:off x="3750766" y="903089"/>
        <a:ext cx="2342554" cy="93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 introduction to </a:t>
            </a:r>
            <a:r>
              <a:rPr lang="fr-FR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D3 training – </a:t>
            </a:r>
            <a:r>
              <a:rPr lang="fr-FR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onsolas" pitchFamily="49" charset="0"/>
              </a:rPr>
              <a:t>var </a:t>
            </a:r>
            <a:r>
              <a:rPr lang="fr-FR" dirty="0" err="1" smtClean="0">
                <a:latin typeface="Consolas" pitchFamily="49" charset="0"/>
              </a:rPr>
              <a:t>myVariable</a:t>
            </a:r>
            <a:r>
              <a:rPr lang="fr-FR" dirty="0" smtClean="0">
                <a:latin typeface="Consolas" pitchFamily="49" charset="0"/>
              </a:rPr>
              <a:t>=0</a:t>
            </a:r>
            <a:r>
              <a:rPr lang="fr-FR" dirty="0" smtClean="0">
                <a:latin typeface="Consolas" pitchFamily="49" charset="0"/>
              </a:rPr>
              <a:t>;</a:t>
            </a:r>
            <a:br>
              <a:rPr lang="fr-FR" dirty="0" smtClean="0">
                <a:latin typeface="Consolas" pitchFamily="49" charset="0"/>
              </a:rPr>
            </a:br>
            <a:r>
              <a:rPr lang="fr-FR" dirty="0" smtClean="0"/>
              <a:t>The var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optional</a:t>
            </a:r>
            <a:r>
              <a:rPr lang="fr-FR" dirty="0" smtClean="0"/>
              <a:t> (but </a:t>
            </a:r>
            <a:r>
              <a:rPr lang="fr-FR" dirty="0" err="1" smtClean="0"/>
              <a:t>recommanded</a:t>
            </a:r>
            <a:r>
              <a:rPr lang="fr-FR" dirty="0" smtClean="0"/>
              <a:t>). 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assign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value to </a:t>
            </a:r>
            <a:r>
              <a:rPr lang="fr-FR" dirty="0" err="1" smtClean="0"/>
              <a:t>any</a:t>
            </a:r>
            <a:r>
              <a:rPr lang="fr-FR" dirty="0" smtClean="0"/>
              <a:t> variable: </a:t>
            </a:r>
          </a:p>
          <a:p>
            <a:pPr>
              <a:buNone/>
            </a:pPr>
            <a:endParaRPr lang="fr-FR" dirty="0" smtClean="0"/>
          </a:p>
          <a:p>
            <a:r>
              <a:rPr lang="fr-FR" sz="2400" dirty="0" err="1" smtClean="0">
                <a:latin typeface="Consolas" pitchFamily="49" charset="0"/>
              </a:rPr>
              <a:t>myVariable</a:t>
            </a:r>
            <a:r>
              <a:rPr lang="fr-FR" sz="2400" dirty="0" smtClean="0">
                <a:latin typeface="Consolas" pitchFamily="49" charset="0"/>
              </a:rPr>
              <a:t> = "Hello world";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String</a:t>
            </a:r>
          </a:p>
          <a:p>
            <a:r>
              <a:rPr lang="fr-FR" sz="2400" dirty="0" err="1" smtClean="0">
                <a:latin typeface="Consolas" pitchFamily="49" charset="0"/>
              </a:rPr>
              <a:t>myVariable</a:t>
            </a:r>
            <a:r>
              <a:rPr lang="fr-FR" sz="2400" dirty="0" smtClean="0">
                <a:latin typeface="Consolas" pitchFamily="49" charset="0"/>
              </a:rPr>
              <a:t> = </a:t>
            </a:r>
            <a:r>
              <a:rPr lang="fr-FR" sz="2400" dirty="0" smtClean="0">
                <a:latin typeface="Consolas" pitchFamily="49" charset="0"/>
              </a:rPr>
              <a:t>123.45;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number</a:t>
            </a:r>
            <a:endParaRPr lang="fr-FR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fr-FR" sz="2400" dirty="0" err="1" smtClean="0">
                <a:latin typeface="Consolas" pitchFamily="49" charset="0"/>
              </a:rPr>
              <a:t>myVariable</a:t>
            </a:r>
            <a:r>
              <a:rPr lang="fr-FR" sz="2400" dirty="0" smtClean="0">
                <a:latin typeface="Consolas" pitchFamily="49" charset="0"/>
              </a:rPr>
              <a:t> = </a:t>
            </a:r>
            <a:r>
              <a:rPr lang="fr-FR" sz="2400" dirty="0" err="1" smtClean="0">
                <a:latin typeface="Consolas" pitchFamily="49" charset="0"/>
              </a:rPr>
              <a:t>true</a:t>
            </a:r>
            <a:r>
              <a:rPr lang="fr-FR" sz="2400" dirty="0" smtClean="0">
                <a:latin typeface="Consolas" pitchFamily="49" charset="0"/>
              </a:rPr>
              <a:t>;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boolean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true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or false)</a:t>
            </a:r>
          </a:p>
          <a:p>
            <a:r>
              <a:rPr lang="fr-FR" sz="2400" dirty="0" err="1" smtClean="0">
                <a:latin typeface="Consolas" pitchFamily="49" charset="0"/>
              </a:rPr>
              <a:t>myVariable</a:t>
            </a:r>
            <a:r>
              <a:rPr lang="fr-FR" sz="2400" dirty="0" smtClean="0">
                <a:latin typeface="Consolas" pitchFamily="49" charset="0"/>
              </a:rPr>
              <a:t> = </a:t>
            </a:r>
            <a:r>
              <a:rPr lang="fr-FR" sz="2400" dirty="0" err="1" smtClean="0">
                <a:latin typeface="Consolas" pitchFamily="49" charset="0"/>
              </a:rPr>
              <a:t>null</a:t>
            </a:r>
            <a:r>
              <a:rPr lang="fr-FR" sz="2400" dirty="0" smtClean="0">
                <a:latin typeface="Consolas" pitchFamily="49" charset="0"/>
              </a:rPr>
              <a:t>;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 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nothing</a:t>
            </a:r>
            <a:endParaRPr lang="fr-FR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fr-FR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It's</a:t>
            </a:r>
            <a:r>
              <a:rPr lang="fr-FR" dirty="0" smtClean="0"/>
              <a:t> </a:t>
            </a:r>
            <a:r>
              <a:rPr lang="fr-FR" dirty="0" err="1" smtClean="0"/>
              <a:t>easier</a:t>
            </a:r>
            <a:r>
              <a:rPr lang="fr-FR" dirty="0" smtClean="0"/>
              <a:t> to use variables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literals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2466975"/>
            <a:ext cx="70199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worth</a:t>
            </a:r>
            <a:r>
              <a:rPr lang="fr-FR" dirty="0" smtClean="0"/>
              <a:t> </a:t>
            </a:r>
            <a:r>
              <a:rPr lang="fr-FR" dirty="0" err="1" smtClean="0"/>
              <a:t>something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 far,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assigned</a:t>
            </a:r>
            <a:r>
              <a:rPr lang="fr-FR" dirty="0" smtClean="0"/>
              <a:t> </a:t>
            </a:r>
            <a:r>
              <a:rPr lang="fr-FR" dirty="0" err="1" smtClean="0"/>
              <a:t>literals</a:t>
            </a:r>
            <a:r>
              <a:rPr lang="fr-FR" dirty="0" smtClean="0"/>
              <a:t> (</a:t>
            </a:r>
            <a:r>
              <a:rPr lang="fr-FR" dirty="0" err="1" smtClean="0"/>
              <a:t>ie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</a:t>
            </a:r>
            <a:r>
              <a:rPr lang="fr-FR" dirty="0" err="1" smtClean="0"/>
              <a:t>spelled</a:t>
            </a:r>
            <a:r>
              <a:rPr lang="fr-FR" dirty="0" smtClean="0"/>
              <a:t> out, strings) to variables</a:t>
            </a:r>
            <a:br>
              <a:rPr lang="fr-FR" dirty="0" smtClean="0"/>
            </a:br>
            <a:r>
              <a:rPr lang="fr-FR" dirty="0" smtClean="0">
                <a:latin typeface="Consolas" pitchFamily="49" charset="0"/>
              </a:rPr>
              <a:t>var a=123;</a:t>
            </a:r>
          </a:p>
          <a:p>
            <a:r>
              <a:rPr lang="fr-FR" dirty="0" smtClean="0"/>
              <a:t>But in </a:t>
            </a:r>
            <a:r>
              <a:rPr lang="fr-FR" dirty="0" err="1" smtClean="0"/>
              <a:t>javascript</a:t>
            </a:r>
            <a:r>
              <a:rPr lang="fr-FR" dirty="0" smtClean="0"/>
              <a:t>,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r>
              <a:rPr lang="fr-FR" dirty="0" smtClean="0"/>
              <a:t> have values.</a:t>
            </a:r>
          </a:p>
          <a:p>
            <a:r>
              <a:rPr lang="fr-FR" dirty="0" smtClean="0">
                <a:latin typeface="Consolas" pitchFamily="49" charset="0"/>
              </a:rPr>
              <a:t>1+2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worth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3.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Duh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var a=123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worth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123.</a:t>
            </a:r>
          </a:p>
          <a:p>
            <a:r>
              <a:rPr lang="fr-FR" dirty="0" smtClean="0">
                <a:latin typeface="Consolas" pitchFamily="49" charset="0"/>
              </a:rPr>
              <a:t>1&lt;2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worth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true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endParaRPr lang="fr-FR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simple </a:t>
            </a:r>
            <a:r>
              <a:rPr lang="fr-FR" dirty="0" err="1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	+, -, /, * </a:t>
            </a:r>
            <a:r>
              <a:rPr lang="fr-FR" dirty="0" err="1" smtClean="0"/>
              <a:t>work</a:t>
            </a:r>
            <a:r>
              <a:rPr lang="fr-FR" dirty="0" smtClean="0"/>
              <a:t> as </a:t>
            </a:r>
            <a:r>
              <a:rPr lang="fr-FR" dirty="0" err="1" smtClean="0"/>
              <a:t>expected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!</a:t>
            </a:r>
            <a:br>
              <a:rPr lang="fr-FR" dirty="0" smtClean="0"/>
            </a:br>
            <a:r>
              <a:rPr lang="fr-FR" dirty="0" smtClean="0"/>
              <a:t>1 + 2;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3</a:t>
            </a:r>
            <a:b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dirty="0" smtClean="0"/>
              <a:t>3 * 4;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b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dirty="0" smtClean="0"/>
              <a:t>12 / </a:t>
            </a:r>
            <a:r>
              <a:rPr lang="fr-FR" dirty="0" smtClean="0"/>
              <a:t>4;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  <a:p>
            <a:pPr>
              <a:buNone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fr-FR" dirty="0" smtClean="0"/>
              <a:t>+ </a:t>
            </a:r>
            <a:r>
              <a:rPr lang="fr-FR" dirty="0" err="1" smtClean="0"/>
              <a:t>with</a:t>
            </a:r>
            <a:r>
              <a:rPr lang="fr-FR" dirty="0" smtClean="0"/>
              <a:t> a string </a:t>
            </a:r>
            <a:r>
              <a:rPr lang="fr-FR" dirty="0" err="1" smtClean="0"/>
              <a:t>concatenates</a:t>
            </a:r>
            <a:r>
              <a:rPr lang="fr-FR" dirty="0" smtClean="0"/>
              <a:t> </a:t>
            </a:r>
            <a:r>
              <a:rPr lang="fr-FR" dirty="0" smtClean="0"/>
              <a:t>(joins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sides</a:t>
            </a:r>
            <a:r>
              <a:rPr lang="fr-FR" dirty="0" smtClean="0"/>
              <a:t>).</a:t>
            </a:r>
          </a:p>
          <a:p>
            <a:pPr>
              <a:buNone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fr-FR" dirty="0" smtClean="0"/>
              <a:t>"hello "+"world";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"hello world"</a:t>
            </a:r>
          </a:p>
          <a:p>
            <a:pPr>
              <a:buNone/>
            </a:pPr>
            <a:r>
              <a:rPr lang="fr-FR" dirty="0" smtClean="0"/>
              <a:t>	"</a:t>
            </a:r>
            <a:r>
              <a:rPr lang="fr-FR" dirty="0" smtClean="0"/>
              <a:t>hello </a:t>
            </a:r>
            <a:r>
              <a:rPr lang="fr-FR" dirty="0" smtClean="0"/>
              <a:t>"+1;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"hello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1"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Objects</a:t>
            </a:r>
            <a:r>
              <a:rPr lang="fr-FR" dirty="0" smtClean="0"/>
              <a:t> are a </a:t>
            </a:r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variables in </a:t>
            </a:r>
            <a:r>
              <a:rPr lang="fr-FR" dirty="0" err="1" smtClean="0"/>
              <a:t>javascript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Think</a:t>
            </a:r>
            <a:r>
              <a:rPr lang="fr-FR" dirty="0" smtClean="0"/>
              <a:t> of </a:t>
            </a:r>
            <a:r>
              <a:rPr lang="fr-FR" dirty="0" err="1" smtClean="0"/>
              <a:t>it</a:t>
            </a:r>
            <a:r>
              <a:rPr lang="fr-FR" dirty="0" smtClean="0"/>
              <a:t> as </a:t>
            </a:r>
            <a:r>
              <a:rPr lang="fr-FR" dirty="0" err="1" smtClean="0"/>
              <a:t>way</a:t>
            </a:r>
            <a:r>
              <a:rPr lang="fr-FR" dirty="0" smtClean="0"/>
              <a:t> to group information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belongs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Technically</a:t>
            </a:r>
            <a:r>
              <a:rPr lang="fr-FR" dirty="0" smtClean="0"/>
              <a:t>, </a:t>
            </a:r>
            <a:r>
              <a:rPr lang="fr-FR" dirty="0" err="1" smtClean="0"/>
              <a:t>objects</a:t>
            </a:r>
            <a:r>
              <a:rPr lang="fr-FR" dirty="0" smtClean="0"/>
              <a:t> are a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keys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properties</a:t>
            </a:r>
            <a:r>
              <a:rPr lang="fr-FR" dirty="0" smtClean="0"/>
              <a:t>.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var </a:t>
            </a:r>
            <a:r>
              <a:rPr lang="fr-FR" dirty="0" err="1" smtClean="0">
                <a:latin typeface="Consolas" pitchFamily="49" charset="0"/>
              </a:rPr>
              <a:t>myObject</a:t>
            </a:r>
            <a:r>
              <a:rPr lang="fr-FR" dirty="0" smtClean="0">
                <a:latin typeface="Consolas" pitchFamily="49" charset="0"/>
              </a:rPr>
              <a:t>={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key1:property1,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  key2:property2,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…,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keyn:propertyn</a:t>
            </a:r>
            <a:r>
              <a:rPr lang="fr-FR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fr-FR" sz="2400" dirty="0" smtClean="0">
                <a:latin typeface="Consolas" pitchFamily="49" charset="0"/>
              </a:rPr>
              <a:t>var </a:t>
            </a:r>
            <a:r>
              <a:rPr lang="fr-FR" sz="2400" dirty="0" err="1" smtClean="0">
                <a:latin typeface="Consolas" pitchFamily="49" charset="0"/>
              </a:rPr>
              <a:t>buddy</a:t>
            </a:r>
            <a:r>
              <a:rPr lang="fr-FR" sz="2400" dirty="0" smtClean="0">
                <a:latin typeface="Consolas" pitchFamily="49" charset="0"/>
              </a:rPr>
              <a:t>={</a:t>
            </a:r>
          </a:p>
          <a:p>
            <a:pPr indent="0">
              <a:buNone/>
            </a:pPr>
            <a:r>
              <a:rPr lang="fr-FR" sz="2400" dirty="0" smtClean="0">
                <a:latin typeface="Consolas" pitchFamily="49" charset="0"/>
              </a:rPr>
              <a:t> </a:t>
            </a:r>
            <a:r>
              <a:rPr lang="fr-FR" sz="2400" dirty="0" smtClean="0">
                <a:latin typeface="Consolas" pitchFamily="49" charset="0"/>
              </a:rPr>
              <a:t> </a:t>
            </a:r>
            <a:r>
              <a:rPr lang="fr-FR" sz="2400" dirty="0" err="1" smtClean="0">
                <a:solidFill>
                  <a:schemeClr val="accent1"/>
                </a:solidFill>
                <a:latin typeface="Consolas" pitchFamily="49" charset="0"/>
              </a:rPr>
              <a:t>species</a:t>
            </a:r>
            <a:r>
              <a:rPr lang="fr-FR" sz="2400" dirty="0" smtClean="0">
                <a:latin typeface="Consolas" pitchFamily="49" charset="0"/>
              </a:rPr>
              <a:t>:"</a:t>
            </a:r>
            <a:r>
              <a:rPr lang="fr-FR" sz="2400" dirty="0" err="1" smtClean="0">
                <a:solidFill>
                  <a:schemeClr val="accent2"/>
                </a:solidFill>
                <a:latin typeface="Consolas" pitchFamily="49" charset="0"/>
              </a:rPr>
              <a:t>dalmatian</a:t>
            </a:r>
            <a:r>
              <a:rPr lang="fr-FR" sz="2400" dirty="0" smtClean="0">
                <a:latin typeface="Consolas" pitchFamily="49" charset="0"/>
              </a:rPr>
              <a:t>",</a:t>
            </a:r>
          </a:p>
          <a:p>
            <a:pPr marL="342900" lvl="1" indent="0">
              <a:buNone/>
            </a:pPr>
            <a:r>
              <a:rPr lang="fr-FR" sz="2400" dirty="0" smtClean="0">
                <a:latin typeface="Consolas" pitchFamily="49" charset="0"/>
              </a:rPr>
              <a:t>  </a:t>
            </a:r>
            <a:r>
              <a:rPr lang="fr-FR" sz="2400" dirty="0" err="1" smtClean="0">
                <a:solidFill>
                  <a:schemeClr val="accent1"/>
                </a:solidFill>
                <a:latin typeface="Consolas" pitchFamily="49" charset="0"/>
              </a:rPr>
              <a:t>age</a:t>
            </a:r>
            <a:r>
              <a:rPr lang="fr-FR" sz="2400" dirty="0" smtClean="0">
                <a:latin typeface="Consolas" pitchFamily="49" charset="0"/>
              </a:rPr>
              <a:t>:</a:t>
            </a:r>
            <a:r>
              <a:rPr lang="fr-FR" sz="2400" dirty="0" smtClean="0">
                <a:solidFill>
                  <a:schemeClr val="accent2"/>
                </a:solidFill>
                <a:latin typeface="Consolas" pitchFamily="49" charset="0"/>
              </a:rPr>
              <a:t>7</a:t>
            </a:r>
            <a:r>
              <a:rPr lang="fr-FR" sz="2400" dirty="0" smtClean="0">
                <a:latin typeface="Consolas" pitchFamily="49" charset="0"/>
              </a:rPr>
              <a:t>,</a:t>
            </a:r>
          </a:p>
          <a:p>
            <a:pPr marL="342900" lvl="1" indent="0">
              <a:buNone/>
            </a:pPr>
            <a:r>
              <a:rPr lang="fr-FR" sz="2400" dirty="0" smtClean="0">
                <a:latin typeface="Consolas" pitchFamily="49" charset="0"/>
              </a:rPr>
              <a:t> </a:t>
            </a:r>
            <a:r>
              <a:rPr lang="fr-FR" sz="2400" dirty="0" smtClean="0">
                <a:latin typeface="Consolas" pitchFamily="49" charset="0"/>
              </a:rPr>
              <a:t> </a:t>
            </a:r>
            <a:r>
              <a:rPr lang="fr-FR" sz="2400" dirty="0" err="1" smtClean="0">
                <a:solidFill>
                  <a:schemeClr val="accent1"/>
                </a:solidFill>
                <a:latin typeface="Consolas" pitchFamily="49" charset="0"/>
              </a:rPr>
              <a:t>gender</a:t>
            </a:r>
            <a:r>
              <a:rPr lang="fr-FR" sz="2400" dirty="0" smtClean="0">
                <a:latin typeface="Consolas" pitchFamily="49" charset="0"/>
              </a:rPr>
              <a:t>:"</a:t>
            </a:r>
            <a:r>
              <a:rPr lang="fr-FR" sz="2400" dirty="0" smtClean="0">
                <a:solidFill>
                  <a:schemeClr val="accent2"/>
                </a:solidFill>
                <a:latin typeface="Consolas" pitchFamily="49" charset="0"/>
              </a:rPr>
              <a:t>male</a:t>
            </a:r>
            <a:r>
              <a:rPr lang="fr-FR" sz="2400" dirty="0" smtClean="0">
                <a:latin typeface="Consolas" pitchFamily="49" charset="0"/>
              </a:rPr>
              <a:t>"</a:t>
            </a:r>
          </a:p>
          <a:p>
            <a:pPr marL="342900" lvl="1" indent="0">
              <a:buNone/>
            </a:pPr>
            <a:r>
              <a:rPr lang="fr-FR" sz="2400" dirty="0" smtClean="0">
                <a:latin typeface="Consolas" pitchFamily="49" charset="0"/>
              </a:rPr>
              <a:t>};</a:t>
            </a:r>
          </a:p>
          <a:p>
            <a:pPr marL="342900" lvl="1" indent="0">
              <a:buNone/>
            </a:pPr>
            <a:endParaRPr lang="fr-FR" sz="2400" dirty="0" smtClean="0">
              <a:latin typeface="Consolas" pitchFamily="49" charset="0"/>
            </a:endParaRPr>
          </a:p>
          <a:p>
            <a:pPr marL="342900" lvl="1" indent="0">
              <a:buNone/>
            </a:pPr>
            <a:r>
              <a:rPr lang="fr-FR" sz="2400" dirty="0" smtClean="0">
                <a:latin typeface="Consolas" pitchFamily="49" charset="0"/>
              </a:rPr>
              <a:t>var coco={</a:t>
            </a:r>
            <a:br>
              <a:rPr lang="fr-FR" sz="2400" dirty="0" smtClean="0">
                <a:latin typeface="Consolas" pitchFamily="49" charset="0"/>
              </a:rPr>
            </a:br>
            <a:r>
              <a:rPr lang="fr-FR" sz="2400" dirty="0" smtClean="0">
                <a:latin typeface="Consolas" pitchFamily="49" charset="0"/>
              </a:rPr>
              <a:t>  </a:t>
            </a:r>
            <a:r>
              <a:rPr lang="fr-FR" sz="2400" dirty="0" err="1" smtClean="0">
                <a:solidFill>
                  <a:schemeClr val="accent1"/>
                </a:solidFill>
                <a:latin typeface="Consolas" pitchFamily="49" charset="0"/>
              </a:rPr>
              <a:t>species</a:t>
            </a:r>
            <a:r>
              <a:rPr lang="fr-FR" sz="2400" dirty="0" smtClean="0">
                <a:latin typeface="Consolas" pitchFamily="49" charset="0"/>
              </a:rPr>
              <a:t>:"</a:t>
            </a:r>
            <a:r>
              <a:rPr lang="fr-FR" sz="2400" dirty="0" err="1" smtClean="0">
                <a:solidFill>
                  <a:schemeClr val="accent2"/>
                </a:solidFill>
                <a:latin typeface="Consolas" pitchFamily="49" charset="0"/>
              </a:rPr>
              <a:t>pomeranian</a:t>
            </a:r>
            <a:r>
              <a:rPr lang="fr-FR" sz="2400" dirty="0" smtClean="0">
                <a:latin typeface="Consolas" pitchFamily="49" charset="0"/>
              </a:rPr>
              <a:t>",</a:t>
            </a:r>
          </a:p>
          <a:p>
            <a:pPr marL="342900" lvl="1" indent="0">
              <a:buNone/>
            </a:pPr>
            <a:r>
              <a:rPr lang="fr-FR" sz="2400" dirty="0" smtClean="0">
                <a:latin typeface="Consolas" pitchFamily="49" charset="0"/>
              </a:rPr>
              <a:t>  </a:t>
            </a:r>
            <a:r>
              <a:rPr lang="fr-FR" sz="2400" dirty="0" err="1" smtClean="0">
                <a:solidFill>
                  <a:schemeClr val="accent1"/>
                </a:solidFill>
                <a:latin typeface="Consolas" pitchFamily="49" charset="0"/>
              </a:rPr>
              <a:t>age</a:t>
            </a:r>
            <a:r>
              <a:rPr lang="fr-FR" sz="2400" dirty="0" smtClean="0">
                <a:latin typeface="Consolas" pitchFamily="49" charset="0"/>
              </a:rPr>
              <a:t>:</a:t>
            </a:r>
            <a:r>
              <a:rPr lang="fr-FR" sz="2400" dirty="0" smtClean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fr-FR" sz="2400" dirty="0" smtClean="0">
                <a:latin typeface="Consolas" pitchFamily="49" charset="0"/>
              </a:rPr>
              <a:t>,</a:t>
            </a:r>
          </a:p>
          <a:p>
            <a:pPr marL="342900" lvl="1" indent="0">
              <a:buNone/>
            </a:pPr>
            <a:r>
              <a:rPr lang="fr-FR" sz="2400" dirty="0" smtClean="0">
                <a:latin typeface="Consolas" pitchFamily="49" charset="0"/>
              </a:rPr>
              <a:t> </a:t>
            </a:r>
            <a:r>
              <a:rPr lang="fr-FR" sz="2400" dirty="0" smtClean="0">
                <a:latin typeface="Consolas" pitchFamily="49" charset="0"/>
              </a:rPr>
              <a:t> </a:t>
            </a:r>
            <a:r>
              <a:rPr lang="fr-FR" sz="2400" dirty="0" err="1" smtClean="0">
                <a:solidFill>
                  <a:schemeClr val="accent1"/>
                </a:solidFill>
                <a:latin typeface="Consolas" pitchFamily="49" charset="0"/>
              </a:rPr>
              <a:t>gender</a:t>
            </a:r>
            <a:r>
              <a:rPr lang="fr-FR" sz="2400" dirty="0" smtClean="0">
                <a:latin typeface="Consolas" pitchFamily="49" charset="0"/>
              </a:rPr>
              <a:t>:"</a:t>
            </a:r>
            <a:r>
              <a:rPr lang="fr-FR" sz="2400" dirty="0" err="1" smtClean="0">
                <a:solidFill>
                  <a:schemeClr val="accent2"/>
                </a:solidFill>
                <a:latin typeface="Consolas" pitchFamily="49" charset="0"/>
              </a:rPr>
              <a:t>female</a:t>
            </a:r>
            <a:r>
              <a:rPr lang="fr-FR" sz="2400" dirty="0" smtClean="0">
                <a:latin typeface="Consolas" pitchFamily="49" charset="0"/>
              </a:rPr>
              <a:t>"</a:t>
            </a:r>
          </a:p>
          <a:p>
            <a:pPr marL="342900" lvl="1" indent="0">
              <a:buNone/>
            </a:pPr>
            <a:r>
              <a:rPr lang="fr-FR" sz="2400" dirty="0" smtClean="0">
                <a:latin typeface="Consolas" pitchFamily="49" charset="0"/>
              </a:rPr>
              <a:t>};</a:t>
            </a:r>
            <a:endParaRPr lang="fr-FR" sz="2400" dirty="0" smtClean="0">
              <a:latin typeface="Consolas" pitchFamily="49" charset="0"/>
            </a:endParaRPr>
          </a:p>
          <a:p>
            <a:pPr indent="0">
              <a:buNone/>
            </a:pPr>
            <a:endParaRPr lang="fr-FR" sz="2400" dirty="0" smtClean="0">
              <a:latin typeface="Consolas" pitchFamily="49" charset="0"/>
            </a:endParaRPr>
          </a:p>
          <a:p>
            <a:pPr indent="0">
              <a:buNone/>
            </a:pPr>
            <a:r>
              <a:rPr lang="fr-FR" sz="2400" dirty="0" smtClean="0">
                <a:latin typeface="Consolas" pitchFamily="49" charset="0"/>
              </a:rPr>
              <a:t> </a:t>
            </a:r>
            <a:r>
              <a:rPr lang="fr-FR" sz="2400" dirty="0" smtClean="0">
                <a:latin typeface="Consolas" pitchFamily="49" charset="0"/>
              </a:rPr>
              <a:t> </a:t>
            </a:r>
          </a:p>
          <a:p>
            <a:pPr lvl="1">
              <a:buNone/>
            </a:pPr>
            <a:endParaRPr lang="fr-FR" sz="2400" dirty="0" smtClean="0">
              <a:latin typeface="Consolas" pitchFamily="49" charset="0"/>
            </a:endParaRPr>
          </a:p>
          <a:p>
            <a:pPr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to </a:t>
            </a:r>
            <a:r>
              <a:rPr lang="fr-FR" dirty="0" err="1" smtClean="0"/>
              <a:t>retrieve</a:t>
            </a:r>
            <a:r>
              <a:rPr lang="fr-FR" dirty="0" smtClean="0"/>
              <a:t> a value, one uses the . (dot) </a:t>
            </a:r>
            <a:r>
              <a:rPr lang="fr-FR" dirty="0" err="1" smtClean="0"/>
              <a:t>operator</a:t>
            </a:r>
            <a:r>
              <a:rPr lang="fr-FR" dirty="0" smtClean="0"/>
              <a:t>. 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	</a:t>
            </a:r>
            <a:r>
              <a:rPr lang="fr-FR" dirty="0" smtClean="0">
                <a:latin typeface="Consolas" pitchFamily="49" charset="0"/>
              </a:rPr>
              <a:t>myObject.key1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property1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	</a:t>
            </a:r>
            <a:r>
              <a:rPr lang="fr-FR" dirty="0" smtClean="0">
                <a:latin typeface="Consolas" pitchFamily="49" charset="0"/>
              </a:rPr>
              <a:t>buddy.age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7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	</a:t>
            </a:r>
            <a:r>
              <a:rPr lang="fr-FR" dirty="0" err="1" smtClean="0">
                <a:latin typeface="Consolas" pitchFamily="49" charset="0"/>
              </a:rPr>
              <a:t>coco.species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"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pomeranian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"</a:t>
            </a:r>
          </a:p>
          <a:p>
            <a:r>
              <a:rPr lang="fr-FR" dirty="0" smtClean="0"/>
              <a:t>Or, </a:t>
            </a:r>
            <a:r>
              <a:rPr lang="fr-FR" dirty="0" err="1" smtClean="0"/>
              <a:t>alternatively</a:t>
            </a:r>
            <a:r>
              <a:rPr lang="fr-FR" dirty="0" smtClean="0"/>
              <a:t>, </a:t>
            </a:r>
            <a:r>
              <a:rPr lang="fr-FR" dirty="0" smtClean="0">
                <a:latin typeface="Consolas" pitchFamily="49" charset="0"/>
              </a:rPr>
              <a:t>[ ] </a:t>
            </a:r>
            <a:r>
              <a:rPr lang="fr-FR" dirty="0" smtClean="0"/>
              <a:t>square </a:t>
            </a:r>
            <a:r>
              <a:rPr lang="fr-FR" dirty="0" err="1" smtClean="0"/>
              <a:t>braces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 </a:t>
            </a:r>
            <a:r>
              <a:rPr lang="fr-FR" dirty="0" err="1" smtClean="0">
                <a:latin typeface="Consolas" pitchFamily="49" charset="0"/>
              </a:rPr>
              <a:t>buddy</a:t>
            </a:r>
            <a:r>
              <a:rPr lang="fr-FR" dirty="0" smtClean="0">
                <a:latin typeface="Consolas" pitchFamily="49" charset="0"/>
              </a:rPr>
              <a:t>["</a:t>
            </a:r>
            <a:r>
              <a:rPr lang="fr-FR" dirty="0" err="1" smtClean="0">
                <a:latin typeface="Consolas" pitchFamily="49" charset="0"/>
              </a:rPr>
              <a:t>gender</a:t>
            </a:r>
            <a:r>
              <a:rPr lang="fr-FR" dirty="0" smtClean="0">
                <a:latin typeface="Consolas" pitchFamily="49" charset="0"/>
              </a:rPr>
              <a:t>"]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male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Arrays</a:t>
            </a:r>
            <a:r>
              <a:rPr lang="fr-FR" dirty="0" smtClean="0"/>
              <a:t> are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variable.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representing</a:t>
            </a:r>
            <a:r>
              <a:rPr lang="fr-FR" dirty="0" smtClean="0"/>
              <a:t> a </a:t>
            </a:r>
            <a:r>
              <a:rPr lang="fr-FR" dirty="0" err="1" smtClean="0"/>
              <a:t>series</a:t>
            </a:r>
            <a:r>
              <a:rPr lang="fr-FR" dirty="0" smtClean="0"/>
              <a:t> of </a:t>
            </a:r>
            <a:r>
              <a:rPr lang="fr-FR" dirty="0" err="1" smtClean="0"/>
              <a:t>similar</a:t>
            </a:r>
            <a:r>
              <a:rPr lang="fr-FR" dirty="0" smtClean="0"/>
              <a:t> items.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nsolas" pitchFamily="49" charset="0"/>
              </a:rPr>
              <a:t>var prime=[</a:t>
            </a:r>
            <a:r>
              <a:rPr lang="en-US" dirty="0" smtClean="0">
                <a:latin typeface="Consolas" pitchFamily="49" charset="0"/>
              </a:rPr>
              <a:t>2, 3, 5, 7, 11, 13, 17, 19, 23, 29, 31, 37, 41, 43, </a:t>
            </a:r>
            <a:r>
              <a:rPr lang="en-US" dirty="0" smtClean="0">
                <a:latin typeface="Consolas" pitchFamily="49" charset="0"/>
              </a:rPr>
              <a:t>47];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latin typeface="Consolas" pitchFamily="49" charset="0"/>
            </a:endParaRPr>
          </a:p>
          <a:p>
            <a:pPr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go in an </a:t>
            </a:r>
            <a:r>
              <a:rPr lang="fr-FR" dirty="0" err="1" smtClean="0"/>
              <a:t>array</a:t>
            </a:r>
            <a:r>
              <a:rPr lang="fr-FR" dirty="0" smtClean="0"/>
              <a:t>!</a:t>
            </a:r>
            <a:br>
              <a:rPr lang="fr-FR" dirty="0" smtClean="0"/>
            </a:br>
            <a:r>
              <a:rPr lang="fr-FR" sz="2600" dirty="0" smtClean="0">
                <a:latin typeface="Consolas" pitchFamily="49" charset="0"/>
              </a:rPr>
              <a:t>var a=[1,2,3]; </a:t>
            </a: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</a:t>
            </a:r>
            <a:r>
              <a:rPr lang="fr-FR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numbers</a:t>
            </a:r>
            <a:r>
              <a:rPr lang="fr-FR" sz="2600" dirty="0" smtClean="0">
                <a:latin typeface="Consolas" pitchFamily="49" charset="0"/>
              </a:rPr>
              <a:t/>
            </a:r>
            <a:br>
              <a:rPr lang="fr-FR" sz="2600" dirty="0" smtClean="0">
                <a:latin typeface="Consolas" pitchFamily="49" charset="0"/>
              </a:rPr>
            </a:br>
            <a:r>
              <a:rPr lang="fr-FR" sz="2600" dirty="0" smtClean="0">
                <a:latin typeface="Consolas" pitchFamily="49" charset="0"/>
              </a:rPr>
              <a:t>var b=["hello","world"]; </a:t>
            </a: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strings</a:t>
            </a:r>
            <a:r>
              <a:rPr lang="fr-FR" sz="2600" dirty="0" smtClean="0">
                <a:latin typeface="Consolas" pitchFamily="49" charset="0"/>
              </a:rPr>
              <a:t/>
            </a:r>
            <a:br>
              <a:rPr lang="fr-FR" sz="2600" dirty="0" smtClean="0">
                <a:latin typeface="Consolas" pitchFamily="49" charset="0"/>
              </a:rPr>
            </a:br>
            <a:r>
              <a:rPr lang="fr-FR" sz="2600" dirty="0" smtClean="0">
                <a:latin typeface="Consolas" pitchFamily="49" charset="0"/>
              </a:rPr>
              <a:t>var c=[</a:t>
            </a:r>
            <a:r>
              <a:rPr lang="fr-FR" sz="2600" dirty="0" err="1" smtClean="0">
                <a:latin typeface="Consolas" pitchFamily="49" charset="0"/>
              </a:rPr>
              <a:t>buddy</a:t>
            </a:r>
            <a:r>
              <a:rPr lang="fr-FR" sz="2600" dirty="0" smtClean="0">
                <a:latin typeface="Consolas" pitchFamily="49" charset="0"/>
              </a:rPr>
              <a:t>, coco]; </a:t>
            </a: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</a:t>
            </a:r>
            <a:r>
              <a:rPr lang="fr-FR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objects</a:t>
            </a:r>
            <a:r>
              <a:rPr lang="fr-FR" sz="2600" dirty="0" smtClean="0">
                <a:latin typeface="Consolas" pitchFamily="49" charset="0"/>
              </a:rPr>
              <a:t/>
            </a:r>
            <a:br>
              <a:rPr lang="fr-FR" sz="2600" dirty="0" smtClean="0">
                <a:latin typeface="Consolas" pitchFamily="49" charset="0"/>
              </a:rPr>
            </a:br>
            <a:r>
              <a:rPr lang="fr-FR" sz="2600" dirty="0" smtClean="0">
                <a:latin typeface="Consolas" pitchFamily="49" charset="0"/>
              </a:rPr>
              <a:t>var d=[</a:t>
            </a:r>
            <a:r>
              <a:rPr lang="fr-FR" sz="2600" dirty="0" err="1" smtClean="0">
                <a:latin typeface="Consolas" pitchFamily="49" charset="0"/>
              </a:rPr>
              <a:t>a,b,c</a:t>
            </a:r>
            <a:r>
              <a:rPr lang="fr-FR" sz="2600" dirty="0" smtClean="0">
                <a:latin typeface="Consolas" pitchFamily="49" charset="0"/>
              </a:rPr>
              <a:t>]; </a:t>
            </a: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</a:t>
            </a:r>
            <a:r>
              <a:rPr lang="fr-FR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other</a:t>
            </a: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</a:t>
            </a:r>
            <a:r>
              <a:rPr lang="fr-FR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arrays</a:t>
            </a:r>
            <a:endParaRPr lang="fr-FR" sz="2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fr-FR" sz="2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	</a:t>
            </a:r>
            <a:r>
              <a:rPr lang="fr-FR" sz="2600" dirty="0" err="1" smtClean="0"/>
              <a:t>We</a:t>
            </a:r>
            <a:r>
              <a:rPr lang="fr-FR" sz="2600" dirty="0" smtClean="0"/>
              <a:t> </a:t>
            </a:r>
            <a:r>
              <a:rPr lang="fr-FR" sz="2600" dirty="0" err="1" smtClean="0"/>
              <a:t>retrieve</a:t>
            </a:r>
            <a:r>
              <a:rPr lang="fr-FR" sz="2600" dirty="0" smtClean="0"/>
              <a:t> values </a:t>
            </a:r>
            <a:r>
              <a:rPr lang="fr-FR" sz="2600" dirty="0" err="1" smtClean="0"/>
              <a:t>with</a:t>
            </a:r>
            <a:r>
              <a:rPr lang="fr-FR" sz="2600" dirty="0" smtClean="0"/>
              <a:t> the </a:t>
            </a:r>
            <a:r>
              <a:rPr lang="fr-FR" sz="2600" dirty="0" smtClean="0">
                <a:latin typeface="Consolas" pitchFamily="49" charset="0"/>
              </a:rPr>
              <a:t>[ ]</a:t>
            </a:r>
            <a:r>
              <a:rPr lang="fr-FR" sz="2600" dirty="0" smtClean="0"/>
              <a:t> square </a:t>
            </a:r>
            <a:r>
              <a:rPr lang="fr-FR" sz="2600" dirty="0" err="1" smtClean="0"/>
              <a:t>braces</a:t>
            </a:r>
            <a:r>
              <a:rPr lang="fr-FR" sz="2600" dirty="0" smtClean="0"/>
              <a:t>.</a:t>
            </a:r>
          </a:p>
          <a:p>
            <a:pPr>
              <a:buNone/>
            </a:pP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	</a:t>
            </a:r>
            <a:r>
              <a:rPr lang="fr-FR" sz="2600" dirty="0" smtClean="0">
                <a:latin typeface="Consolas" pitchFamily="49" charset="0"/>
              </a:rPr>
              <a:t>a[0]; </a:t>
            </a: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</a:t>
            </a: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1</a:t>
            </a:r>
            <a:endParaRPr lang="fr-FR" sz="2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	</a:t>
            </a:r>
            <a:r>
              <a:rPr lang="fr-FR" sz="2600" dirty="0" smtClean="0">
                <a:latin typeface="Consolas" pitchFamily="49" charset="0"/>
              </a:rPr>
              <a:t>b[1]; </a:t>
            </a: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"world"</a:t>
            </a:r>
          </a:p>
          <a:p>
            <a:pPr>
              <a:buNone/>
            </a:pP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	</a:t>
            </a:r>
            <a:endParaRPr lang="fr-FR" sz="2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	</a:t>
            </a:r>
            <a:r>
              <a:rPr lang="fr-FR" sz="2600" dirty="0" err="1" smtClean="0"/>
              <a:t>Array</a:t>
            </a:r>
            <a:r>
              <a:rPr lang="fr-FR" sz="2600" dirty="0" smtClean="0"/>
              <a:t> indices </a:t>
            </a:r>
            <a:r>
              <a:rPr lang="fr-FR" sz="2600" dirty="0" err="1" smtClean="0"/>
              <a:t>start</a:t>
            </a:r>
            <a:r>
              <a:rPr lang="fr-FR" sz="2600" dirty="0" smtClean="0"/>
              <a:t> </a:t>
            </a:r>
            <a:r>
              <a:rPr lang="fr-FR" sz="2600" dirty="0" err="1" smtClean="0"/>
              <a:t>at</a:t>
            </a:r>
            <a:r>
              <a:rPr lang="fr-FR" sz="2600" dirty="0" smtClean="0"/>
              <a:t> 0.</a:t>
            </a:r>
            <a:endParaRPr lang="en-US" sz="2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latin typeface="Consolas" pitchFamily="49" charset="0"/>
            </a:endParaRPr>
          </a:p>
          <a:p>
            <a:pPr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know </a:t>
            </a:r>
            <a:r>
              <a:rPr lang="fr-FR" dirty="0" err="1" smtClean="0"/>
              <a:t>so</a:t>
            </a:r>
            <a:r>
              <a:rPr lang="fr-FR" dirty="0" smtClean="0"/>
              <a:t>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Javascript</a:t>
            </a:r>
            <a:r>
              <a:rPr lang="fr-FR" dirty="0" smtClean="0"/>
              <a:t> programs are a </a:t>
            </a:r>
            <a:r>
              <a:rPr lang="fr-FR" dirty="0" err="1" smtClean="0"/>
              <a:t>series</a:t>
            </a:r>
            <a:r>
              <a:rPr lang="fr-FR" dirty="0" smtClean="0"/>
              <a:t> of </a:t>
            </a:r>
            <a:r>
              <a:rPr lang="fr-FR" dirty="0" err="1" smtClean="0"/>
              <a:t>statements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Variables are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remember</a:t>
            </a:r>
            <a:r>
              <a:rPr lang="fr-FR" dirty="0" smtClean="0"/>
              <a:t> values:</a:t>
            </a:r>
          </a:p>
          <a:p>
            <a:pPr lvl="1"/>
            <a:r>
              <a:rPr lang="fr-FR" dirty="0" smtClean="0"/>
              <a:t>A single value </a:t>
            </a:r>
            <a:br>
              <a:rPr lang="fr-FR" dirty="0" smtClean="0"/>
            </a:br>
            <a:r>
              <a:rPr lang="fr-FR" dirty="0" smtClean="0">
                <a:latin typeface="Consolas" pitchFamily="49" charset="0"/>
              </a:rPr>
              <a:t>var a=1;</a:t>
            </a:r>
          </a:p>
          <a:p>
            <a:pPr lvl="1"/>
            <a:r>
              <a:rPr lang="fr-FR" dirty="0" smtClean="0"/>
              <a:t>A group of values </a:t>
            </a:r>
            <a:br>
              <a:rPr lang="fr-FR" dirty="0" smtClean="0"/>
            </a:br>
            <a:r>
              <a:rPr lang="fr-FR" dirty="0" smtClean="0">
                <a:latin typeface="Consolas" pitchFamily="49" charset="0"/>
              </a:rPr>
              <a:t>var </a:t>
            </a:r>
            <a:r>
              <a:rPr lang="fr-FR" dirty="0" err="1" smtClean="0">
                <a:latin typeface="Consolas" pitchFamily="49" charset="0"/>
              </a:rPr>
              <a:t>buddy</a:t>
            </a:r>
            <a:r>
              <a:rPr lang="fr-FR" dirty="0" smtClean="0">
                <a:latin typeface="Consolas" pitchFamily="49" charset="0"/>
              </a:rPr>
              <a:t>={</a:t>
            </a:r>
            <a:r>
              <a:rPr lang="fr-FR" dirty="0" err="1" smtClean="0">
                <a:latin typeface="Consolas" pitchFamily="49" charset="0"/>
              </a:rPr>
              <a:t>type:"dog</a:t>
            </a:r>
            <a:r>
              <a:rPr lang="fr-FR" dirty="0" smtClean="0">
                <a:latin typeface="Consolas" pitchFamily="49" charset="0"/>
              </a:rPr>
              <a:t>",</a:t>
            </a:r>
            <a:r>
              <a:rPr lang="fr-FR" dirty="0" err="1" smtClean="0">
                <a:latin typeface="Consolas" pitchFamily="49" charset="0"/>
              </a:rPr>
              <a:t>age</a:t>
            </a:r>
            <a:r>
              <a:rPr lang="fr-FR" dirty="0" smtClean="0">
                <a:latin typeface="Consolas" pitchFamily="49" charset="0"/>
              </a:rPr>
              <a:t>:7};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series</a:t>
            </a:r>
            <a:r>
              <a:rPr lang="fr-FR" dirty="0" smtClean="0"/>
              <a:t> of values</a:t>
            </a:r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nsolas" pitchFamily="49" charset="0"/>
              </a:rPr>
              <a:t>var prime=[2,3,5,6,11];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13891" y="-190500"/>
            <a:ext cx="12048491" cy="753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4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OMG </a:t>
            </a:r>
            <a:r>
              <a:rPr lang="fr-FR" dirty="0" err="1" smtClean="0"/>
              <a:t>it's</a:t>
            </a:r>
            <a:r>
              <a:rPr lang="fr-FR" dirty="0" smtClean="0"/>
              <a:t> a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Normally</a:t>
            </a:r>
            <a:r>
              <a:rPr lang="fr-FR" dirty="0" smtClean="0"/>
              <a:t>,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executes</a:t>
            </a:r>
            <a:r>
              <a:rPr lang="fr-FR" dirty="0" smtClean="0"/>
              <a:t> all </a:t>
            </a:r>
            <a:r>
              <a:rPr lang="fr-FR" dirty="0" err="1" smtClean="0"/>
              <a:t>statements</a:t>
            </a:r>
            <a:r>
              <a:rPr lang="fr-FR" dirty="0" smtClean="0"/>
              <a:t> in </a:t>
            </a:r>
            <a:r>
              <a:rPr lang="fr-FR" dirty="0" err="1" smtClean="0"/>
              <a:t>sequence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There are a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ways</a:t>
            </a:r>
            <a:r>
              <a:rPr lang="fr-FR" dirty="0" smtClean="0"/>
              <a:t> to go </a:t>
            </a:r>
            <a:r>
              <a:rPr lang="fr-FR" dirty="0" err="1" smtClean="0"/>
              <a:t>beyond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including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1866900"/>
          <a:ext cx="6096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i="1" dirty="0" err="1" smtClean="0"/>
              <a:t>function</a:t>
            </a:r>
            <a:r>
              <a:rPr lang="fr-FR" i="1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package of code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call a </a:t>
            </a:r>
            <a:r>
              <a:rPr lang="fr-FR" dirty="0" err="1" smtClean="0"/>
              <a:t>function</a:t>
            </a:r>
            <a:r>
              <a:rPr lang="fr-FR" dirty="0" smtClean="0"/>
              <a:t>, the system </a:t>
            </a:r>
            <a:r>
              <a:rPr lang="fr-FR" dirty="0" err="1" smtClean="0"/>
              <a:t>executes</a:t>
            </a:r>
            <a:r>
              <a:rPr lang="fr-FR" dirty="0" smtClean="0"/>
              <a:t> the </a:t>
            </a:r>
            <a:r>
              <a:rPr lang="fr-FR" dirty="0" err="1" smtClean="0"/>
              <a:t>function</a:t>
            </a:r>
            <a:r>
              <a:rPr lang="fr-FR" dirty="0" smtClean="0"/>
              <a:t> code,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goes</a:t>
            </a:r>
            <a:r>
              <a:rPr lang="fr-FR" dirty="0" smtClean="0"/>
              <a:t> back to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Curved Connector 7"/>
          <p:cNvCxnSpPr>
            <a:stCxn id="45" idx="2"/>
            <a:endCxn id="18" idx="1"/>
          </p:cNvCxnSpPr>
          <p:nvPr/>
        </p:nvCxnSpPr>
        <p:spPr>
          <a:xfrm rot="5400000">
            <a:off x="1920627" y="3911352"/>
            <a:ext cx="1143000" cy="2730996"/>
          </a:xfrm>
          <a:prstGeom prst="curvedConnector4">
            <a:avLst>
              <a:gd name="adj1" fmla="val 29505"/>
              <a:gd name="adj2" fmla="val 10837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126629" y="5379839"/>
            <a:ext cx="2342554" cy="937021"/>
            <a:chOff x="2678" y="903089"/>
            <a:chExt cx="2342554" cy="9370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Pentagon 16"/>
            <p:cNvSpPr/>
            <p:nvPr/>
          </p:nvSpPr>
          <p:spPr>
            <a:xfrm>
              <a:off x="2678" y="903089"/>
              <a:ext cx="2342554" cy="937021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entagon 4"/>
            <p:cNvSpPr/>
            <p:nvPr/>
          </p:nvSpPr>
          <p:spPr>
            <a:xfrm>
              <a:off x="2678" y="903089"/>
              <a:ext cx="2108298" cy="9370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48006" rIns="24003" bIns="4800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err="1" smtClean="0"/>
                <a:t>Statement</a:t>
              </a:r>
              <a:r>
                <a:rPr lang="fr-FR" sz="1800" kern="1200" dirty="0" smtClean="0"/>
                <a:t> </a:t>
              </a:r>
              <a:r>
                <a:rPr lang="fr-FR" sz="1800" kern="1200" dirty="0" smtClean="0"/>
                <a:t>4;</a:t>
              </a:r>
              <a:endParaRPr lang="en-US" sz="1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00673" y="5379839"/>
            <a:ext cx="2342554" cy="937021"/>
            <a:chOff x="1876722" y="903089"/>
            <a:chExt cx="2342554" cy="9370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1876722" y="903089"/>
              <a:ext cx="2342554" cy="937021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6"/>
            <p:cNvSpPr/>
            <p:nvPr/>
          </p:nvSpPr>
          <p:spPr>
            <a:xfrm>
              <a:off x="2345233" y="903089"/>
              <a:ext cx="1405533" cy="9370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48006" rIns="24003" bIns="4800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err="1" smtClean="0"/>
                <a:t>Statement</a:t>
              </a:r>
              <a:r>
                <a:rPr lang="fr-FR" sz="1800" kern="1200" dirty="0" smtClean="0"/>
                <a:t> </a:t>
              </a:r>
              <a:r>
                <a:rPr lang="fr-FR" sz="1800" kern="1200" dirty="0" smtClean="0"/>
                <a:t>5;</a:t>
              </a:r>
              <a:endParaRPr lang="en-US" sz="1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4717" y="5379839"/>
            <a:ext cx="2342554" cy="937021"/>
            <a:chOff x="3750766" y="903089"/>
            <a:chExt cx="2342554" cy="9370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Chevron 12"/>
            <p:cNvSpPr/>
            <p:nvPr/>
          </p:nvSpPr>
          <p:spPr>
            <a:xfrm>
              <a:off x="3750766" y="903089"/>
              <a:ext cx="2342554" cy="937021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8"/>
            <p:cNvSpPr/>
            <p:nvPr/>
          </p:nvSpPr>
          <p:spPr>
            <a:xfrm>
              <a:off x="4219277" y="903089"/>
              <a:ext cx="1405533" cy="9370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48006" rIns="24003" bIns="4800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err="1" smtClean="0"/>
                <a:t>Statement</a:t>
              </a:r>
              <a:r>
                <a:rPr lang="fr-FR" sz="1800" kern="1200" dirty="0" smtClean="0"/>
                <a:t> </a:t>
              </a:r>
              <a:r>
                <a:rPr lang="fr-FR" sz="1800" kern="1200" dirty="0" smtClean="0"/>
                <a:t>6;</a:t>
              </a:r>
              <a:endParaRPr lang="en-US" sz="18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26679" y="3798689"/>
            <a:ext cx="2342554" cy="937021"/>
            <a:chOff x="2678" y="903089"/>
            <a:chExt cx="2342554" cy="937021"/>
          </a:xfrm>
        </p:grpSpPr>
        <p:sp>
          <p:nvSpPr>
            <p:cNvPr id="34" name="Pentagon 33"/>
            <p:cNvSpPr/>
            <p:nvPr/>
          </p:nvSpPr>
          <p:spPr>
            <a:xfrm>
              <a:off x="2678" y="903089"/>
              <a:ext cx="2342554" cy="93702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entagon 4"/>
            <p:cNvSpPr/>
            <p:nvPr/>
          </p:nvSpPr>
          <p:spPr>
            <a:xfrm>
              <a:off x="2678" y="903089"/>
              <a:ext cx="2108298" cy="93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48006" rIns="24003" bIns="4800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err="1" smtClean="0"/>
                <a:t>Statement</a:t>
              </a:r>
              <a:r>
                <a:rPr lang="fr-FR" sz="1800" kern="1200" dirty="0" smtClean="0"/>
                <a:t> 1;</a:t>
              </a:r>
              <a:endParaRPr lang="en-US" sz="18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00723" y="3798689"/>
            <a:ext cx="2342554" cy="937021"/>
            <a:chOff x="1876722" y="903089"/>
            <a:chExt cx="2342554" cy="937021"/>
          </a:xfrm>
        </p:grpSpPr>
        <p:sp>
          <p:nvSpPr>
            <p:cNvPr id="32" name="Chevron 31"/>
            <p:cNvSpPr/>
            <p:nvPr/>
          </p:nvSpPr>
          <p:spPr>
            <a:xfrm>
              <a:off x="1876722" y="903089"/>
              <a:ext cx="2342554" cy="93702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Chevron 6"/>
            <p:cNvSpPr/>
            <p:nvPr/>
          </p:nvSpPr>
          <p:spPr>
            <a:xfrm>
              <a:off x="2345233" y="903089"/>
              <a:ext cx="1405533" cy="93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48006" rIns="24003" bIns="4800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err="1" smtClean="0"/>
                <a:t>myFunction</a:t>
              </a:r>
              <a:r>
                <a:rPr lang="fr-FR" sz="1800" kern="1200" dirty="0" smtClean="0"/>
                <a:t>();</a:t>
              </a:r>
              <a:endParaRPr lang="en-US" sz="18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4767" y="3798689"/>
            <a:ext cx="2342554" cy="937021"/>
            <a:chOff x="3750766" y="903089"/>
            <a:chExt cx="2342554" cy="937021"/>
          </a:xfrm>
        </p:grpSpPr>
        <p:sp>
          <p:nvSpPr>
            <p:cNvPr id="30" name="Chevron 29"/>
            <p:cNvSpPr/>
            <p:nvPr/>
          </p:nvSpPr>
          <p:spPr>
            <a:xfrm>
              <a:off x="3750766" y="903089"/>
              <a:ext cx="2342554" cy="93702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8"/>
            <p:cNvSpPr/>
            <p:nvPr/>
          </p:nvSpPr>
          <p:spPr>
            <a:xfrm>
              <a:off x="4219277" y="903089"/>
              <a:ext cx="1405533" cy="93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48006" rIns="24003" bIns="4800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err="1" smtClean="0"/>
                <a:t>Statement</a:t>
              </a:r>
              <a:r>
                <a:rPr lang="fr-FR" sz="1800" kern="1200" dirty="0" smtClean="0"/>
                <a:t> 3;</a:t>
              </a:r>
              <a:endParaRPr lang="en-US" sz="1800" kern="12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676650" y="4419600"/>
            <a:ext cx="3619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43500" y="4410075"/>
            <a:ext cx="3619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hape 49"/>
          <p:cNvCxnSpPr>
            <a:stCxn id="13" idx="3"/>
            <a:endCxn id="48" idx="2"/>
          </p:cNvCxnSpPr>
          <p:nvPr/>
        </p:nvCxnSpPr>
        <p:spPr>
          <a:xfrm flipH="1" flipV="1">
            <a:off x="5324475" y="4695825"/>
            <a:ext cx="1892796" cy="1152525"/>
          </a:xfrm>
          <a:prstGeom prst="curvedConnector4">
            <a:avLst>
              <a:gd name="adj1" fmla="val -12077"/>
              <a:gd name="adj2" fmla="val 7032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dirty="0" smtClean="0"/>
              <a:t>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repeating</a:t>
            </a:r>
            <a:r>
              <a:rPr lang="fr-FR" dirty="0" smtClean="0"/>
              <a:t> code. </a:t>
            </a:r>
            <a:r>
              <a:rPr lang="fr-FR" dirty="0" err="1" smtClean="0"/>
              <a:t>Here's</a:t>
            </a:r>
            <a:r>
              <a:rPr lang="fr-FR" dirty="0" smtClean="0"/>
              <a:t> an </a:t>
            </a:r>
            <a:r>
              <a:rPr lang="fr-FR" dirty="0" err="1" smtClean="0"/>
              <a:t>example</a:t>
            </a:r>
            <a:r>
              <a:rPr lang="fr-FR" dirty="0" smtClean="0"/>
              <a:t>: </a:t>
            </a:r>
            <a:br>
              <a:rPr lang="fr-FR" dirty="0" smtClean="0"/>
            </a:br>
            <a:r>
              <a:rPr lang="fr-FR" sz="2800" dirty="0" err="1" smtClean="0">
                <a:latin typeface="Consolas" pitchFamily="49" charset="0"/>
              </a:rPr>
              <a:t>function</a:t>
            </a:r>
            <a:r>
              <a:rPr lang="fr-FR" sz="2800" dirty="0" smtClean="0">
                <a:latin typeface="Consolas" pitchFamily="49" charset="0"/>
              </a:rPr>
              <a:t> </a:t>
            </a:r>
            <a:r>
              <a:rPr lang="fr-FR" sz="2800" dirty="0" err="1" smtClean="0">
                <a:latin typeface="Consolas" pitchFamily="49" charset="0"/>
              </a:rPr>
              <a:t>sq</a:t>
            </a:r>
            <a:r>
              <a:rPr lang="fr-FR" sz="2800" dirty="0" smtClean="0">
                <a:latin typeface="Consolas" pitchFamily="49" charset="0"/>
              </a:rPr>
              <a:t>(x) {return x*x;}</a:t>
            </a:r>
          </a:p>
          <a:p>
            <a:pPr indent="0">
              <a:buNone/>
            </a:pPr>
            <a:r>
              <a:rPr lang="fr-FR" sz="3600" dirty="0" err="1" smtClean="0"/>
              <a:t>Now</a:t>
            </a:r>
            <a:r>
              <a:rPr lang="fr-FR" dirty="0" smtClean="0"/>
              <a:t> </a:t>
            </a:r>
            <a:r>
              <a:rPr lang="fr-FR" sz="3600" dirty="0" err="1" smtClean="0"/>
              <a:t>each</a:t>
            </a:r>
            <a:r>
              <a:rPr lang="fr-FR" sz="3600" dirty="0" smtClean="0"/>
              <a:t> time I </a:t>
            </a:r>
            <a:r>
              <a:rPr lang="fr-FR" sz="3600" dirty="0" err="1" smtClean="0"/>
              <a:t>want</a:t>
            </a:r>
            <a:r>
              <a:rPr lang="fr-FR" sz="3600" dirty="0" smtClean="0"/>
              <a:t> to square a </a:t>
            </a:r>
            <a:r>
              <a:rPr lang="fr-FR" sz="3600" dirty="0" err="1" smtClean="0"/>
              <a:t>number</a:t>
            </a:r>
            <a:r>
              <a:rPr lang="fr-FR" sz="3600" dirty="0" smtClean="0"/>
              <a:t> </a:t>
            </a:r>
            <a:r>
              <a:rPr lang="fr-FR" sz="3600" dirty="0" smtClean="0"/>
              <a:t>I </a:t>
            </a:r>
            <a:r>
              <a:rPr lang="fr-FR" sz="3600" dirty="0" err="1" smtClean="0"/>
              <a:t>can</a:t>
            </a:r>
            <a:r>
              <a:rPr lang="fr-FR" sz="3600" dirty="0" smtClean="0"/>
              <a:t> </a:t>
            </a:r>
            <a:r>
              <a:rPr lang="fr-FR" sz="3600" dirty="0" err="1" smtClean="0"/>
              <a:t>write</a:t>
            </a:r>
            <a:r>
              <a:rPr lang="fr-FR" sz="3600" dirty="0" smtClean="0"/>
              <a:t>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err="1" smtClean="0">
                <a:latin typeface="Consolas" pitchFamily="49" charset="0"/>
              </a:rPr>
              <a:t>sq</a:t>
            </a:r>
            <a:r>
              <a:rPr lang="fr-FR" sz="2800" dirty="0" smtClean="0">
                <a:latin typeface="Consolas" pitchFamily="49" charset="0"/>
              </a:rPr>
              <a:t>(4.1368) // </a:t>
            </a:r>
            <a:r>
              <a:rPr lang="fr-FR" sz="2800" dirty="0" err="1" smtClean="0">
                <a:latin typeface="Consolas" pitchFamily="49" charset="0"/>
              </a:rPr>
              <a:t>instead</a:t>
            </a:r>
            <a:r>
              <a:rPr lang="fr-FR" sz="2800" dirty="0" smtClean="0">
                <a:latin typeface="Consolas" pitchFamily="49" charset="0"/>
              </a:rPr>
              <a:t> of 4.1368*4.1368</a:t>
            </a:r>
            <a:endParaRPr lang="fr-FR" sz="2800" dirty="0" smtClean="0"/>
          </a:p>
          <a:p>
            <a:endParaRPr lang="en-US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extensively</a:t>
            </a:r>
            <a:r>
              <a:rPr lang="fr-FR" dirty="0" smtClean="0"/>
              <a:t> in d3.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Anatomy</a:t>
            </a:r>
            <a:r>
              <a:rPr lang="fr-FR" dirty="0" smtClean="0"/>
              <a:t> of a </a:t>
            </a:r>
            <a:r>
              <a:rPr lang="fr-FR" dirty="0" err="1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err="1" smtClean="0">
                <a:latin typeface="Consolas" pitchFamily="49" charset="0"/>
              </a:rPr>
              <a:t>function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doStuff</a:t>
            </a:r>
            <a:r>
              <a:rPr lang="fr-FR" dirty="0" smtClean="0">
                <a:latin typeface="Consolas" pitchFamily="49" charset="0"/>
              </a:rPr>
              <a:t>(x) {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statement1;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statement2;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statement3;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return </a:t>
            </a:r>
            <a:r>
              <a:rPr lang="fr-FR" dirty="0" err="1" smtClean="0">
                <a:latin typeface="Consolas" pitchFamily="49" charset="0"/>
              </a:rPr>
              <a:t>result</a:t>
            </a:r>
            <a:r>
              <a:rPr lang="fr-FR" dirty="0" smtClean="0">
                <a:latin typeface="Consolas" pitchFamily="49" charset="0"/>
              </a:rPr>
              <a:t>;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}</a:t>
            </a:r>
          </a:p>
          <a:p>
            <a:pPr indent="0">
              <a:buNone/>
            </a:pPr>
            <a:r>
              <a:rPr lang="fr-FR" dirty="0" err="1" smtClean="0">
                <a:latin typeface="Consolas" pitchFamily="49" charset="0"/>
              </a:rPr>
              <a:t>doStuff</a:t>
            </a:r>
            <a:r>
              <a:rPr lang="fr-FR" dirty="0" smtClean="0">
                <a:latin typeface="Consolas" pitchFamily="49" charset="0"/>
              </a:rPr>
              <a:t>(x);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76550" y="1600200"/>
            <a:ext cx="2276475" cy="571500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7251" y="1600200"/>
            <a:ext cx="1905000" cy="571500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6851" y="1600200"/>
            <a:ext cx="390524" cy="571500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75" y="2247900"/>
            <a:ext cx="2628900" cy="1714500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7774" y="4038600"/>
            <a:ext cx="3352801" cy="485775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9626" y="4543425"/>
            <a:ext cx="390524" cy="571500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5162550"/>
            <a:ext cx="2581275" cy="571500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15025" y="1133474"/>
            <a:ext cx="3228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function</a:t>
            </a:r>
            <a:r>
              <a:rPr lang="fr-FR" dirty="0" smtClean="0"/>
              <a:t> keyword </a:t>
            </a:r>
            <a:r>
              <a:rPr lang="fr-FR" dirty="0" err="1" smtClean="0"/>
              <a:t>introduces</a:t>
            </a:r>
            <a:r>
              <a:rPr lang="fr-FR" dirty="0" smtClean="0"/>
              <a:t> the </a:t>
            </a:r>
            <a:r>
              <a:rPr lang="fr-FR" dirty="0" err="1" smtClean="0"/>
              <a:t>function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the </a:t>
            </a:r>
            <a:r>
              <a:rPr lang="fr-FR" dirty="0" err="1" smtClean="0"/>
              <a:t>name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. The </a:t>
            </a:r>
            <a:r>
              <a:rPr lang="fr-FR" dirty="0" err="1" smtClean="0"/>
              <a:t>camelCase</a:t>
            </a:r>
            <a:r>
              <a:rPr lang="fr-FR" dirty="0" smtClean="0"/>
              <a:t> notation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prefered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In </a:t>
            </a:r>
            <a:r>
              <a:rPr lang="fr-FR" dirty="0" err="1" smtClean="0"/>
              <a:t>parentheses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argument to the </a:t>
            </a:r>
            <a:r>
              <a:rPr lang="fr-FR" dirty="0" err="1" smtClean="0"/>
              <a:t>function</a:t>
            </a:r>
            <a:r>
              <a:rPr lang="fr-FR" dirty="0" smtClean="0"/>
              <a:t>.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or </a:t>
            </a:r>
            <a:r>
              <a:rPr lang="fr-FR" dirty="0" err="1" smtClean="0"/>
              <a:t>may</a:t>
            </a:r>
            <a:r>
              <a:rPr lang="fr-FR" dirty="0" smtClean="0"/>
              <a:t> not </a:t>
            </a:r>
            <a:r>
              <a:rPr lang="fr-FR" dirty="0" err="1" smtClean="0"/>
              <a:t>require</a:t>
            </a:r>
            <a:r>
              <a:rPr lang="fr-FR" dirty="0" smtClean="0"/>
              <a:t> arguments.</a:t>
            </a:r>
          </a:p>
          <a:p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the </a:t>
            </a:r>
            <a:r>
              <a:rPr lang="fr-FR" dirty="0" err="1" smtClean="0"/>
              <a:t>opening</a:t>
            </a:r>
            <a:r>
              <a:rPr lang="fr-FR" dirty="0" smtClean="0"/>
              <a:t> </a:t>
            </a:r>
            <a:r>
              <a:rPr lang="fr-FR" dirty="0" err="1" smtClean="0"/>
              <a:t>brace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Statements</a:t>
            </a:r>
            <a:r>
              <a:rPr lang="fr-FR" dirty="0" smtClean="0"/>
              <a:t> </a:t>
            </a:r>
            <a:r>
              <a:rPr lang="fr-FR" dirty="0" err="1" smtClean="0"/>
              <a:t>follow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executed</a:t>
            </a:r>
            <a:r>
              <a:rPr lang="fr-FR" dirty="0" smtClean="0"/>
              <a:t> in normal </a:t>
            </a:r>
            <a:r>
              <a:rPr lang="fr-FR" dirty="0" err="1" smtClean="0"/>
              <a:t>order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or </a:t>
            </a:r>
            <a:r>
              <a:rPr lang="fr-FR" dirty="0" err="1" smtClean="0"/>
              <a:t>may</a:t>
            </a:r>
            <a:r>
              <a:rPr lang="fr-FR" dirty="0" smtClean="0"/>
              <a:t> not return a value.</a:t>
            </a:r>
          </a:p>
          <a:p>
            <a:endParaRPr lang="fr-FR" dirty="0" smtClean="0"/>
          </a:p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call the </a:t>
            </a:r>
            <a:r>
              <a:rPr lang="fr-FR" dirty="0" err="1" smtClean="0"/>
              <a:t>function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argument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parentheses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Functions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fr-FR" dirty="0" smtClean="0"/>
              <a:t>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i="1" dirty="0" smtClean="0"/>
              <a:t>return </a:t>
            </a:r>
            <a:r>
              <a:rPr lang="fr-FR" dirty="0" smtClean="0"/>
              <a:t>a value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smtClean="0">
                <a:latin typeface="Consolas" pitchFamily="49" charset="0"/>
              </a:rPr>
              <a:t>return</a:t>
            </a:r>
            <a:r>
              <a:rPr lang="fr-FR" dirty="0" smtClean="0"/>
              <a:t>.</a:t>
            </a:r>
          </a:p>
          <a:p>
            <a:pPr indent="-457200"/>
            <a:r>
              <a:rPr lang="fr-FR" dirty="0" smtClean="0"/>
              <a:t>If </a:t>
            </a:r>
            <a:r>
              <a:rPr lang="fr-FR" dirty="0" err="1" smtClean="0"/>
              <a:t>so</a:t>
            </a:r>
            <a:r>
              <a:rPr lang="fr-FR" dirty="0" smtClean="0"/>
              <a:t>, </a:t>
            </a:r>
            <a:r>
              <a:rPr lang="fr-FR" dirty="0" err="1" smtClean="0"/>
              <a:t>its</a:t>
            </a:r>
            <a:r>
              <a:rPr lang="fr-FR" dirty="0" smtClean="0"/>
              <a:t> value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:</a:t>
            </a:r>
          </a:p>
          <a:p>
            <a:pPr indent="-457200"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nsolas" pitchFamily="49" charset="0"/>
              </a:rPr>
              <a:t>sq</a:t>
            </a:r>
            <a:r>
              <a:rPr lang="fr-FR" dirty="0" smtClean="0">
                <a:latin typeface="Consolas" pitchFamily="49" charset="0"/>
              </a:rPr>
              <a:t>(2)+2;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6</a:t>
            </a:r>
          </a:p>
          <a:p>
            <a:pPr indent="-45720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fr-FR" dirty="0" err="1" smtClean="0"/>
              <a:t>Methods</a:t>
            </a:r>
            <a:r>
              <a:rPr lang="fr-FR" dirty="0" smtClean="0"/>
              <a:t> are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, but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to certain type of </a:t>
            </a:r>
            <a:r>
              <a:rPr lang="fr-FR" dirty="0" err="1" smtClean="0"/>
              <a:t>objects</a:t>
            </a:r>
            <a:r>
              <a:rPr lang="fr-FR" dirty="0" smtClean="0"/>
              <a:t>. </a:t>
            </a:r>
          </a:p>
          <a:p>
            <a:pPr indent="-457200"/>
            <a:r>
              <a:rPr lang="fr-FR" dirty="0" err="1" smtClean="0"/>
              <a:t>Methods</a:t>
            </a:r>
            <a:r>
              <a:rPr lang="fr-FR" dirty="0" smtClean="0"/>
              <a:t> are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smtClean="0">
                <a:latin typeface="Consolas" pitchFamily="49" charset="0"/>
              </a:rPr>
              <a:t>.</a:t>
            </a:r>
            <a:r>
              <a:rPr lang="fr-FR" dirty="0" smtClean="0"/>
              <a:t> </a:t>
            </a:r>
            <a:r>
              <a:rPr lang="fr-FR" dirty="0" smtClean="0"/>
              <a:t>n</a:t>
            </a:r>
            <a:r>
              <a:rPr lang="fr-FR" dirty="0" smtClean="0"/>
              <a:t>otation:</a:t>
            </a:r>
          </a:p>
          <a:p>
            <a:pPr indent="-457200">
              <a:buNone/>
            </a:pPr>
            <a:r>
              <a:rPr lang="fr-FR" dirty="0" smtClean="0">
                <a:latin typeface="Consolas" pitchFamily="49" charset="0"/>
              </a:rPr>
              <a:t>	"hello world".</a:t>
            </a:r>
            <a:r>
              <a:rPr lang="fr-FR" dirty="0" err="1" smtClean="0">
                <a:latin typeface="Consolas" pitchFamily="49" charset="0"/>
              </a:rPr>
              <a:t>length</a:t>
            </a:r>
            <a:r>
              <a:rPr lang="fr-FR" dirty="0" smtClean="0">
                <a:latin typeface="Consolas" pitchFamily="49" charset="0"/>
              </a:rPr>
              <a:t>()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Yes</a:t>
            </a:r>
            <a:r>
              <a:rPr lang="fr-FR" dirty="0" smtClean="0"/>
              <a:t>, and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very</a:t>
            </a:r>
            <a:r>
              <a:rPr lang="fr-FR" dirty="0" smtClean="0"/>
              <a:t> versatile (and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extensive) </a:t>
            </a:r>
            <a:r>
              <a:rPr lang="fr-FR" dirty="0" err="1" smtClean="0"/>
              <a:t>language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Beyond</a:t>
            </a:r>
            <a:r>
              <a:rPr lang="fr-FR" dirty="0" smtClean="0"/>
              <a:t> the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proper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ever</a:t>
            </a:r>
            <a:r>
              <a:rPr lang="fr-FR" dirty="0" smtClean="0"/>
              <a:t> </a:t>
            </a:r>
            <a:r>
              <a:rPr lang="fr-FR" dirty="0" err="1" smtClean="0"/>
              <a:t>evolving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libraries</a:t>
            </a:r>
            <a:r>
              <a:rPr lang="fr-FR" dirty="0" smtClean="0"/>
              <a:t> and extensions…</a:t>
            </a:r>
          </a:p>
          <a:p>
            <a:r>
              <a:rPr lang="fr-FR" dirty="0" err="1" smtClean="0"/>
              <a:t>Contrary</a:t>
            </a:r>
            <a:r>
              <a:rPr lang="fr-FR" dirty="0" smtClean="0"/>
              <a:t> to HTML, CSS, SVG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know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enough</a:t>
            </a:r>
            <a:r>
              <a:rPr lang="fr-FR" dirty="0" smtClean="0"/>
              <a:t> to look up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in d3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actually</a:t>
            </a:r>
            <a:r>
              <a:rPr lang="fr-FR" dirty="0" smtClean="0"/>
              <a:t> </a:t>
            </a:r>
            <a:r>
              <a:rPr lang="fr-FR" dirty="0" err="1" smtClean="0"/>
              <a:t>writing</a:t>
            </a:r>
            <a:r>
              <a:rPr lang="fr-FR" dirty="0" smtClean="0"/>
              <a:t> </a:t>
            </a:r>
            <a:r>
              <a:rPr lang="fr-FR" dirty="0" err="1" smtClean="0"/>
              <a:t>javascript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upload.wikimedia.org/wikipedia/commons/6/63/Iceberg_Upernavik_2007-08-11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90234" y="0"/>
            <a:ext cx="12100984" cy="90757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Yes</a:t>
            </a:r>
            <a:r>
              <a:rPr lang="fr-FR" dirty="0" smtClean="0"/>
              <a:t>, but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d3,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lang="fr-FR" sz="3200" dirty="0" smtClean="0"/>
              <a:t> </a:t>
            </a:r>
            <a:r>
              <a:rPr lang="fr-FR" sz="3200" dirty="0" err="1" smtClean="0"/>
              <a:t>need</a:t>
            </a:r>
            <a:r>
              <a:rPr lang="fr-FR" sz="3200" dirty="0" smtClean="0"/>
              <a:t> a </a:t>
            </a:r>
            <a:r>
              <a:rPr lang="fr-FR" sz="3200" dirty="0" err="1" smtClean="0"/>
              <a:t>very</a:t>
            </a:r>
            <a:r>
              <a:rPr lang="fr-FR" sz="3200" dirty="0" smtClean="0"/>
              <a:t> </a:t>
            </a:r>
            <a:r>
              <a:rPr lang="fr-FR" sz="3200" dirty="0" err="1" smtClean="0"/>
              <a:t>small</a:t>
            </a:r>
            <a:r>
              <a:rPr lang="fr-FR" sz="3200" dirty="0" smtClean="0"/>
              <a:t> </a:t>
            </a:r>
            <a:r>
              <a:rPr lang="fr-FR" sz="3200" dirty="0" err="1" smtClean="0"/>
              <a:t>subset</a:t>
            </a:r>
            <a:r>
              <a:rPr lang="fr-FR" sz="3200" dirty="0" smtClean="0"/>
              <a:t> of the </a:t>
            </a:r>
            <a:r>
              <a:rPr lang="fr-FR" sz="3200" dirty="0" err="1" smtClean="0"/>
              <a:t>language</a:t>
            </a:r>
            <a:endParaRPr lang="fr-FR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a lot of </a:t>
            </a:r>
            <a:r>
              <a:rPr kumimoji="0" lang="fr-F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</a:t>
            </a:r>
            <a:r>
              <a:rPr kumimoji="0" lang="fr-FR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noProof="0" dirty="0" smtClean="0"/>
              <a:t>(</a:t>
            </a:r>
            <a:r>
              <a:rPr lang="fr-FR" sz="3200" noProof="0" dirty="0" err="1" smtClean="0"/>
              <a:t>though</a:t>
            </a:r>
            <a:r>
              <a:rPr lang="fr-FR" sz="3200" noProof="0" dirty="0" smtClean="0"/>
              <a:t> </a:t>
            </a:r>
            <a:r>
              <a:rPr lang="fr-FR" sz="3200" noProof="0" dirty="0" err="1" smtClean="0"/>
              <a:t>honestly</a:t>
            </a:r>
            <a:r>
              <a:rPr lang="fr-FR" sz="3200" noProof="0" dirty="0" smtClean="0"/>
              <a:t>: </a:t>
            </a:r>
            <a:r>
              <a:rPr lang="fr-FR" sz="3200" noProof="0" dirty="0" err="1" smtClean="0"/>
              <a:t>knowing</a:t>
            </a:r>
            <a:r>
              <a:rPr lang="fr-FR" sz="3200" noProof="0" dirty="0" smtClean="0"/>
              <a:t> more </a:t>
            </a:r>
            <a:r>
              <a:rPr lang="fr-FR" sz="3200" noProof="0" dirty="0" err="1" smtClean="0"/>
              <a:t>helps</a:t>
            </a:r>
            <a:r>
              <a:rPr lang="fr-FR" sz="3200" dirty="0" smtClean="0"/>
              <a:t>)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Javascript</a:t>
            </a:r>
            <a:r>
              <a:rPr lang="fr-FR" dirty="0" smtClean="0"/>
              <a:t>, </a:t>
            </a:r>
            <a:r>
              <a:rPr lang="fr-FR" dirty="0" err="1" smtClean="0"/>
              <a:t>demystified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a </a:t>
            </a:r>
            <a:r>
              <a:rPr lang="fr-FR" dirty="0" err="1" smtClean="0"/>
              <a:t>series</a:t>
            </a:r>
            <a:r>
              <a:rPr lang="fr-FR" dirty="0" smtClean="0"/>
              <a:t> of </a:t>
            </a:r>
            <a:r>
              <a:rPr lang="fr-FR" dirty="0" err="1" smtClean="0"/>
              <a:t>statements</a:t>
            </a:r>
            <a:r>
              <a:rPr lang="fr-FR" dirty="0" smtClean="0"/>
              <a:t> or instructions.</a:t>
            </a:r>
          </a:p>
          <a:p>
            <a:pPr indent="0" algn="ctr">
              <a:buNone/>
            </a:pPr>
            <a:r>
              <a:rPr lang="fr-FR" dirty="0" smtClean="0">
                <a:latin typeface="Consolas" pitchFamily="49" charset="0"/>
              </a:rPr>
              <a:t>Statement1;</a:t>
            </a:r>
          </a:p>
          <a:p>
            <a:pPr indent="0" algn="ctr">
              <a:buNone/>
            </a:pPr>
            <a:r>
              <a:rPr lang="fr-FR" dirty="0" smtClean="0">
                <a:latin typeface="Consolas" pitchFamily="49" charset="0"/>
              </a:rPr>
              <a:t>Statement2;</a:t>
            </a:r>
          </a:p>
          <a:p>
            <a:pPr indent="0" algn="ctr">
              <a:buNone/>
            </a:pPr>
            <a:r>
              <a:rPr lang="fr-FR" dirty="0" smtClean="0">
                <a:latin typeface="Consolas" pitchFamily="49" charset="0"/>
              </a:rPr>
              <a:t>Statement3;</a:t>
            </a:r>
          </a:p>
          <a:p>
            <a:pPr indent="0">
              <a:buNone/>
            </a:pPr>
            <a:r>
              <a:rPr lang="fr-FR" dirty="0" smtClean="0"/>
              <a:t>The </a:t>
            </a:r>
            <a:r>
              <a:rPr lang="fr-FR" dirty="0" err="1" smtClean="0"/>
              <a:t>statements</a:t>
            </a:r>
            <a:r>
              <a:rPr lang="fr-FR" dirty="0" smtClean="0"/>
              <a:t> are </a:t>
            </a:r>
            <a:r>
              <a:rPr lang="fr-FR" dirty="0" err="1" smtClean="0"/>
              <a:t>executed</a:t>
            </a:r>
            <a:r>
              <a:rPr lang="fr-FR" dirty="0" smtClean="0"/>
              <a:t> in </a:t>
            </a:r>
            <a:r>
              <a:rPr lang="fr-FR" dirty="0" err="1" smtClean="0"/>
              <a:t>sequence</a:t>
            </a:r>
            <a:r>
              <a:rPr lang="fr-FR" dirty="0" smtClean="0"/>
              <a:t>.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Javascript</a:t>
            </a:r>
            <a:r>
              <a:rPr lang="fr-FR" dirty="0" smtClean="0"/>
              <a:t>, </a:t>
            </a:r>
            <a:r>
              <a:rPr lang="fr-FR" dirty="0" err="1" smtClean="0"/>
              <a:t>demystified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a </a:t>
            </a:r>
            <a:r>
              <a:rPr lang="fr-FR" dirty="0" err="1" smtClean="0"/>
              <a:t>series</a:t>
            </a:r>
            <a:r>
              <a:rPr lang="fr-FR" dirty="0" smtClean="0"/>
              <a:t> of </a:t>
            </a:r>
            <a:r>
              <a:rPr lang="fr-FR" dirty="0" err="1" smtClean="0"/>
              <a:t>statements</a:t>
            </a:r>
            <a:r>
              <a:rPr lang="fr-FR" dirty="0" smtClean="0"/>
              <a:t> or instructions.</a:t>
            </a:r>
          </a:p>
          <a:p>
            <a:pPr indent="0" algn="ctr">
              <a:buNone/>
            </a:pPr>
            <a:r>
              <a:rPr lang="fr-FR" dirty="0" smtClean="0">
                <a:latin typeface="Consolas" pitchFamily="49" charset="0"/>
              </a:rPr>
              <a:t>Statement1</a:t>
            </a:r>
            <a:r>
              <a:rPr lang="fr-FR" dirty="0" smtClean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indent="0" algn="ctr">
              <a:buNone/>
            </a:pPr>
            <a:r>
              <a:rPr lang="fr-FR" dirty="0" smtClean="0">
                <a:latin typeface="Consolas" pitchFamily="49" charset="0"/>
              </a:rPr>
              <a:t>Statement2</a:t>
            </a:r>
            <a:r>
              <a:rPr lang="fr-FR" dirty="0" smtClean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indent="0" algn="ctr">
              <a:buNone/>
            </a:pPr>
            <a:r>
              <a:rPr lang="fr-FR" dirty="0" smtClean="0">
                <a:latin typeface="Consolas" pitchFamily="49" charset="0"/>
              </a:rPr>
              <a:t>Statement3</a:t>
            </a:r>
            <a:r>
              <a:rPr lang="fr-FR" dirty="0" smtClean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indent="0">
              <a:buNone/>
            </a:pPr>
            <a:r>
              <a:rPr lang="fr-FR" dirty="0" smtClean="0"/>
              <a:t>The </a:t>
            </a:r>
            <a:r>
              <a:rPr lang="fr-FR" dirty="0" err="1" smtClean="0"/>
              <a:t>statements</a:t>
            </a:r>
            <a:r>
              <a:rPr lang="fr-FR" dirty="0" smtClean="0"/>
              <a:t> are </a:t>
            </a:r>
            <a:r>
              <a:rPr lang="fr-FR" dirty="0" err="1" smtClean="0"/>
              <a:t>executed</a:t>
            </a:r>
            <a:r>
              <a:rPr lang="fr-FR" dirty="0" smtClean="0"/>
              <a:t> in </a:t>
            </a:r>
            <a:r>
              <a:rPr lang="fr-FR" dirty="0" err="1" smtClean="0"/>
              <a:t>sequence</a:t>
            </a:r>
            <a:r>
              <a:rPr lang="fr-FR" dirty="0" smtClean="0"/>
              <a:t>.</a:t>
            </a:r>
          </a:p>
          <a:p>
            <a:pPr indent="0">
              <a:buNone/>
            </a:pPr>
            <a:r>
              <a:rPr lang="fr-FR" dirty="0" err="1" smtClean="0"/>
              <a:t>They</a:t>
            </a:r>
            <a:r>
              <a:rPr lang="fr-FR" dirty="0" smtClean="0"/>
              <a:t> end </a:t>
            </a:r>
            <a:r>
              <a:rPr lang="fr-FR" dirty="0" err="1" smtClean="0"/>
              <a:t>with</a:t>
            </a:r>
            <a:r>
              <a:rPr lang="fr-FR" dirty="0" smtClean="0"/>
              <a:t> a semi-colon (</a:t>
            </a:r>
            <a:r>
              <a:rPr lang="fr-FR" dirty="0" err="1" smtClean="0"/>
              <a:t>optional</a:t>
            </a:r>
            <a:r>
              <a:rPr lang="fr-FR" dirty="0" smtClean="0"/>
              <a:t>, but </a:t>
            </a:r>
            <a:r>
              <a:rPr lang="fr-FR" dirty="0" err="1" smtClean="0"/>
              <a:t>recommended</a:t>
            </a:r>
            <a:r>
              <a:rPr lang="fr-FR" dirty="0" smtClean="0"/>
              <a:t>).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Let's</a:t>
            </a:r>
            <a:r>
              <a:rPr lang="fr-FR" dirty="0" smtClean="0"/>
              <a:t> do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javascript</a:t>
            </a:r>
            <a:r>
              <a:rPr lang="fr-FR" dirty="0" smtClean="0"/>
              <a:t>!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err="1" smtClean="0"/>
              <a:t>Statements</a:t>
            </a:r>
            <a:r>
              <a:rPr lang="fr-FR" sz="3200" dirty="0" smtClean="0"/>
              <a:t> </a:t>
            </a:r>
            <a:r>
              <a:rPr lang="fr-FR" sz="3200" dirty="0" err="1" smtClean="0"/>
              <a:t>need</a:t>
            </a:r>
            <a:r>
              <a:rPr lang="fr-FR" sz="3200" dirty="0" smtClean="0"/>
              <a:t> not to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dirty="0" err="1" smtClean="0"/>
              <a:t>complicated</a:t>
            </a:r>
            <a:r>
              <a:rPr lang="fr-FR" sz="3200" dirty="0" smtClean="0"/>
              <a:t>.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7" y="1701006"/>
            <a:ext cx="70199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javascript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variables.</a:t>
            </a:r>
          </a:p>
          <a:p>
            <a:r>
              <a:rPr lang="fr-FR" dirty="0" smtClean="0"/>
              <a:t>Variables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program to </a:t>
            </a:r>
            <a:r>
              <a:rPr lang="fr-FR" dirty="0" err="1" smtClean="0"/>
              <a:t>remember</a:t>
            </a:r>
            <a:r>
              <a:rPr lang="fr-FR" dirty="0" smtClean="0"/>
              <a:t> values.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create</a:t>
            </a:r>
            <a:r>
              <a:rPr lang="fr-FR" dirty="0" smtClean="0"/>
              <a:t> a variable,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>
                <a:latin typeface="Consolas" pitchFamily="49" charset="0"/>
              </a:rPr>
              <a:t>var </a:t>
            </a:r>
            <a:r>
              <a:rPr lang="fr-FR" dirty="0" err="1" smtClean="0">
                <a:latin typeface="Consolas" pitchFamily="49" charset="0"/>
              </a:rPr>
              <a:t>myVariable</a:t>
            </a:r>
            <a:r>
              <a:rPr lang="fr-FR" dirty="0" smtClean="0">
                <a:latin typeface="Consolas" pitchFamily="49" charset="0"/>
              </a:rPr>
              <a:t>=0;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7" y="2291556"/>
            <a:ext cx="70199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77BD"/>
      </a:accent1>
      <a:accent2>
        <a:srgbClr val="FF7F0E"/>
      </a:accent2>
      <a:accent3>
        <a:srgbClr val="2CA02C"/>
      </a:accent3>
      <a:accent4>
        <a:srgbClr val="D62728"/>
      </a:accent4>
      <a:accent5>
        <a:srgbClr val="9667BD"/>
      </a:accent5>
      <a:accent6>
        <a:srgbClr val="8C564B"/>
      </a:accent6>
      <a:hlink>
        <a:srgbClr val="0000FF"/>
      </a:hlink>
      <a:folHlink>
        <a:srgbClr val="800080"/>
      </a:folHlink>
    </a:clrScheme>
    <a:fontScheme name="Adrian alt">
      <a:majorFont>
        <a:latin typeface="Frutiger Linotype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12079</TotalTime>
  <Words>578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 introduction to Javascript</vt:lpstr>
      <vt:lpstr>OMG it's a programming language</vt:lpstr>
      <vt:lpstr>Yes, and</vt:lpstr>
      <vt:lpstr>Yes, but</vt:lpstr>
      <vt:lpstr>Javascript, demystified</vt:lpstr>
      <vt:lpstr>Javascript, demystified</vt:lpstr>
      <vt:lpstr>Let's do things with javascript!</vt:lpstr>
      <vt:lpstr>Variables</vt:lpstr>
      <vt:lpstr>Variables</vt:lpstr>
      <vt:lpstr>Variables</vt:lpstr>
      <vt:lpstr>Using variables</vt:lpstr>
      <vt:lpstr>Everything is worth something</vt:lpstr>
      <vt:lpstr>Some simple operations</vt:lpstr>
      <vt:lpstr>Objects</vt:lpstr>
      <vt:lpstr>Objects</vt:lpstr>
      <vt:lpstr>Objects</vt:lpstr>
      <vt:lpstr>Arrays</vt:lpstr>
      <vt:lpstr>Arrays</vt:lpstr>
      <vt:lpstr>What we know so far</vt:lpstr>
      <vt:lpstr>Functions</vt:lpstr>
      <vt:lpstr>Functions</vt:lpstr>
      <vt:lpstr>Functions</vt:lpstr>
      <vt:lpstr>Anatomy of a function</vt:lpstr>
      <vt:lpstr>Functions </vt:lpstr>
      <vt:lpstr>Methods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HTML</dc:title>
  <dc:creator>Jérôme Cukier</dc:creator>
  <cp:lastModifiedBy>Jérôme Cukier</cp:lastModifiedBy>
  <cp:revision>7</cp:revision>
  <dcterms:created xsi:type="dcterms:W3CDTF">2012-05-20T14:11:01Z</dcterms:created>
  <dcterms:modified xsi:type="dcterms:W3CDTF">2012-05-31T16:59:06Z</dcterms:modified>
</cp:coreProperties>
</file>