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660"/>
  </p:normalViewPr>
  <p:slideViewPr>
    <p:cSldViewPr>
      <p:cViewPr varScale="1">
        <p:scale>
          <a:sx n="62" d="100"/>
          <a:sy n="62" d="100"/>
        </p:scale>
        <p:origin x="-7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 introduction to SVG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D3 training –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text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spcBef>
                <a:spcPts val="0"/>
              </a:spcBef>
              <a:buNone/>
            </a:pPr>
            <a:r>
              <a:rPr lang="fr-FR" dirty="0" smtClean="0"/>
              <a:t>SVG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, </a:t>
            </a:r>
            <a:r>
              <a:rPr lang="fr-FR" dirty="0" err="1" smtClean="0"/>
              <a:t>too</a:t>
            </a:r>
            <a:r>
              <a:rPr lang="fr-FR" dirty="0" smtClean="0"/>
              <a:t>. </a:t>
            </a:r>
          </a:p>
          <a:p>
            <a:pPr indent="0">
              <a:spcBef>
                <a:spcPts val="0"/>
              </a:spcBef>
              <a:buNone/>
            </a:pPr>
            <a:endParaRPr lang="fr-FR" dirty="0"/>
          </a:p>
          <a:p>
            <a:pPr indent="0">
              <a:spcBef>
                <a:spcPts val="0"/>
              </a:spcBef>
              <a:buNone/>
            </a:pPr>
            <a:r>
              <a:rPr lang="fr-FR" dirty="0" smtClean="0"/>
              <a:t>In d3,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for labels or </a:t>
            </a:r>
            <a:r>
              <a:rPr lang="fr-FR" dirty="0" err="1" smtClean="0"/>
              <a:t>legends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Attributes</a:t>
            </a:r>
            <a:r>
              <a:rPr lang="fr-FR" dirty="0" smtClean="0"/>
              <a:t> and 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SVG </a:t>
            </a:r>
            <a:r>
              <a:rPr lang="fr-FR" dirty="0" err="1" smtClean="0"/>
              <a:t>elements</a:t>
            </a:r>
            <a:r>
              <a:rPr lang="fr-FR" dirty="0" smtClean="0"/>
              <a:t> have </a:t>
            </a:r>
            <a:r>
              <a:rPr lang="fr-FR" dirty="0" err="1" smtClean="0">
                <a:solidFill>
                  <a:schemeClr val="accent2"/>
                </a:solidFill>
              </a:rPr>
              <a:t>attributes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3"/>
                </a:solidFill>
              </a:rPr>
              <a:t>style</a:t>
            </a:r>
            <a:r>
              <a:rPr lang="fr-FR" dirty="0" smtClean="0"/>
              <a:t>, </a:t>
            </a:r>
            <a:r>
              <a:rPr lang="fr-FR" dirty="0" err="1" smtClean="0"/>
              <a:t>too</a:t>
            </a:r>
            <a:r>
              <a:rPr lang="fr-FR" dirty="0" smtClean="0"/>
              <a:t>,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HTML.</a:t>
            </a:r>
          </a:p>
          <a:p>
            <a:r>
              <a:rPr lang="fr-FR" dirty="0" smtClean="0"/>
              <a:t>In </a:t>
            </a:r>
            <a:r>
              <a:rPr lang="fr-FR" dirty="0" err="1" smtClean="0"/>
              <a:t>fact</a:t>
            </a:r>
            <a:r>
              <a:rPr lang="fr-FR" dirty="0" smtClean="0"/>
              <a:t>, </a:t>
            </a:r>
            <a:r>
              <a:rPr lang="fr-FR" dirty="0" err="1" smtClean="0"/>
              <a:t>attributes</a:t>
            </a:r>
            <a:r>
              <a:rPr lang="fr-FR" dirty="0" smtClean="0"/>
              <a:t> are more </a:t>
            </a:r>
            <a:r>
              <a:rPr lang="fr-FR" dirty="0" err="1" smtClean="0"/>
              <a:t>used</a:t>
            </a:r>
            <a:r>
              <a:rPr lang="fr-FR" dirty="0" smtClean="0"/>
              <a:t> in SVG </a:t>
            </a:r>
            <a:r>
              <a:rPr lang="fr-FR" dirty="0" err="1" smtClean="0"/>
              <a:t>than</a:t>
            </a:r>
            <a:r>
              <a:rPr lang="fr-FR" dirty="0" smtClean="0"/>
              <a:t> in HTML,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control the position and the size of the </a:t>
            </a:r>
            <a:r>
              <a:rPr lang="fr-FR" dirty="0" err="1" smtClean="0"/>
              <a:t>elements</a:t>
            </a:r>
            <a:r>
              <a:rPr lang="fr-FR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Examples</a:t>
            </a:r>
            <a:r>
              <a:rPr lang="fr-FR" dirty="0" smtClean="0"/>
              <a:t> of SVG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268165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916832"/>
            <a:ext cx="35337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SVG?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spcBef>
                <a:spcPts val="0"/>
              </a:spcBef>
            </a:pPr>
            <a:r>
              <a:rPr lang="fr-FR" dirty="0" smtClean="0"/>
              <a:t>SVG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good for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i="1" dirty="0" smtClean="0"/>
              <a:t>animation </a:t>
            </a:r>
            <a:r>
              <a:rPr lang="fr-FR" dirty="0" smtClean="0"/>
              <a:t>and </a:t>
            </a:r>
            <a:r>
              <a:rPr lang="fr-FR" i="1" dirty="0" smtClean="0"/>
              <a:t>interaction </a:t>
            </a:r>
            <a:r>
              <a:rPr lang="fr-FR" dirty="0" smtClean="0"/>
              <a:t>(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generally</a:t>
            </a:r>
            <a:r>
              <a:rPr lang="fr-FR" dirty="0" smtClean="0"/>
              <a:t> a good </a:t>
            </a:r>
            <a:r>
              <a:rPr lang="fr-FR" dirty="0" err="1" smtClean="0"/>
              <a:t>thing</a:t>
            </a:r>
            <a:r>
              <a:rPr lang="fr-FR" dirty="0" smtClean="0"/>
              <a:t> for </a:t>
            </a:r>
            <a:r>
              <a:rPr lang="fr-FR" dirty="0" err="1" smtClean="0"/>
              <a:t>visualization</a:t>
            </a:r>
            <a:r>
              <a:rPr lang="fr-FR" dirty="0" smtClean="0"/>
              <a:t>).</a:t>
            </a:r>
          </a:p>
          <a:p>
            <a:pPr indent="-457200">
              <a:spcBef>
                <a:spcPts val="0"/>
              </a:spcBef>
            </a:pPr>
            <a:r>
              <a:rPr lang="fr-FR" dirty="0" smtClean="0"/>
              <a:t>SVG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primitive </a:t>
            </a:r>
            <a:r>
              <a:rPr lang="fr-FR" dirty="0" err="1" smtClean="0"/>
              <a:t>shapes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rectangles, </a:t>
            </a:r>
            <a:r>
              <a:rPr lang="fr-FR" dirty="0" err="1" smtClean="0"/>
              <a:t>lines</a:t>
            </a:r>
            <a:r>
              <a:rPr lang="fr-FR" dirty="0" smtClean="0"/>
              <a:t> and </a:t>
            </a:r>
            <a:r>
              <a:rPr lang="fr-FR" dirty="0" err="1" smtClean="0"/>
              <a:t>circles</a:t>
            </a:r>
            <a:r>
              <a:rPr lang="fr-FR" dirty="0" smtClean="0"/>
              <a:t> (</a:t>
            </a:r>
            <a:r>
              <a:rPr lang="fr-FR" dirty="0" err="1" smtClean="0"/>
              <a:t>also</a:t>
            </a:r>
            <a:r>
              <a:rPr lang="fr-FR" dirty="0" smtClean="0"/>
              <a:t> good for </a:t>
            </a:r>
            <a:r>
              <a:rPr lang="fr-FR" dirty="0" err="1" smtClean="0"/>
              <a:t>visualization</a:t>
            </a:r>
            <a:r>
              <a:rPr lang="fr-FR" dirty="0" smtClean="0"/>
              <a:t>).</a:t>
            </a:r>
          </a:p>
          <a:p>
            <a:pPr indent="-457200">
              <a:spcBef>
                <a:spcPts val="0"/>
              </a:spcBef>
            </a:pPr>
            <a:r>
              <a:rPr lang="fr-FR" dirty="0" smtClean="0"/>
              <a:t>SVG </a:t>
            </a:r>
            <a:r>
              <a:rPr lang="fr-FR" dirty="0" err="1" smtClean="0"/>
              <a:t>is</a:t>
            </a:r>
            <a:r>
              <a:rPr lang="fr-FR" dirty="0" smtClean="0"/>
              <a:t> an open, non-</a:t>
            </a:r>
            <a:r>
              <a:rPr lang="fr-FR" dirty="0" err="1" smtClean="0"/>
              <a:t>proprietary</a:t>
            </a:r>
            <a:r>
              <a:rPr lang="fr-FR" dirty="0" smtClean="0"/>
              <a:t> format and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widely</a:t>
            </a:r>
            <a:r>
              <a:rPr lang="fr-FR" dirty="0" smtClean="0"/>
              <a:t> </a:t>
            </a:r>
            <a:r>
              <a:rPr lang="fr-FR" dirty="0" err="1" smtClean="0"/>
              <a:t>supported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now</a:t>
            </a:r>
            <a:r>
              <a:rPr lang="fr-FR" dirty="0" smtClean="0"/>
              <a:t> the good news.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fr-FR" dirty="0" smtClean="0"/>
              <a:t>SVG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to HTML.</a:t>
            </a:r>
          </a:p>
          <a:p>
            <a:pPr indent="-457200">
              <a:spcBef>
                <a:spcPts val="0"/>
              </a:spcBef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svg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width</a:t>
            </a:r>
            <a:r>
              <a:rPr lang="fr-FR" dirty="0" smtClean="0">
                <a:latin typeface="Consolas" pitchFamily="49" charset="0"/>
              </a:rPr>
              <a:t>=100 </a:t>
            </a:r>
            <a:r>
              <a:rPr lang="fr-FR" dirty="0" err="1" smtClean="0">
                <a:latin typeface="Consolas" pitchFamily="49" charset="0"/>
              </a:rPr>
              <a:t>height</a:t>
            </a:r>
            <a:r>
              <a:rPr lang="fr-FR" dirty="0" smtClean="0">
                <a:latin typeface="Consolas" pitchFamily="49" charset="0"/>
              </a:rPr>
              <a:t>=100&gt;</a:t>
            </a:r>
          </a:p>
          <a:p>
            <a:pPr indent="-457200">
              <a:spcBef>
                <a:spcPts val="0"/>
              </a:spcBef>
              <a:buNone/>
            </a:pPr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rect</a:t>
            </a:r>
            <a:r>
              <a:rPr lang="fr-FR" dirty="0" smtClean="0">
                <a:latin typeface="Consolas" pitchFamily="49" charset="0"/>
              </a:rPr>
              <a:t> x=10 y=10 </a:t>
            </a:r>
            <a:r>
              <a:rPr lang="fr-FR" dirty="0" err="1" smtClean="0">
                <a:latin typeface="Consolas" pitchFamily="49" charset="0"/>
              </a:rPr>
              <a:t>width</a:t>
            </a:r>
            <a:r>
              <a:rPr lang="fr-FR" dirty="0" smtClean="0">
                <a:latin typeface="Consolas" pitchFamily="49" charset="0"/>
              </a:rPr>
              <a:t>=50 </a:t>
            </a:r>
            <a:r>
              <a:rPr lang="fr-FR" dirty="0" err="1" smtClean="0">
                <a:latin typeface="Consolas" pitchFamily="49" charset="0"/>
              </a:rPr>
              <a:t>height</a:t>
            </a:r>
            <a:r>
              <a:rPr lang="fr-FR" dirty="0" smtClean="0">
                <a:latin typeface="Consolas" pitchFamily="49" charset="0"/>
              </a:rPr>
              <a:t>=50 style="</a:t>
            </a:r>
            <a:r>
              <a:rPr lang="fr-FR" dirty="0" err="1" smtClean="0">
                <a:latin typeface="Consolas" pitchFamily="49" charset="0"/>
              </a:rPr>
              <a:t>fill:black</a:t>
            </a:r>
            <a:r>
              <a:rPr lang="fr-FR" dirty="0" smtClean="0">
                <a:latin typeface="Consolas" pitchFamily="49" charset="0"/>
              </a:rPr>
              <a:t>;"&gt;&lt;/</a:t>
            </a:r>
            <a:r>
              <a:rPr lang="fr-FR" dirty="0" err="1" smtClean="0">
                <a:latin typeface="Consolas" pitchFamily="49" charset="0"/>
              </a:rPr>
              <a:t>rect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-457200">
              <a:spcBef>
                <a:spcPts val="0"/>
              </a:spcBef>
              <a:buNone/>
            </a:pP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 err="1" smtClean="0">
                <a:latin typeface="Consolas" pitchFamily="49" charset="0"/>
              </a:rPr>
              <a:t>svg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-457200">
              <a:spcBef>
                <a:spcPts val="0"/>
              </a:spcBef>
            </a:pPr>
            <a:r>
              <a:rPr lang="fr-FR" dirty="0" err="1" smtClean="0"/>
              <a:t>It's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all about </a:t>
            </a:r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to containers.</a:t>
            </a:r>
          </a:p>
          <a:p>
            <a:pPr indent="-457200">
              <a:spcBef>
                <a:spcPts val="0"/>
              </a:spcBef>
            </a:pPr>
            <a:r>
              <a:rPr lang="fr-FR" dirty="0" smtClean="0"/>
              <a:t>And, </a:t>
            </a:r>
            <a:r>
              <a:rPr lang="fr-FR" dirty="0" err="1" smtClean="0"/>
              <a:t>there</a:t>
            </a:r>
            <a:r>
              <a:rPr lang="fr-FR" dirty="0" smtClean="0"/>
              <a:t> are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fewer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HTML!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HTML,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don't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an expert of SVG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d3. </a:t>
            </a:r>
          </a:p>
          <a:p>
            <a:pPr indent="-457200">
              <a:spcBef>
                <a:spcPts val="0"/>
              </a:spcBef>
            </a:pPr>
            <a:r>
              <a:rPr lang="fr-FR" dirty="0" err="1" smtClean="0"/>
              <a:t>Although</a:t>
            </a:r>
            <a:r>
              <a:rPr lang="fr-FR" dirty="0" smtClean="0"/>
              <a:t> </a:t>
            </a:r>
            <a:r>
              <a:rPr lang="fr-FR" dirty="0" err="1" smtClean="0"/>
              <a:t>honestly</a:t>
            </a:r>
            <a:r>
              <a:rPr lang="fr-FR" dirty="0" smtClean="0"/>
              <a:t> –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familiar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2 </a:t>
            </a:r>
            <a:r>
              <a:rPr lang="fr-FR" dirty="0" err="1" smtClean="0"/>
              <a:t>elements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. </a:t>
            </a:r>
          </a:p>
          <a:p>
            <a:pPr indent="-457200">
              <a:spcBef>
                <a:spcPts val="0"/>
              </a:spcBef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SVG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svg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spcBef>
                <a:spcPts val="0"/>
              </a:spcBef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the top-</a:t>
            </a:r>
            <a:r>
              <a:rPr lang="fr-FR" dirty="0" err="1" smtClean="0"/>
              <a:t>level</a:t>
            </a:r>
            <a:r>
              <a:rPr lang="fr-FR" dirty="0" smtClean="0"/>
              <a:t> container. 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smtClean="0">
                <a:latin typeface="Consolas" pitchFamily="49" charset="0"/>
              </a:rPr>
              <a:t>&lt;body&gt;</a:t>
            </a:r>
            <a:r>
              <a:rPr lang="fr-FR" dirty="0" smtClean="0"/>
              <a:t> in HTML, in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SVG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fr-FR" dirty="0" smtClean="0">
                <a:latin typeface="Consolas" pitchFamily="49" charset="0"/>
              </a:rPr>
              <a:t>&lt;g&gt;</a:t>
            </a:r>
          </a:p>
          <a:p>
            <a:pPr indent="0">
              <a:spcBef>
                <a:spcPts val="0"/>
              </a:spcBef>
              <a:buNone/>
            </a:pPr>
            <a:r>
              <a:rPr lang="fr-FR" dirty="0" smtClean="0"/>
              <a:t>The g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other</a:t>
            </a:r>
            <a:r>
              <a:rPr lang="fr-FR" dirty="0" smtClean="0"/>
              <a:t> container </a:t>
            </a:r>
            <a:r>
              <a:rPr lang="fr-FR" dirty="0" err="1" smtClean="0"/>
              <a:t>element</a:t>
            </a:r>
            <a:r>
              <a:rPr lang="fr-FR" dirty="0" smtClean="0"/>
              <a:t>. (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 in HTML). </a:t>
            </a:r>
          </a:p>
          <a:p>
            <a:pPr indent="0">
              <a:spcBef>
                <a:spcPts val="0"/>
              </a:spcBef>
              <a:buNone/>
            </a:pPr>
            <a:r>
              <a:rPr lang="fr-FR" dirty="0" smtClean="0"/>
              <a:t>The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all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graphical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svg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 or </a:t>
            </a:r>
            <a:r>
              <a:rPr lang="fr-FR" dirty="0" smtClean="0">
                <a:latin typeface="Consolas" pitchFamily="49" charset="0"/>
              </a:rPr>
              <a:t>&lt;g&gt;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. Much </a:t>
            </a:r>
            <a:r>
              <a:rPr lang="fr-FR" dirty="0" err="1" smtClean="0"/>
              <a:t>fewer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act</a:t>
            </a:r>
            <a:r>
              <a:rPr lang="fr-FR" dirty="0" smtClean="0"/>
              <a:t> as containers in SVG.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Primitive </a:t>
            </a:r>
            <a:r>
              <a:rPr lang="fr-FR" dirty="0" err="1" smtClean="0"/>
              <a:t>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rect</a:t>
            </a:r>
            <a:r>
              <a:rPr lang="fr-FR" dirty="0" smtClean="0">
                <a:latin typeface="Consolas" pitchFamily="49" charset="0"/>
              </a:rPr>
              <a:t>&gt;, &lt;</a:t>
            </a:r>
            <a:r>
              <a:rPr lang="fr-FR" dirty="0" err="1" smtClean="0">
                <a:latin typeface="Consolas" pitchFamily="49" charset="0"/>
              </a:rPr>
              <a:t>circle</a:t>
            </a:r>
            <a:r>
              <a:rPr lang="fr-FR" dirty="0" smtClean="0">
                <a:latin typeface="Consolas" pitchFamily="49" charset="0"/>
              </a:rPr>
              <a:t>&gt;, &lt;line&gt;</a:t>
            </a:r>
          </a:p>
          <a:p>
            <a:pPr indent="0">
              <a:spcBef>
                <a:spcPts val="0"/>
              </a:spcBef>
              <a:buNone/>
            </a:pP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rectangles, </a:t>
            </a:r>
            <a:r>
              <a:rPr lang="fr-FR" dirty="0" err="1" smtClean="0"/>
              <a:t>circles</a:t>
            </a:r>
            <a:r>
              <a:rPr lang="fr-FR" dirty="0" smtClean="0"/>
              <a:t> and simple, straight </a:t>
            </a:r>
            <a:r>
              <a:rPr lang="fr-FR" dirty="0" err="1" smtClean="0"/>
              <a:t>lines</a:t>
            </a:r>
            <a:r>
              <a:rPr lang="fr-FR" dirty="0" smtClean="0"/>
              <a:t>. </a:t>
            </a:r>
            <a:endParaRPr lang="fr-FR" dirty="0"/>
          </a:p>
          <a:p>
            <a:pPr indent="0">
              <a:spcBef>
                <a:spcPts val="0"/>
              </a:spcBef>
              <a:buNone/>
            </a:pP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a lot in d3: to </a:t>
            </a:r>
            <a:r>
              <a:rPr lang="fr-FR" dirty="0" err="1" smtClean="0"/>
              <a:t>draw</a:t>
            </a:r>
            <a:r>
              <a:rPr lang="fr-FR" dirty="0" smtClean="0"/>
              <a:t> bar </a:t>
            </a:r>
            <a:r>
              <a:rPr lang="fr-FR" dirty="0" err="1" smtClean="0"/>
              <a:t>charts</a:t>
            </a:r>
            <a:r>
              <a:rPr lang="fr-FR" dirty="0" smtClean="0"/>
              <a:t>, </a:t>
            </a:r>
            <a:r>
              <a:rPr lang="fr-FR" dirty="0" err="1" smtClean="0"/>
              <a:t>scatterplots</a:t>
            </a:r>
            <a:r>
              <a:rPr lang="fr-FR" dirty="0" smtClean="0"/>
              <a:t>, the </a:t>
            </a:r>
            <a:r>
              <a:rPr lang="fr-FR" dirty="0" err="1" smtClean="0"/>
              <a:t>ticks</a:t>
            </a:r>
            <a:r>
              <a:rPr lang="fr-FR" dirty="0" smtClean="0"/>
              <a:t> in the axes…</a:t>
            </a:r>
          </a:p>
          <a:p>
            <a:pPr indent="0">
              <a:spcBef>
                <a:spcPts val="0"/>
              </a:spcBef>
              <a:buNone/>
            </a:pPr>
            <a:endParaRPr lang="fr-FR" dirty="0"/>
          </a:p>
          <a:p>
            <a:pPr indent="0">
              <a:spcBef>
                <a:spcPts val="0"/>
              </a:spcBef>
              <a:buNone/>
            </a:pPr>
            <a:r>
              <a:rPr lang="fr-FR" dirty="0" smtClean="0"/>
              <a:t>There are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for ellipses and </a:t>
            </a:r>
            <a:r>
              <a:rPr lang="fr-FR" dirty="0" err="1" smtClean="0"/>
              <a:t>polygons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to us (but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there</a:t>
            </a:r>
            <a:r>
              <a:rPr lang="fr-FR" dirty="0" smtClean="0"/>
              <a:t>).</a:t>
            </a:r>
          </a:p>
          <a:p>
            <a:pPr indent="0">
              <a:spcBef>
                <a:spcPts val="0"/>
              </a:spcBef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path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spcBef>
                <a:spcPts val="0"/>
              </a:spcBef>
              <a:buNone/>
            </a:pPr>
            <a:r>
              <a:rPr lang="fr-FR" dirty="0" smtClean="0"/>
              <a:t>This one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of the </a:t>
            </a:r>
            <a:r>
              <a:rPr lang="fr-FR" dirty="0" err="1" smtClean="0"/>
              <a:t>language</a:t>
            </a:r>
            <a:r>
              <a:rPr lang="fr-FR" dirty="0" smtClean="0"/>
              <a:t>. It </a:t>
            </a:r>
            <a:r>
              <a:rPr lang="fr-FR" dirty="0" err="1" smtClean="0"/>
              <a:t>can</a:t>
            </a:r>
            <a:r>
              <a:rPr lang="fr-FR" dirty="0" smtClean="0"/>
              <a:t> do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of open or </a:t>
            </a:r>
            <a:r>
              <a:rPr lang="fr-FR" dirty="0" err="1" smtClean="0"/>
              <a:t>closed</a:t>
            </a:r>
            <a:r>
              <a:rPr lang="fr-FR" dirty="0" smtClean="0"/>
              <a:t> </a:t>
            </a:r>
            <a:r>
              <a:rPr lang="fr-FR" dirty="0" err="1" smtClean="0"/>
              <a:t>shape</a:t>
            </a:r>
            <a:r>
              <a:rPr lang="fr-FR" dirty="0"/>
              <a:t> </a:t>
            </a:r>
            <a:r>
              <a:rPr lang="fr-FR" dirty="0" smtClean="0"/>
              <a:t>– straight </a:t>
            </a:r>
            <a:r>
              <a:rPr lang="fr-FR" dirty="0" err="1" smtClean="0"/>
              <a:t>lines</a:t>
            </a:r>
            <a:r>
              <a:rPr lang="fr-FR" dirty="0" smtClean="0"/>
              <a:t>, </a:t>
            </a:r>
            <a:r>
              <a:rPr lang="fr-FR" dirty="0" err="1" smtClean="0"/>
              <a:t>curves</a:t>
            </a:r>
            <a:r>
              <a:rPr lang="fr-FR" dirty="0" smtClean="0"/>
              <a:t>, </a:t>
            </a:r>
            <a:r>
              <a:rPr lang="fr-FR" dirty="0" err="1" smtClean="0"/>
              <a:t>anything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. </a:t>
            </a:r>
          </a:p>
          <a:p>
            <a:pPr indent="0">
              <a:spcBef>
                <a:spcPts val="0"/>
              </a:spcBef>
              <a:buNone/>
            </a:pPr>
            <a:endParaRPr lang="fr-FR" dirty="0"/>
          </a:p>
          <a:p>
            <a:pPr indent="0">
              <a:spcBef>
                <a:spcPts val="0"/>
              </a:spcBef>
              <a:buNone/>
            </a:pPr>
            <a:r>
              <a:rPr lang="fr-FR" dirty="0" err="1" smtClean="0"/>
              <a:t>With</a:t>
            </a:r>
            <a:r>
              <a:rPr lang="fr-FR" dirty="0" smtClean="0"/>
              <a:t> d3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it</a:t>
            </a:r>
            <a:r>
              <a:rPr lang="fr-FR" dirty="0" smtClean="0"/>
              <a:t> a lot, </a:t>
            </a:r>
            <a:r>
              <a:rPr lang="fr-FR" dirty="0" err="1" smtClean="0"/>
              <a:t>especially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line </a:t>
            </a:r>
            <a:r>
              <a:rPr lang="fr-FR" dirty="0" err="1" smtClean="0"/>
              <a:t>charts</a:t>
            </a:r>
            <a:r>
              <a:rPr lang="fr-FR" dirty="0" smtClean="0"/>
              <a:t>, area </a:t>
            </a:r>
            <a:r>
              <a:rPr lang="fr-FR" dirty="0" err="1" smtClean="0"/>
              <a:t>charts</a:t>
            </a:r>
            <a:r>
              <a:rPr lang="fr-FR" dirty="0"/>
              <a:t>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77BD"/>
      </a:accent1>
      <a:accent2>
        <a:srgbClr val="FF7F0E"/>
      </a:accent2>
      <a:accent3>
        <a:srgbClr val="2CA02C"/>
      </a:accent3>
      <a:accent4>
        <a:srgbClr val="D62728"/>
      </a:accent4>
      <a:accent5>
        <a:srgbClr val="9667BD"/>
      </a:accent5>
      <a:accent6>
        <a:srgbClr val="8C564B"/>
      </a:accent6>
      <a:hlink>
        <a:srgbClr val="0000FF"/>
      </a:hlink>
      <a:folHlink>
        <a:srgbClr val="800080"/>
      </a:folHlink>
    </a:clrScheme>
    <a:fontScheme name="Adrian alt">
      <a:majorFont>
        <a:latin typeface="Frutiger Linotype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433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 introduction to SVG</vt:lpstr>
      <vt:lpstr>Examples of SVG</vt:lpstr>
      <vt:lpstr>Why SVG?</vt:lpstr>
      <vt:lpstr>And now the good news.</vt:lpstr>
      <vt:lpstr>How much is there to know?</vt:lpstr>
      <vt:lpstr>SVG elements</vt:lpstr>
      <vt:lpstr>SVG elements</vt:lpstr>
      <vt:lpstr>Primitive shapes</vt:lpstr>
      <vt:lpstr>Path</vt:lpstr>
      <vt:lpstr>Text</vt:lpstr>
      <vt:lpstr>Attributes and style?</vt:lpstr>
    </vt:vector>
  </TitlesOfParts>
  <Company>OECD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HTML</dc:title>
  <dc:creator>Jérôme Cukier</dc:creator>
  <cp:lastModifiedBy>Jérôme Cukier</cp:lastModifiedBy>
  <cp:revision>3</cp:revision>
  <dcterms:created xsi:type="dcterms:W3CDTF">2012-05-20T14:11:01Z</dcterms:created>
  <dcterms:modified xsi:type="dcterms:W3CDTF">2012-05-20T18:54:48Z</dcterms:modified>
</cp:coreProperties>
</file>