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8"/>
  </p:notesMasterIdLst>
  <p:sldIdLst>
    <p:sldId id="256" r:id="rId2"/>
    <p:sldId id="278" r:id="rId3"/>
    <p:sldId id="261" r:id="rId4"/>
    <p:sldId id="283" r:id="rId5"/>
    <p:sldId id="284" r:id="rId6"/>
    <p:sldId id="281" r:id="rId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E23B"/>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553" autoAdjust="0"/>
  </p:normalViewPr>
  <p:slideViewPr>
    <p:cSldViewPr>
      <p:cViewPr varScale="1">
        <p:scale>
          <a:sx n="85" d="100"/>
          <a:sy n="85" d="100"/>
        </p:scale>
        <p:origin x="-143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sz="2000" dirty="0"/>
              <a:t>What Would Motivate You to Give Back</a:t>
            </a:r>
            <a:r>
              <a:rPr lang="en-US" sz="2000" baseline="0" dirty="0"/>
              <a:t> More to Charity Than You Currently Do?</a:t>
            </a:r>
            <a:endParaRPr lang="en-US" sz="2000" dirty="0"/>
          </a:p>
        </c:rich>
      </c:tx>
      <c:layout/>
      <c:overlay val="0"/>
      <c:spPr>
        <a:ln>
          <a:solidFill>
            <a:sysClr val="windowText" lastClr="000000"/>
          </a:solidFill>
        </a:ln>
      </c:spPr>
    </c:title>
    <c:autoTitleDeleted val="0"/>
    <c:view3D>
      <c:rotX val="15"/>
      <c:rotY val="20"/>
      <c:rAngAx val="1"/>
    </c:view3D>
    <c:floor>
      <c:thickness val="0"/>
      <c:spPr>
        <a:solidFill>
          <a:srgbClr val="1F497D">
            <a:lumMod val="60000"/>
            <a:lumOff val="40000"/>
          </a:srgbClr>
        </a:solidFill>
      </c:spPr>
    </c:floor>
    <c:sideWall>
      <c:thickness val="0"/>
    </c:sideWall>
    <c:backWall>
      <c:thickness val="0"/>
    </c:backWall>
    <c:plotArea>
      <c:layout>
        <c:manualLayout>
          <c:layoutTarget val="inner"/>
          <c:xMode val="edge"/>
          <c:yMode val="edge"/>
          <c:x val="1.1369898629854444E-2"/>
          <c:y val="9.2558343944183163E-2"/>
          <c:w val="0.97347018811359154"/>
          <c:h val="0.72389187232839458"/>
        </c:manualLayout>
      </c:layout>
      <c:bar3DChart>
        <c:barDir val="col"/>
        <c:grouping val="clustered"/>
        <c:varyColors val="1"/>
        <c:ser>
          <c:idx val="0"/>
          <c:order val="0"/>
          <c:spPr>
            <a:solidFill>
              <a:srgbClr val="1F497D">
                <a:lumMod val="60000"/>
                <a:lumOff val="40000"/>
              </a:srgbClr>
            </a:solidFill>
          </c:spPr>
          <c:invertIfNegative val="0"/>
          <c:dPt>
            <c:idx val="0"/>
            <c:invertIfNegative val="0"/>
            <c:bubble3D val="0"/>
            <c:spPr>
              <a:solidFill>
                <a:srgbClr val="FFFF00"/>
              </a:solidFill>
            </c:spPr>
          </c:dPt>
          <c:dPt>
            <c:idx val="1"/>
            <c:invertIfNegative val="0"/>
            <c:bubble3D val="0"/>
            <c:spPr>
              <a:solidFill>
                <a:srgbClr val="FF6600"/>
              </a:solidFill>
            </c:spPr>
          </c:dPt>
          <c:dPt>
            <c:idx val="2"/>
            <c:invertIfNegative val="0"/>
            <c:bubble3D val="0"/>
            <c:spPr>
              <a:solidFill>
                <a:srgbClr val="FF0000"/>
              </a:solidFill>
            </c:spPr>
          </c:dPt>
          <c:dPt>
            <c:idx val="3"/>
            <c:invertIfNegative val="0"/>
            <c:bubble3D val="0"/>
            <c:spPr>
              <a:solidFill>
                <a:srgbClr val="FF0066"/>
              </a:solidFill>
            </c:spPr>
          </c:dPt>
          <c:dPt>
            <c:idx val="4"/>
            <c:invertIfNegative val="0"/>
            <c:bubble3D val="0"/>
            <c:spPr>
              <a:solidFill>
                <a:srgbClr val="3333FF"/>
              </a:solidFill>
            </c:spPr>
          </c:dPt>
          <c:dPt>
            <c:idx val="5"/>
            <c:invertIfNegative val="0"/>
            <c:bubble3D val="0"/>
            <c:spPr>
              <a:solidFill>
                <a:srgbClr val="00FF00"/>
              </a:solidFill>
            </c:spPr>
          </c:dPt>
          <c:dLbls>
            <c:delete val="1"/>
          </c:dLbls>
          <c:cat>
            <c:strRef>
              <c:f>Sheet1!$A$25:$A$30</c:f>
              <c:strCache>
                <c:ptCount val="6"/>
                <c:pt idx="0">
                  <c:v>Being able to share my giving with friends</c:v>
                </c:pt>
                <c:pt idx="1">
                  <c:v>Having my giving automated by a service</c:v>
                </c:pt>
                <c:pt idx="2">
                  <c:v>Having someone vet charities for me</c:v>
                </c:pt>
                <c:pt idx="3">
                  <c:v>Being able to donate more quickly and easily</c:v>
                </c:pt>
                <c:pt idx="4">
                  <c:v>Custom feedback on how my money is used</c:v>
                </c:pt>
                <c:pt idx="5">
                  <c:v>Knowing my money will go to the actual cause</c:v>
                </c:pt>
              </c:strCache>
            </c:strRef>
          </c:cat>
          <c:val>
            <c:numRef>
              <c:f>Sheet1!$B$25:$B$30</c:f>
              <c:numCache>
                <c:formatCode>0%</c:formatCode>
                <c:ptCount val="6"/>
                <c:pt idx="0">
                  <c:v>0.09</c:v>
                </c:pt>
                <c:pt idx="1">
                  <c:v>0.09</c:v>
                </c:pt>
                <c:pt idx="2">
                  <c:v>0.15</c:v>
                </c:pt>
                <c:pt idx="3">
                  <c:v>0.21</c:v>
                </c:pt>
                <c:pt idx="4">
                  <c:v>0.31</c:v>
                </c:pt>
                <c:pt idx="5">
                  <c:v>0.53</c:v>
                </c:pt>
              </c:numCache>
            </c:numRef>
          </c:val>
        </c:ser>
        <c:dLbls>
          <c:showLegendKey val="0"/>
          <c:showVal val="1"/>
          <c:showCatName val="0"/>
          <c:showSerName val="0"/>
          <c:showPercent val="0"/>
          <c:showBubbleSize val="0"/>
        </c:dLbls>
        <c:gapWidth val="65"/>
        <c:gapDepth val="146"/>
        <c:shape val="cylinder"/>
        <c:axId val="89362816"/>
        <c:axId val="89364352"/>
        <c:axId val="0"/>
      </c:bar3DChart>
      <c:catAx>
        <c:axId val="89362816"/>
        <c:scaling>
          <c:orientation val="minMax"/>
        </c:scaling>
        <c:delete val="1"/>
        <c:axPos val="b"/>
        <c:majorTickMark val="none"/>
        <c:minorTickMark val="none"/>
        <c:tickLblPos val="nextTo"/>
        <c:crossAx val="89364352"/>
        <c:crosses val="autoZero"/>
        <c:auto val="1"/>
        <c:lblAlgn val="ctr"/>
        <c:lblOffset val="100"/>
        <c:noMultiLvlLbl val="0"/>
      </c:catAx>
      <c:valAx>
        <c:axId val="89364352"/>
        <c:scaling>
          <c:orientation val="minMax"/>
        </c:scaling>
        <c:delete val="1"/>
        <c:axPos val="l"/>
        <c:numFmt formatCode="0%" sourceLinked="1"/>
        <c:majorTickMark val="none"/>
        <c:minorTickMark val="none"/>
        <c:tickLblPos val="nextTo"/>
        <c:crossAx val="89362816"/>
        <c:crosses val="autoZero"/>
        <c:crossBetween val="between"/>
      </c:valAx>
    </c:plotArea>
    <c:plotVisOnly val="1"/>
    <c:dispBlanksAs val="gap"/>
    <c:showDLblsOverMax val="0"/>
  </c:chart>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FCA46BF-12CE-44AC-9326-89D5B980FCDA}" type="datetimeFigureOut">
              <a:rPr lang="en-US" smtClean="0"/>
              <a:t>5/16/2016</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EA4015B2-0A85-48D5-9544-0E0E3BB39F42}" type="slidenum">
              <a:rPr lang="en-US" smtClean="0"/>
              <a:t>‹#›</a:t>
            </a:fld>
            <a:endParaRPr lang="en-US" dirty="0"/>
          </a:p>
        </p:txBody>
      </p:sp>
    </p:spTree>
    <p:extLst>
      <p:ext uri="{BB962C8B-B14F-4D97-AF65-F5344CB8AC3E}">
        <p14:creationId xmlns:p14="http://schemas.microsoft.com/office/powerpoint/2010/main" val="23341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own the domain, and the</a:t>
            </a:r>
            <a:r>
              <a:rPr lang="en-US" baseline="0" dirty="0" smtClean="0"/>
              <a:t> percentpledge.com domain. </a:t>
            </a:r>
            <a:endParaRPr lang="en-US" dirty="0"/>
          </a:p>
        </p:txBody>
      </p:sp>
      <p:sp>
        <p:nvSpPr>
          <p:cNvPr id="4" name="Slide Number Placeholder 3"/>
          <p:cNvSpPr>
            <a:spLocks noGrp="1"/>
          </p:cNvSpPr>
          <p:nvPr>
            <p:ph type="sldNum" sz="quarter" idx="10"/>
          </p:nvPr>
        </p:nvSpPr>
        <p:spPr/>
        <p:txBody>
          <a:bodyPr/>
          <a:lstStyle/>
          <a:p>
            <a:fld id="{EA4015B2-0A85-48D5-9544-0E0E3BB39F42}" type="slidenum">
              <a:rPr lang="en-US" smtClean="0"/>
              <a:t>1</a:t>
            </a:fld>
            <a:endParaRPr lang="en-US" dirty="0"/>
          </a:p>
        </p:txBody>
      </p:sp>
    </p:spTree>
    <p:extLst>
      <p:ext uri="{BB962C8B-B14F-4D97-AF65-F5344CB8AC3E}">
        <p14:creationId xmlns:p14="http://schemas.microsoft.com/office/powerpoint/2010/main" val="1088856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*possible</a:t>
            </a:r>
            <a:r>
              <a:rPr lang="en-US" baseline="0" dirty="0" smtClean="0"/>
              <a:t> Areas of Impact</a:t>
            </a:r>
            <a:endParaRPr lang="en-US" dirty="0"/>
          </a:p>
        </p:txBody>
      </p:sp>
      <p:sp>
        <p:nvSpPr>
          <p:cNvPr id="4" name="Slide Number Placeholder 3"/>
          <p:cNvSpPr>
            <a:spLocks noGrp="1"/>
          </p:cNvSpPr>
          <p:nvPr>
            <p:ph type="sldNum" sz="quarter" idx="10"/>
          </p:nvPr>
        </p:nvSpPr>
        <p:spPr/>
        <p:txBody>
          <a:bodyPr/>
          <a:lstStyle/>
          <a:p>
            <a:fld id="{EA4015B2-0A85-48D5-9544-0E0E3BB39F42}" type="slidenum">
              <a:rPr lang="en-US" smtClean="0"/>
              <a:t>2</a:t>
            </a:fld>
            <a:endParaRPr lang="en-US" dirty="0"/>
          </a:p>
        </p:txBody>
      </p:sp>
    </p:spTree>
    <p:extLst>
      <p:ext uri="{BB962C8B-B14F-4D97-AF65-F5344CB8AC3E}">
        <p14:creationId xmlns:p14="http://schemas.microsoft.com/office/powerpoint/2010/main" val="1997429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4015B2-0A85-48D5-9544-0E0E3BB39F42}" type="slidenum">
              <a:rPr lang="en-US" smtClean="0"/>
              <a:t>3</a:t>
            </a:fld>
            <a:endParaRPr lang="en-US" dirty="0"/>
          </a:p>
        </p:txBody>
      </p:sp>
    </p:spTree>
    <p:extLst>
      <p:ext uri="{BB962C8B-B14F-4D97-AF65-F5344CB8AC3E}">
        <p14:creationId xmlns:p14="http://schemas.microsoft.com/office/powerpoint/2010/main" val="2375114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D9FEBD-ACA2-4193-94A4-D5638496DBEC}" type="datetimeFigureOut">
              <a:rPr lang="en-US" smtClean="0"/>
              <a:t>5/16/2016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43F522-7AB9-4E2F-A089-9251BC2556B7}" type="slidenum">
              <a:rPr lang="en-US" smtClean="0"/>
              <a:t>‹#›</a:t>
            </a:fld>
            <a:endParaRPr lang="en-US" dirty="0"/>
          </a:p>
        </p:txBody>
      </p:sp>
    </p:spTree>
    <p:extLst>
      <p:ext uri="{BB962C8B-B14F-4D97-AF65-F5344CB8AC3E}">
        <p14:creationId xmlns:p14="http://schemas.microsoft.com/office/powerpoint/2010/main" val="1834634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D9FEBD-ACA2-4193-94A4-D5638496DBEC}" type="datetimeFigureOut">
              <a:rPr lang="en-US" smtClean="0"/>
              <a:t>5/16/2016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43F522-7AB9-4E2F-A089-9251BC2556B7}" type="slidenum">
              <a:rPr lang="en-US" smtClean="0"/>
              <a:t>‹#›</a:t>
            </a:fld>
            <a:endParaRPr lang="en-US" dirty="0"/>
          </a:p>
        </p:txBody>
      </p:sp>
    </p:spTree>
    <p:extLst>
      <p:ext uri="{BB962C8B-B14F-4D97-AF65-F5344CB8AC3E}">
        <p14:creationId xmlns:p14="http://schemas.microsoft.com/office/powerpoint/2010/main" val="1700214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D9FEBD-ACA2-4193-94A4-D5638496DBEC}" type="datetimeFigureOut">
              <a:rPr lang="en-US" smtClean="0"/>
              <a:t>5/16/2016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43F522-7AB9-4E2F-A089-9251BC2556B7}" type="slidenum">
              <a:rPr lang="en-US" smtClean="0"/>
              <a:t>‹#›</a:t>
            </a:fld>
            <a:endParaRPr lang="en-US" dirty="0"/>
          </a:p>
        </p:txBody>
      </p:sp>
    </p:spTree>
    <p:extLst>
      <p:ext uri="{BB962C8B-B14F-4D97-AF65-F5344CB8AC3E}">
        <p14:creationId xmlns:p14="http://schemas.microsoft.com/office/powerpoint/2010/main" val="526623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D9FEBD-ACA2-4193-94A4-D5638496DBEC}" type="datetimeFigureOut">
              <a:rPr lang="en-US" smtClean="0"/>
              <a:t>5/16/2016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43F522-7AB9-4E2F-A089-9251BC2556B7}" type="slidenum">
              <a:rPr lang="en-US" smtClean="0"/>
              <a:t>‹#›</a:t>
            </a:fld>
            <a:endParaRPr lang="en-US" dirty="0"/>
          </a:p>
        </p:txBody>
      </p:sp>
    </p:spTree>
    <p:extLst>
      <p:ext uri="{BB962C8B-B14F-4D97-AF65-F5344CB8AC3E}">
        <p14:creationId xmlns:p14="http://schemas.microsoft.com/office/powerpoint/2010/main" val="549307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D9FEBD-ACA2-4193-94A4-D5638496DBEC}" type="datetimeFigureOut">
              <a:rPr lang="en-US" smtClean="0"/>
              <a:t>5/16/2016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43F522-7AB9-4E2F-A089-9251BC2556B7}" type="slidenum">
              <a:rPr lang="en-US" smtClean="0"/>
              <a:t>‹#›</a:t>
            </a:fld>
            <a:endParaRPr lang="en-US" dirty="0"/>
          </a:p>
        </p:txBody>
      </p:sp>
    </p:spTree>
    <p:extLst>
      <p:ext uri="{BB962C8B-B14F-4D97-AF65-F5344CB8AC3E}">
        <p14:creationId xmlns:p14="http://schemas.microsoft.com/office/powerpoint/2010/main" val="1750300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D9FEBD-ACA2-4193-94A4-D5638496DBEC}" type="datetimeFigureOut">
              <a:rPr lang="en-US" smtClean="0"/>
              <a:t>5/16/2016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43F522-7AB9-4E2F-A089-9251BC2556B7}" type="slidenum">
              <a:rPr lang="en-US" smtClean="0"/>
              <a:t>‹#›</a:t>
            </a:fld>
            <a:endParaRPr lang="en-US" dirty="0"/>
          </a:p>
        </p:txBody>
      </p:sp>
    </p:spTree>
    <p:extLst>
      <p:ext uri="{BB962C8B-B14F-4D97-AF65-F5344CB8AC3E}">
        <p14:creationId xmlns:p14="http://schemas.microsoft.com/office/powerpoint/2010/main" val="4141889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D9FEBD-ACA2-4193-94A4-D5638496DBEC}" type="datetimeFigureOut">
              <a:rPr lang="en-US" smtClean="0"/>
              <a:t>5/16/2016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C43F522-7AB9-4E2F-A089-9251BC2556B7}" type="slidenum">
              <a:rPr lang="en-US" smtClean="0"/>
              <a:t>‹#›</a:t>
            </a:fld>
            <a:endParaRPr lang="en-US" dirty="0"/>
          </a:p>
        </p:txBody>
      </p:sp>
    </p:spTree>
    <p:extLst>
      <p:ext uri="{BB962C8B-B14F-4D97-AF65-F5344CB8AC3E}">
        <p14:creationId xmlns:p14="http://schemas.microsoft.com/office/powerpoint/2010/main" val="641643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D9FEBD-ACA2-4193-94A4-D5638496DBEC}" type="datetimeFigureOut">
              <a:rPr lang="en-US" smtClean="0"/>
              <a:t>5/16/2016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C43F522-7AB9-4E2F-A089-9251BC2556B7}" type="slidenum">
              <a:rPr lang="en-US" smtClean="0"/>
              <a:t>‹#›</a:t>
            </a:fld>
            <a:endParaRPr lang="en-US" dirty="0"/>
          </a:p>
        </p:txBody>
      </p:sp>
    </p:spTree>
    <p:extLst>
      <p:ext uri="{BB962C8B-B14F-4D97-AF65-F5344CB8AC3E}">
        <p14:creationId xmlns:p14="http://schemas.microsoft.com/office/powerpoint/2010/main" val="2675527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D9FEBD-ACA2-4193-94A4-D5638496DBEC}" type="datetimeFigureOut">
              <a:rPr lang="en-US" smtClean="0"/>
              <a:t>5/16/2016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C43F522-7AB9-4E2F-A089-9251BC2556B7}" type="slidenum">
              <a:rPr lang="en-US" smtClean="0"/>
              <a:t>‹#›</a:t>
            </a:fld>
            <a:endParaRPr lang="en-US" dirty="0"/>
          </a:p>
        </p:txBody>
      </p:sp>
    </p:spTree>
    <p:extLst>
      <p:ext uri="{BB962C8B-B14F-4D97-AF65-F5344CB8AC3E}">
        <p14:creationId xmlns:p14="http://schemas.microsoft.com/office/powerpoint/2010/main" val="4220735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D9FEBD-ACA2-4193-94A4-D5638496DBEC}" type="datetimeFigureOut">
              <a:rPr lang="en-US" smtClean="0"/>
              <a:t>5/16/2016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43F522-7AB9-4E2F-A089-9251BC2556B7}" type="slidenum">
              <a:rPr lang="en-US" smtClean="0"/>
              <a:t>‹#›</a:t>
            </a:fld>
            <a:endParaRPr lang="en-US" dirty="0"/>
          </a:p>
        </p:txBody>
      </p:sp>
    </p:spTree>
    <p:extLst>
      <p:ext uri="{BB962C8B-B14F-4D97-AF65-F5344CB8AC3E}">
        <p14:creationId xmlns:p14="http://schemas.microsoft.com/office/powerpoint/2010/main" val="3096593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D9FEBD-ACA2-4193-94A4-D5638496DBEC}" type="datetimeFigureOut">
              <a:rPr lang="en-US" smtClean="0"/>
              <a:t>5/16/2016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43F522-7AB9-4E2F-A089-9251BC2556B7}" type="slidenum">
              <a:rPr lang="en-US" smtClean="0"/>
              <a:t>‹#›</a:t>
            </a:fld>
            <a:endParaRPr lang="en-US" dirty="0"/>
          </a:p>
        </p:txBody>
      </p:sp>
    </p:spTree>
    <p:extLst>
      <p:ext uri="{BB962C8B-B14F-4D97-AF65-F5344CB8AC3E}">
        <p14:creationId xmlns:p14="http://schemas.microsoft.com/office/powerpoint/2010/main" val="2695937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D9FEBD-ACA2-4193-94A4-D5638496DBEC}" type="datetimeFigureOut">
              <a:rPr lang="en-US" smtClean="0"/>
              <a:t>5/16/2016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3F522-7AB9-4E2F-A089-9251BC2556B7}" type="slidenum">
              <a:rPr lang="en-US" smtClean="0"/>
              <a:t>‹#›</a:t>
            </a:fld>
            <a:endParaRPr lang="en-US" dirty="0"/>
          </a:p>
        </p:txBody>
      </p:sp>
    </p:spTree>
    <p:extLst>
      <p:ext uri="{BB962C8B-B14F-4D97-AF65-F5344CB8AC3E}">
        <p14:creationId xmlns:p14="http://schemas.microsoft.com/office/powerpoint/2010/main" val="298017506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4876800"/>
            <a:ext cx="8382000" cy="1371600"/>
          </a:xfrm>
          <a:ln>
            <a:solidFill>
              <a:schemeClr val="tx1"/>
            </a:solidFill>
          </a:ln>
        </p:spPr>
        <p:txBody>
          <a:bodyPr anchor="ctr">
            <a:normAutofit fontScale="92500"/>
          </a:bodyPr>
          <a:lstStyle/>
          <a:p>
            <a:r>
              <a:rPr lang="en-US" sz="2600" i="1" dirty="0" smtClean="0">
                <a:solidFill>
                  <a:schemeClr val="bg2">
                    <a:lumMod val="10000"/>
                  </a:schemeClr>
                </a:solidFill>
              </a:rPr>
              <a:t>“Percent </a:t>
            </a:r>
            <a:r>
              <a:rPr lang="en-US" sz="2600" i="1" dirty="0">
                <a:solidFill>
                  <a:schemeClr val="bg2">
                    <a:lumMod val="10000"/>
                  </a:schemeClr>
                </a:solidFill>
              </a:rPr>
              <a:t>Pledge is </a:t>
            </a:r>
            <a:r>
              <a:rPr lang="en-US" sz="2600" i="1" dirty="0" smtClean="0">
                <a:solidFill>
                  <a:schemeClr val="bg2">
                    <a:lumMod val="10000"/>
                  </a:schemeClr>
                </a:solidFill>
              </a:rPr>
              <a:t>a website </a:t>
            </a:r>
            <a:r>
              <a:rPr lang="en-US" sz="2600" i="1" dirty="0">
                <a:solidFill>
                  <a:schemeClr val="bg2">
                    <a:lumMod val="10000"/>
                  </a:schemeClr>
                </a:solidFill>
              </a:rPr>
              <a:t>that makes giving frictionless by automating donations, grouping charities by cause, and providing users content proving how their money is being put to work</a:t>
            </a:r>
            <a:r>
              <a:rPr lang="en-US" sz="2600" i="1" dirty="0" smtClean="0">
                <a:solidFill>
                  <a:schemeClr val="bg2">
                    <a:lumMod val="10000"/>
                  </a:schemeClr>
                </a:solidFill>
              </a:rPr>
              <a:t>.” </a:t>
            </a:r>
            <a:endParaRPr lang="en-US" sz="2600" i="1" cap="none" dirty="0">
              <a:solidFill>
                <a:schemeClr val="bg2">
                  <a:lumMod val="10000"/>
                </a:schemeClr>
              </a:solidFill>
              <a:latin typeface="+mn-lt"/>
            </a:endParaRPr>
          </a:p>
        </p:txBody>
      </p:sp>
      <p:grpSp>
        <p:nvGrpSpPr>
          <p:cNvPr id="8" name="Group 7"/>
          <p:cNvGrpSpPr/>
          <p:nvPr/>
        </p:nvGrpSpPr>
        <p:grpSpPr>
          <a:xfrm>
            <a:off x="3124200" y="609600"/>
            <a:ext cx="3124200" cy="1295400"/>
            <a:chOff x="3124200" y="381000"/>
            <a:chExt cx="3124200" cy="1295400"/>
          </a:xfrm>
        </p:grpSpPr>
        <p:sp>
          <p:nvSpPr>
            <p:cNvPr id="6" name="TextBox 5"/>
            <p:cNvSpPr txBox="1"/>
            <p:nvPr/>
          </p:nvSpPr>
          <p:spPr>
            <a:xfrm>
              <a:off x="3505200" y="381000"/>
              <a:ext cx="2743200" cy="461665"/>
            </a:xfrm>
            <a:prstGeom prst="rect">
              <a:avLst/>
            </a:prstGeom>
            <a:noFill/>
          </p:spPr>
          <p:txBody>
            <a:bodyPr wrap="square" rtlCol="0">
              <a:spAutoFit/>
            </a:bodyPr>
            <a:lstStyle/>
            <a:p>
              <a:r>
                <a:rPr lang="en-US" sz="2400" dirty="0" smtClean="0"/>
                <a:t>percentpledge.org*</a:t>
              </a:r>
              <a:endParaRPr lang="en-US" sz="2400" dirty="0"/>
            </a:p>
          </p:txBody>
        </p:sp>
        <p:grpSp>
          <p:nvGrpSpPr>
            <p:cNvPr id="7" name="Group 6"/>
            <p:cNvGrpSpPr/>
            <p:nvPr/>
          </p:nvGrpSpPr>
          <p:grpSpPr>
            <a:xfrm>
              <a:off x="3124200" y="838200"/>
              <a:ext cx="2819400" cy="838200"/>
              <a:chOff x="3124200" y="838200"/>
              <a:chExt cx="2819400" cy="838200"/>
            </a:xfrm>
          </p:grpSpPr>
          <p:grpSp>
            <p:nvGrpSpPr>
              <p:cNvPr id="5" name="Group 4"/>
              <p:cNvGrpSpPr/>
              <p:nvPr/>
            </p:nvGrpSpPr>
            <p:grpSpPr>
              <a:xfrm>
                <a:off x="3124200" y="838200"/>
                <a:ext cx="2819400" cy="461665"/>
                <a:chOff x="3124200" y="838200"/>
                <a:chExt cx="2819400" cy="461665"/>
              </a:xfrm>
            </p:grpSpPr>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838200"/>
                  <a:ext cx="385762" cy="385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469481" y="838200"/>
                  <a:ext cx="2474119" cy="461665"/>
                </a:xfrm>
                <a:prstGeom prst="rect">
                  <a:avLst/>
                </a:prstGeom>
                <a:noFill/>
              </p:spPr>
              <p:txBody>
                <a:bodyPr wrap="square" rtlCol="0">
                  <a:spAutoFit/>
                </a:bodyPr>
                <a:lstStyle/>
                <a:p>
                  <a:r>
                    <a:rPr lang="en-US" sz="2400" dirty="0">
                      <a:solidFill>
                        <a:schemeClr val="bg2">
                          <a:lumMod val="10000"/>
                        </a:schemeClr>
                      </a:solidFill>
                    </a:rPr>
                    <a:t>@percentpledge</a:t>
                  </a:r>
                  <a:endParaRPr lang="en-US" sz="2400" dirty="0"/>
                </a:p>
              </p:txBody>
            </p:sp>
          </p:grpSp>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4200" y="1285876"/>
                <a:ext cx="390524" cy="3905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3469481" y="1214735"/>
                <a:ext cx="2474119" cy="461665"/>
              </a:xfrm>
              <a:prstGeom prst="rect">
                <a:avLst/>
              </a:prstGeom>
              <a:noFill/>
            </p:spPr>
            <p:txBody>
              <a:bodyPr wrap="square" rtlCol="0">
                <a:spAutoFit/>
              </a:bodyPr>
              <a:lstStyle/>
              <a:p>
                <a:r>
                  <a:rPr lang="en-US" sz="2400" dirty="0">
                    <a:solidFill>
                      <a:schemeClr val="bg2">
                        <a:lumMod val="10000"/>
                      </a:schemeClr>
                    </a:solidFill>
                  </a:rPr>
                  <a:t>@percentpledge</a:t>
                </a:r>
                <a:endParaRPr lang="en-US" sz="2400" dirty="0"/>
              </a:p>
            </p:txBody>
          </p:sp>
        </p:grpSp>
        <p:pic>
          <p:nvPicPr>
            <p:cNvPr id="205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24200" y="381000"/>
              <a:ext cx="385762"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 name="Title 9"/>
          <p:cNvSpPr>
            <a:spLocks noGrp="1"/>
          </p:cNvSpPr>
          <p:nvPr>
            <p:ph type="ctrTitle"/>
          </p:nvPr>
        </p:nvSpPr>
        <p:spPr>
          <a:xfrm>
            <a:off x="762000" y="-304800"/>
            <a:ext cx="7772400" cy="1470025"/>
          </a:xfrm>
        </p:spPr>
        <p:txBody>
          <a:bodyPr/>
          <a:lstStyle/>
          <a:p>
            <a:r>
              <a:rPr lang="en-US" dirty="0" smtClean="0"/>
              <a:t>Percent Pledge</a:t>
            </a:r>
            <a:endParaRPr lang="en-US" dirty="0"/>
          </a:p>
        </p:txBody>
      </p:sp>
      <p:pic>
        <p:nvPicPr>
          <p:cNvPr id="10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4400" y="1981200"/>
            <a:ext cx="257982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1981200"/>
            <a:ext cx="2533947"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9964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199" y="1295400"/>
            <a:ext cx="8212649" cy="3200400"/>
          </a:xfrm>
          <a:ln>
            <a:noFill/>
          </a:ln>
        </p:spPr>
        <p:txBody>
          <a:bodyPr>
            <a:noAutofit/>
          </a:bodyPr>
          <a:lstStyle/>
          <a:p>
            <a:pPr marL="342900" indent="-342900">
              <a:spcAft>
                <a:spcPts val="600"/>
              </a:spcAft>
              <a:buFont typeface="Arial" panose="020B0604020202020204" pitchFamily="34" charset="0"/>
              <a:buChar char="•"/>
            </a:pPr>
            <a:r>
              <a:rPr lang="en-US" sz="2200" dirty="0" smtClean="0">
                <a:solidFill>
                  <a:schemeClr val="bg2">
                    <a:lumMod val="10000"/>
                  </a:schemeClr>
                </a:solidFill>
                <a:cs typeface="Arial" panose="020B0604020202020204" pitchFamily="34" charset="0"/>
              </a:rPr>
              <a:t>Online platform </a:t>
            </a:r>
            <a:r>
              <a:rPr lang="en-US" sz="2200" dirty="0" smtClean="0">
                <a:solidFill>
                  <a:schemeClr val="bg2">
                    <a:lumMod val="10000"/>
                  </a:schemeClr>
                </a:solidFill>
                <a:cs typeface="Arial" panose="020B0604020202020204" pitchFamily="34" charset="0"/>
              </a:rPr>
              <a:t>designed </a:t>
            </a:r>
            <a:r>
              <a:rPr lang="en-US" sz="2200" dirty="0" smtClean="0">
                <a:solidFill>
                  <a:schemeClr val="bg2">
                    <a:lumMod val="10000"/>
                  </a:schemeClr>
                </a:solidFill>
                <a:cs typeface="Arial" panose="020B0604020202020204" pitchFamily="34" charset="0"/>
              </a:rPr>
              <a:t>to make giving trusted, easy</a:t>
            </a:r>
            <a:r>
              <a:rPr lang="en-US" sz="2200" dirty="0" smtClean="0">
                <a:solidFill>
                  <a:schemeClr val="bg2">
                    <a:lumMod val="10000"/>
                  </a:schemeClr>
                </a:solidFill>
                <a:cs typeface="Arial" panose="020B0604020202020204" pitchFamily="34" charset="0"/>
              </a:rPr>
              <a:t>, fun, and communicated </a:t>
            </a:r>
            <a:r>
              <a:rPr lang="en-US" sz="2200" dirty="0" smtClean="0">
                <a:solidFill>
                  <a:schemeClr val="bg2">
                    <a:lumMod val="10000"/>
                  </a:schemeClr>
                </a:solidFill>
                <a:cs typeface="Arial" panose="020B0604020202020204" pitchFamily="34" charset="0"/>
              </a:rPr>
              <a:t>for the everyday person. </a:t>
            </a:r>
            <a:endParaRPr lang="en-US" sz="2200" dirty="0">
              <a:solidFill>
                <a:schemeClr val="bg2">
                  <a:lumMod val="10000"/>
                </a:schemeClr>
              </a:solidFill>
              <a:cs typeface="Arial" panose="020B0604020202020204" pitchFamily="34" charset="0"/>
            </a:endParaRPr>
          </a:p>
          <a:p>
            <a:pPr marL="342900" indent="-342900">
              <a:spcAft>
                <a:spcPts val="600"/>
              </a:spcAft>
              <a:buFont typeface="Arial" panose="020B0604020202020204" pitchFamily="34" charset="0"/>
              <a:buChar char="•"/>
            </a:pPr>
            <a:r>
              <a:rPr lang="en-US" sz="2200" dirty="0" smtClean="0">
                <a:solidFill>
                  <a:schemeClr val="bg2">
                    <a:lumMod val="10000"/>
                  </a:schemeClr>
                </a:solidFill>
                <a:cs typeface="Arial" panose="020B0604020202020204" pitchFamily="34" charset="0"/>
              </a:rPr>
              <a:t>We make</a:t>
            </a:r>
            <a:r>
              <a:rPr lang="en-US" sz="2200" b="0" dirty="0" smtClean="0">
                <a:solidFill>
                  <a:schemeClr val="bg2">
                    <a:lumMod val="10000"/>
                  </a:schemeClr>
                </a:solidFill>
                <a:cs typeface="Arial" panose="020B0604020202020204" pitchFamily="34" charset="0"/>
              </a:rPr>
              <a:t> giving trusted by only partnering with charities </a:t>
            </a:r>
            <a:r>
              <a:rPr lang="en-US" sz="2200" dirty="0" smtClean="0">
                <a:solidFill>
                  <a:schemeClr val="bg2">
                    <a:lumMod val="10000"/>
                  </a:schemeClr>
                </a:solidFill>
                <a:cs typeface="Arial" panose="020B0604020202020204" pitchFamily="34" charset="0"/>
              </a:rPr>
              <a:t>that </a:t>
            </a:r>
            <a:r>
              <a:rPr lang="en-US" sz="2200" dirty="0" smtClean="0">
                <a:solidFill>
                  <a:schemeClr val="bg2">
                    <a:lumMod val="10000"/>
                  </a:schemeClr>
                </a:solidFill>
                <a:cs typeface="Arial" panose="020B0604020202020204" pitchFamily="34" charset="0"/>
              </a:rPr>
              <a:t>are vetted by Advisory Board. (or by org like Greatnonprofits.org)</a:t>
            </a:r>
            <a:endParaRPr lang="en-US" sz="2200" dirty="0" smtClean="0">
              <a:solidFill>
                <a:schemeClr val="bg2">
                  <a:lumMod val="10000"/>
                </a:schemeClr>
              </a:solidFill>
              <a:cs typeface="Arial" panose="020B0604020202020204" pitchFamily="34" charset="0"/>
            </a:endParaRPr>
          </a:p>
          <a:p>
            <a:pPr marL="342900" indent="-342900">
              <a:spcAft>
                <a:spcPts val="600"/>
              </a:spcAft>
              <a:buFont typeface="Arial" panose="020B0604020202020204" pitchFamily="34" charset="0"/>
              <a:buChar char="•"/>
            </a:pPr>
            <a:r>
              <a:rPr lang="en-US" sz="2200" dirty="0" smtClean="0">
                <a:solidFill>
                  <a:schemeClr val="bg2">
                    <a:lumMod val="10000"/>
                  </a:schemeClr>
                </a:solidFill>
                <a:cs typeface="Arial" panose="020B0604020202020204" pitchFamily="34" charset="0"/>
              </a:rPr>
              <a:t>Additionally, we do all the heavy lifting of searching for a worthy charity </a:t>
            </a:r>
            <a:r>
              <a:rPr lang="en-US" sz="2200" b="0" dirty="0" smtClean="0">
                <a:solidFill>
                  <a:schemeClr val="bg2">
                    <a:lumMod val="10000"/>
                  </a:schemeClr>
                </a:solidFill>
                <a:cs typeface="Arial" panose="020B0604020202020204" pitchFamily="34" charset="0"/>
              </a:rPr>
              <a:t>by grouping our worthy </a:t>
            </a:r>
            <a:r>
              <a:rPr lang="en-US" sz="2200" dirty="0" smtClean="0">
                <a:solidFill>
                  <a:schemeClr val="bg2">
                    <a:lumMod val="10000"/>
                  </a:schemeClr>
                </a:solidFill>
                <a:cs typeface="Arial" panose="020B0604020202020204" pitchFamily="34" charset="0"/>
              </a:rPr>
              <a:t>Partner Foundations</a:t>
            </a:r>
            <a:r>
              <a:rPr lang="en-US" sz="2200" b="0" dirty="0" smtClean="0">
                <a:solidFill>
                  <a:schemeClr val="bg2">
                    <a:lumMod val="10000"/>
                  </a:schemeClr>
                </a:solidFill>
                <a:cs typeface="Arial" panose="020B0604020202020204" pitchFamily="34" charset="0"/>
              </a:rPr>
              <a:t> </a:t>
            </a:r>
            <a:r>
              <a:rPr lang="en-US" sz="2200" b="0" dirty="0" smtClean="0">
                <a:solidFill>
                  <a:schemeClr val="bg2">
                    <a:lumMod val="10000"/>
                  </a:schemeClr>
                </a:solidFill>
                <a:cs typeface="Arial" panose="020B0604020202020204" pitchFamily="34" charset="0"/>
              </a:rPr>
              <a:t>into </a:t>
            </a:r>
            <a:r>
              <a:rPr lang="en-US" sz="2200" dirty="0" smtClean="0">
                <a:solidFill>
                  <a:schemeClr val="bg2">
                    <a:lumMod val="10000"/>
                  </a:schemeClr>
                </a:solidFill>
                <a:cs typeface="Arial" panose="020B0604020202020204" pitchFamily="34" charset="0"/>
              </a:rPr>
              <a:t>Causes*</a:t>
            </a:r>
            <a:r>
              <a:rPr lang="en-US" sz="2200" b="0" dirty="0" smtClean="0">
                <a:solidFill>
                  <a:schemeClr val="bg2">
                    <a:lumMod val="10000"/>
                  </a:schemeClr>
                </a:solidFill>
                <a:cs typeface="Arial" panose="020B0604020202020204" pitchFamily="34" charset="0"/>
              </a:rPr>
              <a:t>—</a:t>
            </a:r>
            <a:r>
              <a:rPr lang="en-US" sz="2200" b="0" dirty="0" smtClean="0">
                <a:solidFill>
                  <a:schemeClr val="bg2">
                    <a:lumMod val="10000"/>
                  </a:schemeClr>
                </a:solidFill>
                <a:cs typeface="Arial" panose="020B0604020202020204" pitchFamily="34" charset="0"/>
              </a:rPr>
              <a:t>think charity mutual funds.</a:t>
            </a:r>
          </a:p>
          <a:p>
            <a:pPr marL="342900" indent="-342900">
              <a:spcAft>
                <a:spcPts val="600"/>
              </a:spcAft>
              <a:buFont typeface="Arial" panose="020B0604020202020204" pitchFamily="34" charset="0"/>
              <a:buChar char="•"/>
            </a:pPr>
            <a:r>
              <a:rPr lang="en-US" sz="2200" dirty="0" smtClean="0">
                <a:solidFill>
                  <a:schemeClr val="bg2">
                    <a:lumMod val="10000"/>
                  </a:schemeClr>
                </a:solidFill>
                <a:cs typeface="Arial" panose="020B0604020202020204" pitchFamily="34" charset="0"/>
              </a:rPr>
              <a:t>We automate user’s giving in the form of a monthly subscription—think Netflix—of 1, 2, or 3% of your income. We charge users each month for their chosen % and send each user a receipt for taxes. </a:t>
            </a:r>
          </a:p>
        </p:txBody>
      </p:sp>
      <p:sp>
        <p:nvSpPr>
          <p:cNvPr id="4" name="Title 3"/>
          <p:cNvSpPr>
            <a:spLocks noGrp="1"/>
          </p:cNvSpPr>
          <p:nvPr>
            <p:ph type="title"/>
          </p:nvPr>
        </p:nvSpPr>
        <p:spPr/>
        <p:txBody>
          <a:bodyPr/>
          <a:lstStyle/>
          <a:p>
            <a:pPr algn="l"/>
            <a:r>
              <a:rPr lang="en-US" dirty="0" smtClean="0"/>
              <a:t>What is Percent Pledge?</a:t>
            </a:r>
            <a:endParaRPr lang="en-US" dirty="0"/>
          </a:p>
        </p:txBody>
      </p:sp>
      <p:sp>
        <p:nvSpPr>
          <p:cNvPr id="5" name="Content Placeholder 2"/>
          <p:cNvSpPr txBox="1">
            <a:spLocks/>
          </p:cNvSpPr>
          <p:nvPr/>
        </p:nvSpPr>
        <p:spPr>
          <a:xfrm>
            <a:off x="457201" y="5181600"/>
            <a:ext cx="7172826" cy="3200400"/>
          </a:xfrm>
          <a:prstGeom prst="rect">
            <a:avLst/>
          </a:prstGeom>
          <a:ln>
            <a:no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Aft>
                <a:spcPts val="600"/>
              </a:spcAft>
            </a:pPr>
            <a:r>
              <a:rPr lang="en-US" sz="2200" dirty="0" smtClean="0">
                <a:solidFill>
                  <a:schemeClr val="bg2">
                    <a:lumMod val="10000"/>
                  </a:schemeClr>
                </a:solidFill>
                <a:cs typeface="Arial" panose="020B0604020202020204" pitchFamily="34" charset="0"/>
              </a:rPr>
              <a:t>We then communicate with users by providing you daily content about how your money is being put to work, customized to your Cause—think NYT Daily Briefing or the Skimm, but we will also use social media to communicate.</a:t>
            </a:r>
            <a:endParaRPr lang="en-US" sz="1800" dirty="0">
              <a:solidFill>
                <a:schemeClr val="bg2">
                  <a:lumMod val="10000"/>
                </a:schemeClr>
              </a:solidFill>
              <a:cs typeface="Arial" panose="020B0604020202020204" pitchFamily="34" charset="0"/>
            </a:endParaRP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82426" y="152400"/>
            <a:ext cx="1132974" cy="122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2482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Challenges We are Solving</a:t>
            </a:r>
            <a:endParaRPr lang="en-US" dirty="0"/>
          </a:p>
        </p:txBody>
      </p:sp>
      <p:sp>
        <p:nvSpPr>
          <p:cNvPr id="4" name="Content Placeholder 3"/>
          <p:cNvSpPr>
            <a:spLocks noGrp="1"/>
          </p:cNvSpPr>
          <p:nvPr>
            <p:ph sz="half" idx="4294967295"/>
          </p:nvPr>
        </p:nvSpPr>
        <p:spPr>
          <a:xfrm>
            <a:off x="517525" y="1295401"/>
            <a:ext cx="7940675" cy="2057399"/>
          </a:xfrm>
          <a:ln>
            <a:noFill/>
          </a:ln>
        </p:spPr>
        <p:txBody>
          <a:bodyPr>
            <a:noAutofit/>
          </a:bodyPr>
          <a:lstStyle/>
          <a:p>
            <a:pPr marL="0" indent="0">
              <a:buNone/>
            </a:pPr>
            <a:r>
              <a:rPr lang="en-US" sz="2200" i="1" dirty="0" smtClean="0">
                <a:solidFill>
                  <a:schemeClr val="bg2">
                    <a:lumMod val="10000"/>
                  </a:schemeClr>
                </a:solidFill>
                <a:cs typeface="Arial" panose="020B0604020202020204" pitchFamily="34" charset="0"/>
              </a:rPr>
              <a:t>Challenge Facing Philanthropic Community</a:t>
            </a:r>
          </a:p>
          <a:p>
            <a:pPr marL="457200" indent="-457200">
              <a:buFont typeface="+mj-lt"/>
              <a:buAutoNum type="arabicPeriod"/>
            </a:pPr>
            <a:r>
              <a:rPr lang="en-US" sz="2200" dirty="0" smtClean="0">
                <a:solidFill>
                  <a:schemeClr val="bg2">
                    <a:lumMod val="10000"/>
                  </a:schemeClr>
                </a:solidFill>
                <a:cs typeface="Arial" panose="020B0604020202020204" pitchFamily="34" charset="0"/>
              </a:rPr>
              <a:t>Small or Large Donations</a:t>
            </a:r>
          </a:p>
          <a:p>
            <a:pPr marL="457200" indent="-457200">
              <a:buFont typeface="+mj-lt"/>
              <a:buAutoNum type="arabicPeriod"/>
            </a:pPr>
            <a:r>
              <a:rPr lang="en-US" sz="2200" dirty="0" smtClean="0">
                <a:solidFill>
                  <a:schemeClr val="bg2">
                    <a:lumMod val="10000"/>
                  </a:schemeClr>
                </a:solidFill>
                <a:cs typeface="Arial" panose="020B0604020202020204" pitchFamily="34" charset="0"/>
              </a:rPr>
              <a:t>Inconsistent Giving</a:t>
            </a:r>
          </a:p>
          <a:p>
            <a:pPr marL="0" indent="0">
              <a:buNone/>
            </a:pPr>
            <a:r>
              <a:rPr lang="en-US" sz="2200" dirty="0" smtClean="0">
                <a:solidFill>
                  <a:schemeClr val="bg2">
                    <a:lumMod val="10000"/>
                  </a:schemeClr>
                </a:solidFill>
                <a:cs typeface="Arial" panose="020B0604020202020204" pitchFamily="34" charset="0"/>
              </a:rPr>
              <a:t>Foundations marketing and sales efforts normally targeted toward large gifts, and justifiably so. </a:t>
            </a:r>
          </a:p>
        </p:txBody>
      </p:sp>
      <p:sp>
        <p:nvSpPr>
          <p:cNvPr id="19" name="Content Placeholder 3"/>
          <p:cNvSpPr txBox="1">
            <a:spLocks/>
          </p:cNvSpPr>
          <p:nvPr/>
        </p:nvSpPr>
        <p:spPr>
          <a:xfrm>
            <a:off x="507810" y="3276601"/>
            <a:ext cx="7950389" cy="2057399"/>
          </a:xfrm>
          <a:prstGeom prst="rect">
            <a:avLst/>
          </a:prstGeom>
          <a:ln>
            <a:no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0"/>
              </a:spcBef>
              <a:buNone/>
              <a:defRPr/>
            </a:pPr>
            <a:r>
              <a:rPr lang="en-US" sz="2200" i="1" dirty="0" smtClean="0">
                <a:solidFill>
                  <a:schemeClr val="bg2">
                    <a:lumMod val="10000"/>
                  </a:schemeClr>
                </a:solidFill>
                <a:cs typeface="Arial" panose="020B0604020202020204" pitchFamily="34" charset="0"/>
              </a:rPr>
              <a:t>Challenge Facing People Trying to Give</a:t>
            </a:r>
          </a:p>
          <a:p>
            <a:pPr marL="457200" indent="-457200">
              <a:spcBef>
                <a:spcPts val="0"/>
              </a:spcBef>
              <a:buFont typeface="+mj-lt"/>
              <a:buAutoNum type="arabicPeriod"/>
              <a:defRPr/>
            </a:pPr>
            <a:r>
              <a:rPr lang="en-US" sz="2200" dirty="0" smtClean="0">
                <a:solidFill>
                  <a:schemeClr val="bg2">
                    <a:lumMod val="10000"/>
                  </a:schemeClr>
                </a:solidFill>
                <a:cs typeface="Arial" panose="020B0604020202020204" pitchFamily="34" charset="0"/>
              </a:rPr>
              <a:t>Nothing around that is fun and engaging for young donors with adequate levels of communication. </a:t>
            </a:r>
          </a:p>
          <a:p>
            <a:pPr marL="457200" indent="-457200">
              <a:spcBef>
                <a:spcPts val="0"/>
              </a:spcBef>
              <a:buFont typeface="+mj-lt"/>
              <a:buAutoNum type="arabicPeriod"/>
              <a:defRPr/>
            </a:pPr>
            <a:r>
              <a:rPr lang="en-US" sz="2200" dirty="0" smtClean="0">
                <a:solidFill>
                  <a:schemeClr val="bg2">
                    <a:lumMod val="10000"/>
                  </a:schemeClr>
                </a:solidFill>
                <a:cs typeface="Arial" panose="020B0604020202020204" pitchFamily="34" charset="0"/>
              </a:rPr>
              <a:t>Percent </a:t>
            </a:r>
            <a:r>
              <a:rPr lang="en-US" sz="2200" dirty="0">
                <a:solidFill>
                  <a:schemeClr val="bg2">
                    <a:lumMod val="10000"/>
                  </a:schemeClr>
                </a:solidFill>
                <a:cs typeface="Arial" panose="020B0604020202020204" pitchFamily="34" charset="0"/>
              </a:rPr>
              <a:t>Pledge will also solve the challenge of “corruption” in philanthropy</a:t>
            </a:r>
            <a:r>
              <a:rPr lang="en-US" sz="2200" dirty="0" smtClean="0">
                <a:solidFill>
                  <a:schemeClr val="bg2">
                    <a:lumMod val="10000"/>
                  </a:schemeClr>
                </a:solidFill>
                <a:cs typeface="Arial" panose="020B0604020202020204" pitchFamily="34" charset="0"/>
              </a:rPr>
              <a:t>.</a:t>
            </a:r>
          </a:p>
          <a:p>
            <a:pPr marL="857250" lvl="1" indent="-457200">
              <a:spcBef>
                <a:spcPts val="0"/>
              </a:spcBef>
              <a:defRPr/>
            </a:pPr>
            <a:r>
              <a:rPr lang="en-US" sz="1800" dirty="0">
                <a:solidFill>
                  <a:schemeClr val="bg2">
                    <a:lumMod val="10000"/>
                  </a:schemeClr>
                </a:solidFill>
                <a:cs typeface="Arial" panose="020B0604020202020204" pitchFamily="34" charset="0"/>
              </a:rPr>
              <a:t>“I would give, but I heard only 10% of American Cancer Society money actually goes to research</a:t>
            </a:r>
            <a:r>
              <a:rPr lang="en-US" sz="1800" dirty="0" smtClean="0">
                <a:solidFill>
                  <a:schemeClr val="bg2">
                    <a:lumMod val="10000"/>
                  </a:schemeClr>
                </a:solidFill>
                <a:cs typeface="Arial" panose="020B0604020202020204" pitchFamily="34" charset="0"/>
              </a:rPr>
              <a:t>.”</a:t>
            </a:r>
          </a:p>
          <a:p>
            <a:pPr marL="514350" indent="-514350">
              <a:spcBef>
                <a:spcPts val="0"/>
              </a:spcBef>
              <a:buFont typeface="+mj-lt"/>
              <a:buAutoNum type="arabicPeriod"/>
              <a:defRPr/>
            </a:pPr>
            <a:r>
              <a:rPr lang="en-US" sz="2200" dirty="0">
                <a:solidFill>
                  <a:schemeClr val="bg2">
                    <a:lumMod val="10000"/>
                  </a:schemeClr>
                </a:solidFill>
                <a:cs typeface="Arial" panose="020B0604020202020204" pitchFamily="34" charset="0"/>
              </a:rPr>
              <a:t>Percent Pledge will solve the challenge of giving being difficult</a:t>
            </a:r>
            <a:r>
              <a:rPr lang="en-US" sz="2200" dirty="0" smtClean="0">
                <a:solidFill>
                  <a:schemeClr val="bg2">
                    <a:lumMod val="10000"/>
                  </a:schemeClr>
                </a:solidFill>
                <a:cs typeface="Arial" panose="020B0604020202020204" pitchFamily="34" charset="0"/>
              </a:rPr>
              <a:t>.</a:t>
            </a:r>
            <a:endParaRPr lang="en-US" sz="1800" dirty="0">
              <a:solidFill>
                <a:schemeClr val="bg2">
                  <a:lumMod val="10000"/>
                </a:schemeClr>
              </a:solidFill>
              <a:cs typeface="Arial" panose="020B0604020202020204" pitchFamily="34" charset="0"/>
            </a:endParaRPr>
          </a:p>
          <a:p>
            <a:pPr marL="914400" lvl="1" indent="-514350">
              <a:spcBef>
                <a:spcPts val="0"/>
              </a:spcBef>
              <a:defRPr/>
            </a:pPr>
            <a:r>
              <a:rPr lang="en-US" sz="1800" dirty="0" smtClean="0">
                <a:solidFill>
                  <a:schemeClr val="bg2">
                    <a:lumMod val="10000"/>
                  </a:schemeClr>
                </a:solidFill>
                <a:cs typeface="Arial" panose="020B0604020202020204" pitchFamily="34" charset="0"/>
              </a:rPr>
              <a:t>“I would give, I just have no f***ing idea how to do it and what the tax implications would be.”</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82426" y="152400"/>
            <a:ext cx="1132974" cy="122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9441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57990" y="219232"/>
            <a:ext cx="8173402" cy="6257768"/>
            <a:chOff x="560070" y="354331"/>
            <a:chExt cx="6884670" cy="4937119"/>
          </a:xfrm>
        </p:grpSpPr>
        <p:graphicFrame>
          <p:nvGraphicFramePr>
            <p:cNvPr id="5" name="Chart 4"/>
            <p:cNvGraphicFramePr>
              <a:graphicFrameLocks/>
            </p:cNvGraphicFramePr>
            <p:nvPr>
              <p:extLst>
                <p:ext uri="{D42A27DB-BD31-4B8C-83A1-F6EECF244321}">
                  <p14:modId xmlns:p14="http://schemas.microsoft.com/office/powerpoint/2010/main" val="3945265083"/>
                </p:ext>
              </p:extLst>
            </p:nvPr>
          </p:nvGraphicFramePr>
          <p:xfrm>
            <a:off x="560070" y="354331"/>
            <a:ext cx="6884670" cy="487394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1238250" y="3773535"/>
              <a:ext cx="588645" cy="369332"/>
            </a:xfrm>
            <a:prstGeom prst="rect">
              <a:avLst/>
            </a:prstGeom>
            <a:noFill/>
          </p:spPr>
          <p:txBody>
            <a:bodyPr wrap="square" rtlCol="0">
              <a:spAutoFit/>
            </a:bodyPr>
            <a:lstStyle/>
            <a:p>
              <a:pPr algn="ctr"/>
              <a:r>
                <a:rPr lang="en-US" dirty="0"/>
                <a:t>9</a:t>
              </a:r>
              <a:r>
                <a:rPr lang="en-US" dirty="0" smtClean="0"/>
                <a:t>%</a:t>
              </a:r>
              <a:endParaRPr lang="en-US" dirty="0"/>
            </a:p>
          </p:txBody>
        </p:sp>
        <p:sp>
          <p:nvSpPr>
            <p:cNvPr id="7" name="TextBox 6"/>
            <p:cNvSpPr txBox="1"/>
            <p:nvPr/>
          </p:nvSpPr>
          <p:spPr>
            <a:xfrm>
              <a:off x="3206115" y="3602354"/>
              <a:ext cx="588645" cy="369332"/>
            </a:xfrm>
            <a:prstGeom prst="rect">
              <a:avLst/>
            </a:prstGeom>
            <a:noFill/>
          </p:spPr>
          <p:txBody>
            <a:bodyPr wrap="square" rtlCol="0">
              <a:spAutoFit/>
            </a:bodyPr>
            <a:lstStyle/>
            <a:p>
              <a:pPr algn="ctr"/>
              <a:r>
                <a:rPr lang="en-US" dirty="0" smtClean="0"/>
                <a:t>15%</a:t>
              </a:r>
              <a:endParaRPr lang="en-US" dirty="0"/>
            </a:p>
          </p:txBody>
        </p:sp>
        <p:sp>
          <p:nvSpPr>
            <p:cNvPr id="8" name="TextBox 7"/>
            <p:cNvSpPr txBox="1"/>
            <p:nvPr/>
          </p:nvSpPr>
          <p:spPr>
            <a:xfrm>
              <a:off x="4188142" y="3412121"/>
              <a:ext cx="588645" cy="369332"/>
            </a:xfrm>
            <a:prstGeom prst="rect">
              <a:avLst/>
            </a:prstGeom>
            <a:noFill/>
          </p:spPr>
          <p:txBody>
            <a:bodyPr wrap="square" rtlCol="0">
              <a:spAutoFit/>
            </a:bodyPr>
            <a:lstStyle/>
            <a:p>
              <a:pPr algn="ctr"/>
              <a:r>
                <a:rPr lang="en-US" b="1" dirty="0" smtClean="0"/>
                <a:t>21%</a:t>
              </a:r>
              <a:endParaRPr lang="en-US" b="1" dirty="0"/>
            </a:p>
          </p:txBody>
        </p:sp>
        <p:sp>
          <p:nvSpPr>
            <p:cNvPr id="9" name="TextBox 8"/>
            <p:cNvSpPr txBox="1"/>
            <p:nvPr/>
          </p:nvSpPr>
          <p:spPr>
            <a:xfrm>
              <a:off x="5179695" y="3127739"/>
              <a:ext cx="588645" cy="369332"/>
            </a:xfrm>
            <a:prstGeom prst="rect">
              <a:avLst/>
            </a:prstGeom>
            <a:noFill/>
          </p:spPr>
          <p:txBody>
            <a:bodyPr wrap="square" rtlCol="0">
              <a:spAutoFit/>
            </a:bodyPr>
            <a:lstStyle/>
            <a:p>
              <a:pPr algn="ctr"/>
              <a:r>
                <a:rPr lang="en-US" b="1" dirty="0" smtClean="0"/>
                <a:t>31%</a:t>
              </a:r>
              <a:endParaRPr lang="en-US" b="1" dirty="0"/>
            </a:p>
          </p:txBody>
        </p:sp>
        <p:sp>
          <p:nvSpPr>
            <p:cNvPr id="10" name="TextBox 9"/>
            <p:cNvSpPr txBox="1"/>
            <p:nvPr/>
          </p:nvSpPr>
          <p:spPr>
            <a:xfrm>
              <a:off x="6143625" y="2521949"/>
              <a:ext cx="588645" cy="369332"/>
            </a:xfrm>
            <a:prstGeom prst="rect">
              <a:avLst/>
            </a:prstGeom>
            <a:noFill/>
          </p:spPr>
          <p:txBody>
            <a:bodyPr wrap="square" rtlCol="0">
              <a:spAutoFit/>
            </a:bodyPr>
            <a:lstStyle/>
            <a:p>
              <a:pPr algn="ctr"/>
              <a:r>
                <a:rPr lang="en-US" b="1" dirty="0" smtClean="0"/>
                <a:t>53%</a:t>
              </a:r>
              <a:endParaRPr lang="en-US" b="1" dirty="0"/>
            </a:p>
          </p:txBody>
        </p:sp>
        <p:sp>
          <p:nvSpPr>
            <p:cNvPr id="11" name="TextBox 10"/>
            <p:cNvSpPr txBox="1"/>
            <p:nvPr/>
          </p:nvSpPr>
          <p:spPr>
            <a:xfrm>
              <a:off x="2220277" y="3767552"/>
              <a:ext cx="588645" cy="369332"/>
            </a:xfrm>
            <a:prstGeom prst="rect">
              <a:avLst/>
            </a:prstGeom>
            <a:noFill/>
          </p:spPr>
          <p:txBody>
            <a:bodyPr wrap="square" rtlCol="0">
              <a:spAutoFit/>
            </a:bodyPr>
            <a:lstStyle/>
            <a:p>
              <a:pPr algn="ctr"/>
              <a:r>
                <a:rPr lang="en-US" dirty="0"/>
                <a:t>9</a:t>
              </a:r>
              <a:r>
                <a:rPr lang="en-US" dirty="0" smtClean="0"/>
                <a:t>%</a:t>
              </a:r>
              <a:endParaRPr lang="en-US" dirty="0"/>
            </a:p>
          </p:txBody>
        </p:sp>
        <p:grpSp>
          <p:nvGrpSpPr>
            <p:cNvPr id="12" name="Group 11"/>
            <p:cNvGrpSpPr/>
            <p:nvPr/>
          </p:nvGrpSpPr>
          <p:grpSpPr>
            <a:xfrm>
              <a:off x="1126807" y="4430405"/>
              <a:ext cx="6281739" cy="861045"/>
              <a:chOff x="1389697" y="4453265"/>
              <a:chExt cx="6281739" cy="861045"/>
            </a:xfrm>
          </p:grpSpPr>
          <p:sp>
            <p:nvSpPr>
              <p:cNvPr id="13" name="Rounded Rectangle 12"/>
              <p:cNvSpPr/>
              <p:nvPr/>
            </p:nvSpPr>
            <p:spPr>
              <a:xfrm>
                <a:off x="1390649" y="4498345"/>
                <a:ext cx="171450" cy="171450"/>
              </a:xfrm>
              <a:prstGeom prst="roundRec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389697" y="5097780"/>
                <a:ext cx="171450" cy="171450"/>
              </a:xfrm>
              <a:prstGeom prst="round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1389697" y="4781550"/>
                <a:ext cx="171450" cy="171450"/>
              </a:xfrm>
              <a:prstGeom prst="roundRect">
                <a:avLst/>
              </a:prstGeom>
              <a:solidFill>
                <a:srgbClr val="33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530090" y="4792980"/>
                <a:ext cx="171450" cy="17145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530090" y="4498345"/>
                <a:ext cx="171450" cy="17145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4530090" y="5097780"/>
                <a:ext cx="171450" cy="17145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579244" y="4453265"/>
                <a:ext cx="2969896" cy="261610"/>
              </a:xfrm>
              <a:prstGeom prst="rect">
                <a:avLst/>
              </a:prstGeom>
              <a:noFill/>
              <a:ln>
                <a:noFill/>
              </a:ln>
            </p:spPr>
            <p:txBody>
              <a:bodyPr wrap="square" rtlCol="0">
                <a:spAutoFit/>
              </a:bodyPr>
              <a:lstStyle/>
              <a:p>
                <a:r>
                  <a:rPr lang="en-US" sz="1100" dirty="0" smtClean="0"/>
                  <a:t>Knowing my money will go to the actual cause</a:t>
                </a:r>
                <a:endParaRPr lang="en-US" sz="1100" dirty="0"/>
              </a:p>
            </p:txBody>
          </p:sp>
          <p:sp>
            <p:nvSpPr>
              <p:cNvPr id="20" name="TextBox 19"/>
              <p:cNvSpPr txBox="1"/>
              <p:nvPr/>
            </p:nvSpPr>
            <p:spPr>
              <a:xfrm>
                <a:off x="1579244" y="4747900"/>
                <a:ext cx="2969896" cy="261610"/>
              </a:xfrm>
              <a:prstGeom prst="rect">
                <a:avLst/>
              </a:prstGeom>
              <a:noFill/>
              <a:ln>
                <a:noFill/>
              </a:ln>
            </p:spPr>
            <p:txBody>
              <a:bodyPr wrap="square" rtlCol="0">
                <a:spAutoFit/>
              </a:bodyPr>
              <a:lstStyle/>
              <a:p>
                <a:r>
                  <a:rPr lang="en-US" sz="1100" dirty="0" smtClean="0"/>
                  <a:t>Custom feedback on how my money is used</a:t>
                </a:r>
                <a:endParaRPr lang="en-US" sz="1100" dirty="0"/>
              </a:p>
            </p:txBody>
          </p:sp>
          <p:sp>
            <p:nvSpPr>
              <p:cNvPr id="21" name="TextBox 20"/>
              <p:cNvSpPr txBox="1"/>
              <p:nvPr/>
            </p:nvSpPr>
            <p:spPr>
              <a:xfrm>
                <a:off x="1579243" y="5052700"/>
                <a:ext cx="2969896" cy="261610"/>
              </a:xfrm>
              <a:prstGeom prst="rect">
                <a:avLst/>
              </a:prstGeom>
              <a:noFill/>
              <a:ln>
                <a:noFill/>
              </a:ln>
            </p:spPr>
            <p:txBody>
              <a:bodyPr wrap="square" rtlCol="0">
                <a:spAutoFit/>
              </a:bodyPr>
              <a:lstStyle/>
              <a:p>
                <a:r>
                  <a:rPr lang="en-US" sz="1100" dirty="0" smtClean="0"/>
                  <a:t>Being able to donate more quickly and easily</a:t>
                </a:r>
                <a:endParaRPr lang="en-US" sz="1100" dirty="0"/>
              </a:p>
            </p:txBody>
          </p:sp>
          <p:sp>
            <p:nvSpPr>
              <p:cNvPr id="22" name="TextBox 21"/>
              <p:cNvSpPr txBox="1"/>
              <p:nvPr/>
            </p:nvSpPr>
            <p:spPr>
              <a:xfrm>
                <a:off x="4691062" y="5052700"/>
                <a:ext cx="2969896" cy="261610"/>
              </a:xfrm>
              <a:prstGeom prst="rect">
                <a:avLst/>
              </a:prstGeom>
              <a:noFill/>
              <a:ln>
                <a:noFill/>
              </a:ln>
            </p:spPr>
            <p:txBody>
              <a:bodyPr wrap="square" rtlCol="0">
                <a:spAutoFit/>
              </a:bodyPr>
              <a:lstStyle/>
              <a:p>
                <a:r>
                  <a:rPr lang="en-US" sz="1100" dirty="0" smtClean="0"/>
                  <a:t>Being able to share my giving with friends </a:t>
                </a:r>
                <a:endParaRPr lang="en-US" sz="1100" dirty="0"/>
              </a:p>
            </p:txBody>
          </p:sp>
          <p:sp>
            <p:nvSpPr>
              <p:cNvPr id="23" name="TextBox 22"/>
              <p:cNvSpPr txBox="1"/>
              <p:nvPr/>
            </p:nvSpPr>
            <p:spPr>
              <a:xfrm>
                <a:off x="4701540" y="4747900"/>
                <a:ext cx="2969896" cy="261610"/>
              </a:xfrm>
              <a:prstGeom prst="rect">
                <a:avLst/>
              </a:prstGeom>
              <a:noFill/>
              <a:ln>
                <a:noFill/>
              </a:ln>
            </p:spPr>
            <p:txBody>
              <a:bodyPr wrap="square" rtlCol="0">
                <a:spAutoFit/>
              </a:bodyPr>
              <a:lstStyle/>
              <a:p>
                <a:r>
                  <a:rPr lang="en-US" sz="1100" dirty="0" smtClean="0"/>
                  <a:t>Having my giving automated by a service</a:t>
                </a:r>
                <a:endParaRPr lang="en-US" sz="1100" dirty="0"/>
              </a:p>
            </p:txBody>
          </p:sp>
          <p:sp>
            <p:nvSpPr>
              <p:cNvPr id="24" name="TextBox 23"/>
              <p:cNvSpPr txBox="1"/>
              <p:nvPr/>
            </p:nvSpPr>
            <p:spPr>
              <a:xfrm>
                <a:off x="4701540" y="4453265"/>
                <a:ext cx="2969896" cy="261610"/>
              </a:xfrm>
              <a:prstGeom prst="rect">
                <a:avLst/>
              </a:prstGeom>
              <a:noFill/>
              <a:ln>
                <a:noFill/>
              </a:ln>
            </p:spPr>
            <p:txBody>
              <a:bodyPr wrap="square" rtlCol="0">
                <a:spAutoFit/>
              </a:bodyPr>
              <a:lstStyle/>
              <a:p>
                <a:r>
                  <a:rPr lang="en-US" sz="1100" dirty="0" smtClean="0"/>
                  <a:t>Having charities vetted for me</a:t>
                </a:r>
                <a:endParaRPr lang="en-US" sz="1100" dirty="0"/>
              </a:p>
            </p:txBody>
          </p:sp>
        </p:grpSp>
      </p:grpSp>
    </p:spTree>
    <p:extLst>
      <p:ext uri="{BB962C8B-B14F-4D97-AF65-F5344CB8AC3E}">
        <p14:creationId xmlns:p14="http://schemas.microsoft.com/office/powerpoint/2010/main" val="2264812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275867274"/>
              </p:ext>
            </p:extLst>
          </p:nvPr>
        </p:nvGraphicFramePr>
        <p:xfrm>
          <a:off x="914400" y="685800"/>
          <a:ext cx="7315200" cy="5486402"/>
        </p:xfrm>
        <a:graphic>
          <a:graphicData uri="http://schemas.openxmlformats.org/drawingml/2006/table">
            <a:tbl>
              <a:tblPr firstRow="1" firstCol="1" bandRow="1"/>
              <a:tblGrid>
                <a:gridCol w="1513434"/>
                <a:gridCol w="1805277"/>
                <a:gridCol w="2129016"/>
                <a:gridCol w="1867473"/>
              </a:tblGrid>
              <a:tr h="997526">
                <a:tc>
                  <a:txBody>
                    <a:bodyPr/>
                    <a:lstStyle/>
                    <a:p>
                      <a:pPr marL="0" marR="0" algn="l">
                        <a:lnSpc>
                          <a:spcPct val="115000"/>
                        </a:lnSpc>
                        <a:spcBef>
                          <a:spcPts val="0"/>
                        </a:spcBef>
                        <a:spcAft>
                          <a:spcPts val="0"/>
                        </a:spcAft>
                      </a:pPr>
                      <a:r>
                        <a:rPr lang="en-US" sz="1400" b="1" dirty="0">
                          <a:solidFill>
                            <a:srgbClr val="000000"/>
                          </a:solidFill>
                          <a:effectLst/>
                          <a:latin typeface="Calibri"/>
                          <a:ea typeface="Times New Roman"/>
                          <a:cs typeface="Times New Roman"/>
                        </a:rPr>
                        <a:t>Number of Users</a:t>
                      </a:r>
                      <a:endParaRPr lang="en-US" sz="20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66"/>
                    </a:solidFill>
                  </a:tcPr>
                </a:tc>
                <a:tc>
                  <a:txBody>
                    <a:bodyPr/>
                    <a:lstStyle/>
                    <a:p>
                      <a:pPr marL="0" marR="0" algn="l">
                        <a:lnSpc>
                          <a:spcPct val="115000"/>
                        </a:lnSpc>
                        <a:spcBef>
                          <a:spcPts val="0"/>
                        </a:spcBef>
                        <a:spcAft>
                          <a:spcPts val="0"/>
                        </a:spcAft>
                      </a:pPr>
                      <a:r>
                        <a:rPr lang="en-US" sz="1400" b="1">
                          <a:solidFill>
                            <a:srgbClr val="000000"/>
                          </a:solidFill>
                          <a:effectLst/>
                          <a:latin typeface="Calibri"/>
                          <a:ea typeface="Times New Roman"/>
                          <a:cs typeface="Times New Roman"/>
                        </a:rPr>
                        <a:t>Total $ Raised</a:t>
                      </a:r>
                      <a:endParaRPr lang="en-US" sz="20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66"/>
                    </a:solidFill>
                  </a:tcPr>
                </a:tc>
                <a:tc>
                  <a:txBody>
                    <a:bodyPr/>
                    <a:lstStyle/>
                    <a:p>
                      <a:pPr marL="0" marR="0" algn="l">
                        <a:lnSpc>
                          <a:spcPct val="115000"/>
                        </a:lnSpc>
                        <a:spcBef>
                          <a:spcPts val="0"/>
                        </a:spcBef>
                        <a:spcAft>
                          <a:spcPts val="0"/>
                        </a:spcAft>
                      </a:pPr>
                      <a:r>
                        <a:rPr lang="en-US" sz="1400" b="1" dirty="0">
                          <a:solidFill>
                            <a:srgbClr val="000000"/>
                          </a:solidFill>
                          <a:effectLst/>
                          <a:latin typeface="Calibri"/>
                          <a:ea typeface="Times New Roman"/>
                          <a:cs typeface="Times New Roman"/>
                        </a:rPr>
                        <a:t>Per Charity</a:t>
                      </a:r>
                      <a:endParaRPr lang="en-US" sz="20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66"/>
                    </a:solidFill>
                  </a:tcPr>
                </a:tc>
                <a:tc>
                  <a:txBody>
                    <a:bodyPr/>
                    <a:lstStyle/>
                    <a:p>
                      <a:pPr marL="0" marR="0" algn="l">
                        <a:lnSpc>
                          <a:spcPct val="115000"/>
                        </a:lnSpc>
                        <a:spcBef>
                          <a:spcPts val="0"/>
                        </a:spcBef>
                        <a:spcAft>
                          <a:spcPts val="0"/>
                        </a:spcAft>
                      </a:pPr>
                      <a:r>
                        <a:rPr lang="en-US" sz="1400" b="1">
                          <a:solidFill>
                            <a:srgbClr val="000000"/>
                          </a:solidFill>
                          <a:effectLst/>
                          <a:latin typeface="Calibri"/>
                          <a:ea typeface="Times New Roman"/>
                          <a:cs typeface="Times New Roman"/>
                        </a:rPr>
                        <a:t>Percent Pledge</a:t>
                      </a:r>
                      <a:endParaRPr lang="en-US" sz="20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66"/>
                    </a:solidFill>
                  </a:tcPr>
                </a:tc>
              </a:tr>
              <a:tr h="498764">
                <a:tc>
                  <a:txBody>
                    <a:bodyPr/>
                    <a:lstStyle/>
                    <a:p>
                      <a:pPr marL="0" marR="0" algn="r">
                        <a:lnSpc>
                          <a:spcPct val="115000"/>
                        </a:lnSpc>
                        <a:spcBef>
                          <a:spcPts val="0"/>
                        </a:spcBef>
                        <a:spcAft>
                          <a:spcPts val="0"/>
                        </a:spcAft>
                      </a:pPr>
                      <a:r>
                        <a:rPr lang="en-US" sz="1400">
                          <a:solidFill>
                            <a:srgbClr val="000000"/>
                          </a:solidFill>
                          <a:effectLst/>
                          <a:latin typeface="Calibri"/>
                          <a:ea typeface="Times New Roman"/>
                          <a:cs typeface="Times New Roman"/>
                        </a:rPr>
                        <a:t>1,000</a:t>
                      </a:r>
                      <a:endParaRPr lang="en-US" sz="20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marL="0" marR="0" algn="r">
                        <a:lnSpc>
                          <a:spcPct val="115000"/>
                        </a:lnSpc>
                        <a:spcBef>
                          <a:spcPts val="0"/>
                        </a:spcBef>
                        <a:spcAft>
                          <a:spcPts val="0"/>
                        </a:spcAft>
                      </a:pPr>
                      <a:r>
                        <a:rPr lang="en-US" sz="1400">
                          <a:solidFill>
                            <a:srgbClr val="000000"/>
                          </a:solidFill>
                          <a:effectLst/>
                          <a:latin typeface="Calibri"/>
                          <a:ea typeface="Times New Roman"/>
                          <a:cs typeface="Times New Roman"/>
                        </a:rPr>
                        <a:t>$31,120</a:t>
                      </a:r>
                      <a:endParaRPr lang="en-US" sz="20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marL="0" marR="0" algn="r">
                        <a:lnSpc>
                          <a:spcPct val="115000"/>
                        </a:lnSpc>
                        <a:spcBef>
                          <a:spcPts val="0"/>
                        </a:spcBef>
                        <a:spcAft>
                          <a:spcPts val="0"/>
                        </a:spcAft>
                      </a:pPr>
                      <a:r>
                        <a:rPr lang="en-US" sz="1400">
                          <a:solidFill>
                            <a:srgbClr val="000000"/>
                          </a:solidFill>
                          <a:effectLst/>
                          <a:latin typeface="Calibri"/>
                          <a:ea typeface="Times New Roman"/>
                          <a:cs typeface="Times New Roman"/>
                        </a:rPr>
                        <a:t>$985</a:t>
                      </a:r>
                      <a:endParaRPr lang="en-US" sz="20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marL="0" marR="0" algn="r">
                        <a:lnSpc>
                          <a:spcPct val="115000"/>
                        </a:lnSpc>
                        <a:spcBef>
                          <a:spcPts val="0"/>
                        </a:spcBef>
                        <a:spcAft>
                          <a:spcPts val="0"/>
                        </a:spcAft>
                      </a:pPr>
                      <a:r>
                        <a:rPr lang="en-US" sz="1400">
                          <a:solidFill>
                            <a:srgbClr val="000000"/>
                          </a:solidFill>
                          <a:effectLst/>
                          <a:latin typeface="Calibri"/>
                          <a:ea typeface="Times New Roman"/>
                          <a:cs typeface="Times New Roman"/>
                        </a:rPr>
                        <a:t>$1,556</a:t>
                      </a:r>
                      <a:endParaRPr lang="en-US" sz="20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r>
              <a:tr h="498764">
                <a:tc>
                  <a:txBody>
                    <a:bodyPr/>
                    <a:lstStyle/>
                    <a:p>
                      <a:pPr marL="0" marR="0" algn="r">
                        <a:lnSpc>
                          <a:spcPct val="115000"/>
                        </a:lnSpc>
                        <a:spcBef>
                          <a:spcPts val="0"/>
                        </a:spcBef>
                        <a:spcAft>
                          <a:spcPts val="0"/>
                        </a:spcAft>
                      </a:pPr>
                      <a:r>
                        <a:rPr lang="en-US" sz="1400" dirty="0">
                          <a:solidFill>
                            <a:srgbClr val="000000"/>
                          </a:solidFill>
                          <a:effectLst/>
                          <a:latin typeface="Calibri"/>
                          <a:ea typeface="Times New Roman"/>
                          <a:cs typeface="Times New Roman"/>
                        </a:rPr>
                        <a:t>5,000</a:t>
                      </a:r>
                      <a:endParaRPr lang="en-US" sz="20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marL="0" marR="0" algn="r">
                        <a:lnSpc>
                          <a:spcPct val="115000"/>
                        </a:lnSpc>
                        <a:spcBef>
                          <a:spcPts val="0"/>
                        </a:spcBef>
                        <a:spcAft>
                          <a:spcPts val="0"/>
                        </a:spcAft>
                      </a:pPr>
                      <a:r>
                        <a:rPr lang="en-US" sz="1400">
                          <a:solidFill>
                            <a:srgbClr val="000000"/>
                          </a:solidFill>
                          <a:effectLst/>
                          <a:latin typeface="Calibri"/>
                          <a:ea typeface="Times New Roman"/>
                          <a:cs typeface="Times New Roman"/>
                        </a:rPr>
                        <a:t>$155,600</a:t>
                      </a:r>
                      <a:endParaRPr lang="en-US" sz="20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marL="0" marR="0" algn="r">
                        <a:lnSpc>
                          <a:spcPct val="115000"/>
                        </a:lnSpc>
                        <a:spcBef>
                          <a:spcPts val="0"/>
                        </a:spcBef>
                        <a:spcAft>
                          <a:spcPts val="0"/>
                        </a:spcAft>
                      </a:pPr>
                      <a:r>
                        <a:rPr lang="en-US" sz="1400">
                          <a:solidFill>
                            <a:srgbClr val="000000"/>
                          </a:solidFill>
                          <a:effectLst/>
                          <a:latin typeface="Calibri"/>
                          <a:ea typeface="Times New Roman"/>
                          <a:cs typeface="Times New Roman"/>
                        </a:rPr>
                        <a:t>$4,927</a:t>
                      </a:r>
                      <a:endParaRPr lang="en-US" sz="20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marL="0" marR="0" algn="r">
                        <a:lnSpc>
                          <a:spcPct val="115000"/>
                        </a:lnSpc>
                        <a:spcBef>
                          <a:spcPts val="0"/>
                        </a:spcBef>
                        <a:spcAft>
                          <a:spcPts val="0"/>
                        </a:spcAft>
                      </a:pPr>
                      <a:r>
                        <a:rPr lang="en-US" sz="1400">
                          <a:solidFill>
                            <a:srgbClr val="000000"/>
                          </a:solidFill>
                          <a:effectLst/>
                          <a:latin typeface="Calibri"/>
                          <a:ea typeface="Times New Roman"/>
                          <a:cs typeface="Times New Roman"/>
                        </a:rPr>
                        <a:t>$7,780</a:t>
                      </a:r>
                      <a:endParaRPr lang="en-US" sz="20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r>
              <a:tr h="498764">
                <a:tc>
                  <a:txBody>
                    <a:bodyPr/>
                    <a:lstStyle/>
                    <a:p>
                      <a:pPr marL="0" marR="0" algn="r">
                        <a:lnSpc>
                          <a:spcPct val="115000"/>
                        </a:lnSpc>
                        <a:spcBef>
                          <a:spcPts val="0"/>
                        </a:spcBef>
                        <a:spcAft>
                          <a:spcPts val="0"/>
                        </a:spcAft>
                      </a:pPr>
                      <a:r>
                        <a:rPr lang="en-US" sz="1400">
                          <a:solidFill>
                            <a:srgbClr val="000000"/>
                          </a:solidFill>
                          <a:effectLst/>
                          <a:latin typeface="Calibri"/>
                          <a:ea typeface="Times New Roman"/>
                          <a:cs typeface="Times New Roman"/>
                        </a:rPr>
                        <a:t>10,000</a:t>
                      </a:r>
                      <a:endParaRPr lang="en-US" sz="20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marL="0" marR="0" algn="r">
                        <a:lnSpc>
                          <a:spcPct val="115000"/>
                        </a:lnSpc>
                        <a:spcBef>
                          <a:spcPts val="0"/>
                        </a:spcBef>
                        <a:spcAft>
                          <a:spcPts val="0"/>
                        </a:spcAft>
                      </a:pPr>
                      <a:r>
                        <a:rPr lang="en-US" sz="1400">
                          <a:solidFill>
                            <a:srgbClr val="000000"/>
                          </a:solidFill>
                          <a:effectLst/>
                          <a:latin typeface="Calibri"/>
                          <a:ea typeface="Times New Roman"/>
                          <a:cs typeface="Times New Roman"/>
                        </a:rPr>
                        <a:t>$311,200</a:t>
                      </a:r>
                      <a:endParaRPr lang="en-US" sz="20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marL="0" marR="0" algn="r">
                        <a:lnSpc>
                          <a:spcPct val="115000"/>
                        </a:lnSpc>
                        <a:spcBef>
                          <a:spcPts val="0"/>
                        </a:spcBef>
                        <a:spcAft>
                          <a:spcPts val="0"/>
                        </a:spcAft>
                      </a:pPr>
                      <a:r>
                        <a:rPr lang="en-US" sz="1400">
                          <a:solidFill>
                            <a:srgbClr val="000000"/>
                          </a:solidFill>
                          <a:effectLst/>
                          <a:latin typeface="Calibri"/>
                          <a:ea typeface="Times New Roman"/>
                          <a:cs typeface="Times New Roman"/>
                        </a:rPr>
                        <a:t>$9,855</a:t>
                      </a:r>
                      <a:endParaRPr lang="en-US" sz="20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marL="0" marR="0" algn="r">
                        <a:lnSpc>
                          <a:spcPct val="115000"/>
                        </a:lnSpc>
                        <a:spcBef>
                          <a:spcPts val="0"/>
                        </a:spcBef>
                        <a:spcAft>
                          <a:spcPts val="0"/>
                        </a:spcAft>
                      </a:pPr>
                      <a:r>
                        <a:rPr lang="en-US" sz="1400">
                          <a:solidFill>
                            <a:srgbClr val="000000"/>
                          </a:solidFill>
                          <a:effectLst/>
                          <a:latin typeface="Calibri"/>
                          <a:ea typeface="Times New Roman"/>
                          <a:cs typeface="Times New Roman"/>
                        </a:rPr>
                        <a:t>$15,560</a:t>
                      </a:r>
                      <a:endParaRPr lang="en-US" sz="20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r>
              <a:tr h="498764">
                <a:tc>
                  <a:txBody>
                    <a:bodyPr/>
                    <a:lstStyle/>
                    <a:p>
                      <a:pPr marL="0" marR="0" algn="r">
                        <a:lnSpc>
                          <a:spcPct val="115000"/>
                        </a:lnSpc>
                        <a:spcBef>
                          <a:spcPts val="0"/>
                        </a:spcBef>
                        <a:spcAft>
                          <a:spcPts val="0"/>
                        </a:spcAft>
                      </a:pPr>
                      <a:r>
                        <a:rPr lang="en-US" sz="1400">
                          <a:solidFill>
                            <a:srgbClr val="000000"/>
                          </a:solidFill>
                          <a:effectLst/>
                          <a:latin typeface="Calibri"/>
                          <a:ea typeface="Times New Roman"/>
                          <a:cs typeface="Times New Roman"/>
                        </a:rPr>
                        <a:t>25,000</a:t>
                      </a:r>
                      <a:endParaRPr lang="en-US" sz="20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marL="0" marR="0" algn="r">
                        <a:lnSpc>
                          <a:spcPct val="115000"/>
                        </a:lnSpc>
                        <a:spcBef>
                          <a:spcPts val="0"/>
                        </a:spcBef>
                        <a:spcAft>
                          <a:spcPts val="0"/>
                        </a:spcAft>
                      </a:pPr>
                      <a:r>
                        <a:rPr lang="en-US" sz="1400">
                          <a:solidFill>
                            <a:srgbClr val="000000"/>
                          </a:solidFill>
                          <a:effectLst/>
                          <a:latin typeface="Calibri"/>
                          <a:ea typeface="Times New Roman"/>
                          <a:cs typeface="Times New Roman"/>
                        </a:rPr>
                        <a:t>$778,000</a:t>
                      </a:r>
                      <a:endParaRPr lang="en-US" sz="20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marL="0" marR="0" algn="r">
                        <a:lnSpc>
                          <a:spcPct val="115000"/>
                        </a:lnSpc>
                        <a:spcBef>
                          <a:spcPts val="0"/>
                        </a:spcBef>
                        <a:spcAft>
                          <a:spcPts val="0"/>
                        </a:spcAft>
                      </a:pPr>
                      <a:r>
                        <a:rPr lang="en-US" sz="1400">
                          <a:solidFill>
                            <a:srgbClr val="000000"/>
                          </a:solidFill>
                          <a:effectLst/>
                          <a:latin typeface="Calibri"/>
                          <a:ea typeface="Times New Roman"/>
                          <a:cs typeface="Times New Roman"/>
                        </a:rPr>
                        <a:t>$24,637</a:t>
                      </a:r>
                      <a:endParaRPr lang="en-US" sz="20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marL="0" marR="0" algn="r">
                        <a:lnSpc>
                          <a:spcPct val="115000"/>
                        </a:lnSpc>
                        <a:spcBef>
                          <a:spcPts val="0"/>
                        </a:spcBef>
                        <a:spcAft>
                          <a:spcPts val="0"/>
                        </a:spcAft>
                      </a:pPr>
                      <a:r>
                        <a:rPr lang="en-US" sz="1400">
                          <a:solidFill>
                            <a:srgbClr val="000000"/>
                          </a:solidFill>
                          <a:effectLst/>
                          <a:latin typeface="Calibri"/>
                          <a:ea typeface="Times New Roman"/>
                          <a:cs typeface="Times New Roman"/>
                        </a:rPr>
                        <a:t>$38,900</a:t>
                      </a:r>
                      <a:endParaRPr lang="en-US" sz="20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r>
              <a:tr h="498764">
                <a:tc>
                  <a:txBody>
                    <a:bodyPr/>
                    <a:lstStyle/>
                    <a:p>
                      <a:pPr marL="0" marR="0" algn="r">
                        <a:lnSpc>
                          <a:spcPct val="115000"/>
                        </a:lnSpc>
                        <a:spcBef>
                          <a:spcPts val="0"/>
                        </a:spcBef>
                        <a:spcAft>
                          <a:spcPts val="0"/>
                        </a:spcAft>
                      </a:pPr>
                      <a:r>
                        <a:rPr lang="en-US" sz="1400">
                          <a:solidFill>
                            <a:srgbClr val="000000"/>
                          </a:solidFill>
                          <a:effectLst/>
                          <a:latin typeface="Calibri"/>
                          <a:ea typeface="Times New Roman"/>
                          <a:cs typeface="Times New Roman"/>
                        </a:rPr>
                        <a:t>50,000</a:t>
                      </a:r>
                      <a:endParaRPr lang="en-US" sz="20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marL="0" marR="0" algn="r">
                        <a:lnSpc>
                          <a:spcPct val="115000"/>
                        </a:lnSpc>
                        <a:spcBef>
                          <a:spcPts val="0"/>
                        </a:spcBef>
                        <a:spcAft>
                          <a:spcPts val="0"/>
                        </a:spcAft>
                      </a:pPr>
                      <a:r>
                        <a:rPr lang="en-US" sz="1400">
                          <a:solidFill>
                            <a:srgbClr val="000000"/>
                          </a:solidFill>
                          <a:effectLst/>
                          <a:latin typeface="Calibri"/>
                          <a:ea typeface="Times New Roman"/>
                          <a:cs typeface="Times New Roman"/>
                        </a:rPr>
                        <a:t>$1,556,000</a:t>
                      </a:r>
                      <a:endParaRPr lang="en-US" sz="20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marL="0" marR="0" algn="r">
                        <a:lnSpc>
                          <a:spcPct val="115000"/>
                        </a:lnSpc>
                        <a:spcBef>
                          <a:spcPts val="0"/>
                        </a:spcBef>
                        <a:spcAft>
                          <a:spcPts val="0"/>
                        </a:spcAft>
                      </a:pPr>
                      <a:r>
                        <a:rPr lang="en-US" sz="1400">
                          <a:solidFill>
                            <a:srgbClr val="000000"/>
                          </a:solidFill>
                          <a:effectLst/>
                          <a:latin typeface="Calibri"/>
                          <a:ea typeface="Times New Roman"/>
                          <a:cs typeface="Times New Roman"/>
                        </a:rPr>
                        <a:t>$49,273</a:t>
                      </a:r>
                      <a:endParaRPr lang="en-US" sz="20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marL="0" marR="0" algn="r">
                        <a:lnSpc>
                          <a:spcPct val="115000"/>
                        </a:lnSpc>
                        <a:spcBef>
                          <a:spcPts val="0"/>
                        </a:spcBef>
                        <a:spcAft>
                          <a:spcPts val="0"/>
                        </a:spcAft>
                      </a:pPr>
                      <a:r>
                        <a:rPr lang="en-US" sz="1400">
                          <a:solidFill>
                            <a:srgbClr val="000000"/>
                          </a:solidFill>
                          <a:effectLst/>
                          <a:latin typeface="Calibri"/>
                          <a:ea typeface="Times New Roman"/>
                          <a:cs typeface="Times New Roman"/>
                        </a:rPr>
                        <a:t>$77,800</a:t>
                      </a:r>
                      <a:endParaRPr lang="en-US" sz="20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r>
              <a:tr h="498764">
                <a:tc>
                  <a:txBody>
                    <a:bodyPr/>
                    <a:lstStyle/>
                    <a:p>
                      <a:pPr marL="0" marR="0" algn="r">
                        <a:lnSpc>
                          <a:spcPct val="115000"/>
                        </a:lnSpc>
                        <a:spcBef>
                          <a:spcPts val="0"/>
                        </a:spcBef>
                        <a:spcAft>
                          <a:spcPts val="0"/>
                        </a:spcAft>
                      </a:pPr>
                      <a:r>
                        <a:rPr lang="en-US" sz="1400">
                          <a:solidFill>
                            <a:srgbClr val="000000"/>
                          </a:solidFill>
                          <a:effectLst/>
                          <a:latin typeface="Calibri"/>
                          <a:ea typeface="Times New Roman"/>
                          <a:cs typeface="Times New Roman"/>
                        </a:rPr>
                        <a:t>100,000</a:t>
                      </a:r>
                      <a:endParaRPr lang="en-US" sz="20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marL="0" marR="0" algn="r">
                        <a:lnSpc>
                          <a:spcPct val="115000"/>
                        </a:lnSpc>
                        <a:spcBef>
                          <a:spcPts val="0"/>
                        </a:spcBef>
                        <a:spcAft>
                          <a:spcPts val="0"/>
                        </a:spcAft>
                      </a:pPr>
                      <a:r>
                        <a:rPr lang="en-US" sz="1400">
                          <a:solidFill>
                            <a:srgbClr val="000000"/>
                          </a:solidFill>
                          <a:effectLst/>
                          <a:latin typeface="Calibri"/>
                          <a:ea typeface="Times New Roman"/>
                          <a:cs typeface="Times New Roman"/>
                        </a:rPr>
                        <a:t>$3,112,000</a:t>
                      </a:r>
                      <a:endParaRPr lang="en-US" sz="20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marL="0" marR="0" algn="r">
                        <a:lnSpc>
                          <a:spcPct val="115000"/>
                        </a:lnSpc>
                        <a:spcBef>
                          <a:spcPts val="0"/>
                        </a:spcBef>
                        <a:spcAft>
                          <a:spcPts val="0"/>
                        </a:spcAft>
                      </a:pPr>
                      <a:r>
                        <a:rPr lang="en-US" sz="1400">
                          <a:solidFill>
                            <a:srgbClr val="000000"/>
                          </a:solidFill>
                          <a:effectLst/>
                          <a:latin typeface="Calibri"/>
                          <a:ea typeface="Times New Roman"/>
                          <a:cs typeface="Times New Roman"/>
                        </a:rPr>
                        <a:t>$98,547</a:t>
                      </a:r>
                      <a:endParaRPr lang="en-US" sz="20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marL="0" marR="0" algn="r">
                        <a:lnSpc>
                          <a:spcPct val="115000"/>
                        </a:lnSpc>
                        <a:spcBef>
                          <a:spcPts val="0"/>
                        </a:spcBef>
                        <a:spcAft>
                          <a:spcPts val="0"/>
                        </a:spcAft>
                      </a:pPr>
                      <a:r>
                        <a:rPr lang="en-US" sz="1400">
                          <a:solidFill>
                            <a:srgbClr val="000000"/>
                          </a:solidFill>
                          <a:effectLst/>
                          <a:latin typeface="Calibri"/>
                          <a:ea typeface="Times New Roman"/>
                          <a:cs typeface="Times New Roman"/>
                        </a:rPr>
                        <a:t>$155,600</a:t>
                      </a:r>
                      <a:endParaRPr lang="en-US" sz="20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r>
              <a:tr h="498764">
                <a:tc>
                  <a:txBody>
                    <a:bodyPr/>
                    <a:lstStyle/>
                    <a:p>
                      <a:pPr marL="0" marR="0" algn="r">
                        <a:lnSpc>
                          <a:spcPct val="115000"/>
                        </a:lnSpc>
                        <a:spcBef>
                          <a:spcPts val="0"/>
                        </a:spcBef>
                        <a:spcAft>
                          <a:spcPts val="0"/>
                        </a:spcAft>
                      </a:pPr>
                      <a:r>
                        <a:rPr lang="en-US" sz="1400">
                          <a:solidFill>
                            <a:srgbClr val="000000"/>
                          </a:solidFill>
                          <a:effectLst/>
                          <a:latin typeface="Calibri"/>
                          <a:ea typeface="Times New Roman"/>
                          <a:cs typeface="Times New Roman"/>
                        </a:rPr>
                        <a:t>250,000</a:t>
                      </a:r>
                      <a:endParaRPr lang="en-US" sz="20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marL="0" marR="0" algn="r">
                        <a:lnSpc>
                          <a:spcPct val="115000"/>
                        </a:lnSpc>
                        <a:spcBef>
                          <a:spcPts val="0"/>
                        </a:spcBef>
                        <a:spcAft>
                          <a:spcPts val="0"/>
                        </a:spcAft>
                      </a:pPr>
                      <a:r>
                        <a:rPr lang="en-US" sz="1400">
                          <a:solidFill>
                            <a:srgbClr val="000000"/>
                          </a:solidFill>
                          <a:effectLst/>
                          <a:latin typeface="Calibri"/>
                          <a:ea typeface="Times New Roman"/>
                          <a:cs typeface="Times New Roman"/>
                        </a:rPr>
                        <a:t>$7,780,000</a:t>
                      </a:r>
                      <a:endParaRPr lang="en-US" sz="20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marL="0" marR="0" algn="r">
                        <a:lnSpc>
                          <a:spcPct val="115000"/>
                        </a:lnSpc>
                        <a:spcBef>
                          <a:spcPts val="0"/>
                        </a:spcBef>
                        <a:spcAft>
                          <a:spcPts val="0"/>
                        </a:spcAft>
                      </a:pPr>
                      <a:r>
                        <a:rPr lang="en-US" sz="1400">
                          <a:solidFill>
                            <a:srgbClr val="000000"/>
                          </a:solidFill>
                          <a:effectLst/>
                          <a:latin typeface="Calibri"/>
                          <a:ea typeface="Times New Roman"/>
                          <a:cs typeface="Times New Roman"/>
                        </a:rPr>
                        <a:t>$246,367</a:t>
                      </a:r>
                      <a:endParaRPr lang="en-US" sz="20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marL="0" marR="0" algn="r">
                        <a:lnSpc>
                          <a:spcPct val="115000"/>
                        </a:lnSpc>
                        <a:spcBef>
                          <a:spcPts val="0"/>
                        </a:spcBef>
                        <a:spcAft>
                          <a:spcPts val="0"/>
                        </a:spcAft>
                      </a:pPr>
                      <a:r>
                        <a:rPr lang="en-US" sz="1400">
                          <a:solidFill>
                            <a:srgbClr val="000000"/>
                          </a:solidFill>
                          <a:effectLst/>
                          <a:latin typeface="Calibri"/>
                          <a:ea typeface="Times New Roman"/>
                          <a:cs typeface="Times New Roman"/>
                        </a:rPr>
                        <a:t>$389,000</a:t>
                      </a:r>
                      <a:endParaRPr lang="en-US" sz="20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r>
              <a:tr h="498764">
                <a:tc>
                  <a:txBody>
                    <a:bodyPr/>
                    <a:lstStyle/>
                    <a:p>
                      <a:pPr marL="0" marR="0" algn="r">
                        <a:lnSpc>
                          <a:spcPct val="115000"/>
                        </a:lnSpc>
                        <a:spcBef>
                          <a:spcPts val="0"/>
                        </a:spcBef>
                        <a:spcAft>
                          <a:spcPts val="0"/>
                        </a:spcAft>
                      </a:pPr>
                      <a:r>
                        <a:rPr lang="en-US" sz="1400">
                          <a:solidFill>
                            <a:srgbClr val="000000"/>
                          </a:solidFill>
                          <a:effectLst/>
                          <a:latin typeface="Calibri"/>
                          <a:ea typeface="Times New Roman"/>
                          <a:cs typeface="Times New Roman"/>
                        </a:rPr>
                        <a:t>500,000</a:t>
                      </a:r>
                      <a:endParaRPr lang="en-US" sz="20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marL="0" marR="0" algn="r">
                        <a:lnSpc>
                          <a:spcPct val="115000"/>
                        </a:lnSpc>
                        <a:spcBef>
                          <a:spcPts val="0"/>
                        </a:spcBef>
                        <a:spcAft>
                          <a:spcPts val="0"/>
                        </a:spcAft>
                      </a:pPr>
                      <a:r>
                        <a:rPr lang="en-US" sz="1400">
                          <a:solidFill>
                            <a:srgbClr val="000000"/>
                          </a:solidFill>
                          <a:effectLst/>
                          <a:latin typeface="Calibri"/>
                          <a:ea typeface="Times New Roman"/>
                          <a:cs typeface="Times New Roman"/>
                        </a:rPr>
                        <a:t>$15,560,000</a:t>
                      </a:r>
                      <a:endParaRPr lang="en-US" sz="20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marL="0" marR="0" algn="r">
                        <a:lnSpc>
                          <a:spcPct val="115000"/>
                        </a:lnSpc>
                        <a:spcBef>
                          <a:spcPts val="0"/>
                        </a:spcBef>
                        <a:spcAft>
                          <a:spcPts val="0"/>
                        </a:spcAft>
                      </a:pPr>
                      <a:r>
                        <a:rPr lang="en-US" sz="1400">
                          <a:solidFill>
                            <a:srgbClr val="000000"/>
                          </a:solidFill>
                          <a:effectLst/>
                          <a:latin typeface="Calibri"/>
                          <a:ea typeface="Times New Roman"/>
                          <a:cs typeface="Times New Roman"/>
                        </a:rPr>
                        <a:t>$492,733</a:t>
                      </a:r>
                      <a:endParaRPr lang="en-US" sz="20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marL="0" marR="0" algn="r">
                        <a:lnSpc>
                          <a:spcPct val="115000"/>
                        </a:lnSpc>
                        <a:spcBef>
                          <a:spcPts val="0"/>
                        </a:spcBef>
                        <a:spcAft>
                          <a:spcPts val="0"/>
                        </a:spcAft>
                      </a:pPr>
                      <a:r>
                        <a:rPr lang="en-US" sz="1400">
                          <a:solidFill>
                            <a:srgbClr val="000000"/>
                          </a:solidFill>
                          <a:effectLst/>
                          <a:latin typeface="Calibri"/>
                          <a:ea typeface="Times New Roman"/>
                          <a:cs typeface="Times New Roman"/>
                        </a:rPr>
                        <a:t>$778,000</a:t>
                      </a:r>
                      <a:endParaRPr lang="en-US" sz="20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r>
              <a:tr h="498764">
                <a:tc>
                  <a:txBody>
                    <a:bodyPr/>
                    <a:lstStyle/>
                    <a:p>
                      <a:pPr marL="0" marR="0" algn="r">
                        <a:lnSpc>
                          <a:spcPct val="115000"/>
                        </a:lnSpc>
                        <a:spcBef>
                          <a:spcPts val="0"/>
                        </a:spcBef>
                        <a:spcAft>
                          <a:spcPts val="0"/>
                        </a:spcAft>
                      </a:pPr>
                      <a:r>
                        <a:rPr lang="en-US" sz="1400">
                          <a:solidFill>
                            <a:srgbClr val="000000"/>
                          </a:solidFill>
                          <a:effectLst/>
                          <a:latin typeface="Calibri"/>
                          <a:ea typeface="Times New Roman"/>
                          <a:cs typeface="Times New Roman"/>
                        </a:rPr>
                        <a:t>1,000,000</a:t>
                      </a:r>
                      <a:endParaRPr lang="en-US" sz="20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marL="0" marR="0" algn="r">
                        <a:lnSpc>
                          <a:spcPct val="115000"/>
                        </a:lnSpc>
                        <a:spcBef>
                          <a:spcPts val="0"/>
                        </a:spcBef>
                        <a:spcAft>
                          <a:spcPts val="0"/>
                        </a:spcAft>
                      </a:pPr>
                      <a:r>
                        <a:rPr lang="en-US" sz="1400">
                          <a:solidFill>
                            <a:srgbClr val="000000"/>
                          </a:solidFill>
                          <a:effectLst/>
                          <a:latin typeface="Calibri"/>
                          <a:ea typeface="Times New Roman"/>
                          <a:cs typeface="Times New Roman"/>
                        </a:rPr>
                        <a:t>$31,120,000</a:t>
                      </a:r>
                      <a:endParaRPr lang="en-US" sz="20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marL="0" marR="0" algn="r">
                        <a:lnSpc>
                          <a:spcPct val="115000"/>
                        </a:lnSpc>
                        <a:spcBef>
                          <a:spcPts val="0"/>
                        </a:spcBef>
                        <a:spcAft>
                          <a:spcPts val="0"/>
                        </a:spcAft>
                      </a:pPr>
                      <a:r>
                        <a:rPr lang="en-US" sz="1400">
                          <a:solidFill>
                            <a:srgbClr val="000000"/>
                          </a:solidFill>
                          <a:effectLst/>
                          <a:latin typeface="Calibri"/>
                          <a:ea typeface="Times New Roman"/>
                          <a:cs typeface="Times New Roman"/>
                        </a:rPr>
                        <a:t>$985,467</a:t>
                      </a:r>
                      <a:endParaRPr lang="en-US" sz="20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marL="0" marR="0" algn="r">
                        <a:lnSpc>
                          <a:spcPct val="115000"/>
                        </a:lnSpc>
                        <a:spcBef>
                          <a:spcPts val="0"/>
                        </a:spcBef>
                        <a:spcAft>
                          <a:spcPts val="0"/>
                        </a:spcAft>
                      </a:pPr>
                      <a:r>
                        <a:rPr lang="en-US" sz="1400" dirty="0">
                          <a:solidFill>
                            <a:srgbClr val="000000"/>
                          </a:solidFill>
                          <a:effectLst/>
                          <a:latin typeface="Calibri"/>
                          <a:ea typeface="Times New Roman"/>
                          <a:cs typeface="Times New Roman"/>
                        </a:rPr>
                        <a:t>$1,556,000</a:t>
                      </a:r>
                      <a:endParaRPr lang="en-US" sz="20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r>
            </a:tbl>
          </a:graphicData>
        </a:graphic>
      </p:graphicFrame>
    </p:spTree>
    <p:extLst>
      <p:ext uri="{BB962C8B-B14F-4D97-AF65-F5344CB8AC3E}">
        <p14:creationId xmlns:p14="http://schemas.microsoft.com/office/powerpoint/2010/main" val="1197100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3388"/>
            <a:ext cx="9144000" cy="5891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82426" y="152400"/>
            <a:ext cx="1132974" cy="122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0440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5557</TotalTime>
  <Words>484</Words>
  <Application>Microsoft Office PowerPoint</Application>
  <PresentationFormat>On-screen Show (4:3)</PresentationFormat>
  <Paragraphs>80</Paragraphs>
  <Slides>6</Slides>
  <Notes>3</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Percent Pledge</vt:lpstr>
      <vt:lpstr>What is Percent Pledge?</vt:lpstr>
      <vt:lpstr>Challenges We are Solving</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Percent Pledge</dc:title>
  <dc:creator>joelpollick</dc:creator>
  <cp:lastModifiedBy>joelpollick</cp:lastModifiedBy>
  <cp:revision>167</cp:revision>
  <cp:lastPrinted>2016-01-06T21:29:06Z</cp:lastPrinted>
  <dcterms:created xsi:type="dcterms:W3CDTF">2015-12-07T22:48:04Z</dcterms:created>
  <dcterms:modified xsi:type="dcterms:W3CDTF">2016-05-16T22:20:01Z</dcterms:modified>
</cp:coreProperties>
</file>