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7" r:id="rId5"/>
    <p:sldId id="260" r:id="rId6"/>
    <p:sldId id="269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63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F461-7F8D-4973-921C-BE123244F85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BDEB-8C0F-4197-907A-A94CC497E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7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F461-7F8D-4973-921C-BE123244F85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BDEB-8C0F-4197-907A-A94CC497E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F461-7F8D-4973-921C-BE123244F85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BDEB-8C0F-4197-907A-A94CC497E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8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F461-7F8D-4973-921C-BE123244F85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BDEB-8C0F-4197-907A-A94CC497E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6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F461-7F8D-4973-921C-BE123244F85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BDEB-8C0F-4197-907A-A94CC497E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0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F461-7F8D-4973-921C-BE123244F85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BDEB-8C0F-4197-907A-A94CC497E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9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F461-7F8D-4973-921C-BE123244F85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BDEB-8C0F-4197-907A-A94CC497E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7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F461-7F8D-4973-921C-BE123244F85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BDEB-8C0F-4197-907A-A94CC497E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1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F461-7F8D-4973-921C-BE123244F85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BDEB-8C0F-4197-907A-A94CC497E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1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F461-7F8D-4973-921C-BE123244F85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BDEB-8C0F-4197-907A-A94CC497E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F461-7F8D-4973-921C-BE123244F85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BDEB-8C0F-4197-907A-A94CC497E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4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9F461-7F8D-4973-921C-BE123244F85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1BDEB-8C0F-4197-907A-A94CC497E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2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4339"/>
            <a:ext cx="9144000" cy="1898333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Mining </a:t>
            </a:r>
            <a:r>
              <a:rPr lang="en-US" dirty="0" smtClean="0">
                <a:solidFill>
                  <a:srgbClr val="FFFF00"/>
                </a:solidFill>
              </a:rPr>
              <a:t>Herschel </a:t>
            </a:r>
            <a:r>
              <a:rPr lang="en-US" dirty="0">
                <a:solidFill>
                  <a:srgbClr val="FFFF00"/>
                </a:solidFill>
              </a:rPr>
              <a:t>Space Telescope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" y="113505"/>
            <a:ext cx="2540000" cy="2540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251710" y="4469130"/>
            <a:ext cx="7680960" cy="194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92D050"/>
                </a:solidFill>
              </a:rPr>
              <a:t>Team Members: </a:t>
            </a:r>
          </a:p>
          <a:p>
            <a:r>
              <a:rPr lang="en-US" sz="3200" dirty="0" smtClean="0">
                <a:solidFill>
                  <a:srgbClr val="92D050"/>
                </a:solidFill>
              </a:rPr>
              <a:t>Jon Allured (4502) </a:t>
            </a:r>
          </a:p>
          <a:p>
            <a:r>
              <a:rPr lang="en-US" sz="3200" dirty="0" smtClean="0">
                <a:solidFill>
                  <a:srgbClr val="92D050"/>
                </a:solidFill>
              </a:rPr>
              <a:t>Jacob C. Levine (4502)</a:t>
            </a:r>
          </a:p>
          <a:p>
            <a:pPr lvl="1"/>
            <a:endParaRPr lang="en-US" sz="32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92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Mining Herschel Space Telescope data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4160" y="1690688"/>
            <a:ext cx="6088380" cy="5630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92D050"/>
                </a:solidFill>
              </a:rPr>
              <a:t>Data Analysis, part 1</a:t>
            </a: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3848874"/>
            <a:ext cx="10066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2D050"/>
                </a:solidFill>
              </a:rPr>
              <a:t>Originally wanted to use </a:t>
            </a:r>
            <a:r>
              <a:rPr lang="en-US" sz="2400" dirty="0" err="1" smtClean="0">
                <a:solidFill>
                  <a:srgbClr val="92D050"/>
                </a:solidFill>
              </a:rPr>
              <a:t>SciPy’s</a:t>
            </a: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en-US" sz="2400" dirty="0" err="1" smtClean="0">
                <a:solidFill>
                  <a:srgbClr val="92D050"/>
                </a:solidFill>
              </a:rPr>
              <a:t>curve_fit</a:t>
            </a:r>
            <a:r>
              <a:rPr lang="en-US" sz="2400" dirty="0" smtClean="0">
                <a:solidFill>
                  <a:srgbClr val="92D050"/>
                </a:solidFill>
              </a:rPr>
              <a:t> function to match our data points to the blackbody radiation cure defined by the equation:</a:t>
            </a:r>
          </a:p>
          <a:p>
            <a:pPr lvl="1" algn="ctr"/>
            <a:r>
              <a:rPr lang="en-US" sz="2400" dirty="0" smtClean="0">
                <a:solidFill>
                  <a:srgbClr val="92D050"/>
                </a:solidFill>
              </a:rPr>
              <a:t> 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720590" y="4720590"/>
            <a:ext cx="2766060" cy="8229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0610" y="5644407"/>
            <a:ext cx="1006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2D050"/>
                </a:solidFill>
              </a:rPr>
              <a:t>We were unable to generate usable data with the </a:t>
            </a:r>
            <a:r>
              <a:rPr lang="en-US" sz="2400" dirty="0" err="1" smtClean="0">
                <a:solidFill>
                  <a:srgbClr val="92D050"/>
                </a:solidFill>
              </a:rPr>
              <a:t>curve_fit</a:t>
            </a:r>
            <a:r>
              <a:rPr lang="en-US" sz="2400" dirty="0" smtClean="0">
                <a:solidFill>
                  <a:srgbClr val="92D050"/>
                </a:solidFill>
              </a:rPr>
              <a:t> function, requiring </a:t>
            </a:r>
            <a:r>
              <a:rPr lang="en-US" sz="2400" dirty="0" smtClean="0">
                <a:solidFill>
                  <a:srgbClr val="92D050"/>
                </a:solidFill>
              </a:rPr>
              <a:t>us to use a </a:t>
            </a:r>
            <a:r>
              <a:rPr lang="en-US" sz="2400" dirty="0" smtClean="0">
                <a:solidFill>
                  <a:srgbClr val="92D050"/>
                </a:solidFill>
              </a:rPr>
              <a:t>back-up plan to mine the dataset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50717" y="159225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1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Mining Herschel Space Telescope data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4160" y="1690688"/>
            <a:ext cx="6088380" cy="5630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92D050"/>
                </a:solidFill>
              </a:rPr>
              <a:t>Data Analysis, part 2</a:t>
            </a: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4283214"/>
            <a:ext cx="100660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2D050"/>
                </a:solidFill>
              </a:rPr>
              <a:t>Instead of using </a:t>
            </a:r>
            <a:r>
              <a:rPr lang="en-US" sz="2400" dirty="0" err="1" smtClean="0">
                <a:solidFill>
                  <a:srgbClr val="92D050"/>
                </a:solidFill>
              </a:rPr>
              <a:t>curve_fit</a:t>
            </a:r>
            <a:r>
              <a:rPr lang="en-US" sz="2400" dirty="0" smtClean="0">
                <a:solidFill>
                  <a:srgbClr val="92D050"/>
                </a:solidFill>
              </a:rPr>
              <a:t>, we wrote code to mine the data for the max intensity wavelengths and generate new FITS files for each wavelength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2D050"/>
                </a:solidFill>
              </a:rPr>
              <a:t>The new files </a:t>
            </a:r>
            <a:r>
              <a:rPr lang="en-US" sz="2400" dirty="0" smtClean="0">
                <a:solidFill>
                  <a:srgbClr val="92D050"/>
                </a:solidFill>
              </a:rPr>
              <a:t>contain data for only </a:t>
            </a:r>
            <a:r>
              <a:rPr lang="en-US" sz="2400" dirty="0" smtClean="0">
                <a:solidFill>
                  <a:srgbClr val="92D050"/>
                </a:solidFill>
              </a:rPr>
              <a:t>those galactic coordinates that </a:t>
            </a:r>
            <a:r>
              <a:rPr lang="en-US" sz="2400" dirty="0" smtClean="0">
                <a:solidFill>
                  <a:srgbClr val="92D050"/>
                </a:solidFill>
              </a:rPr>
              <a:t>correspond </a:t>
            </a:r>
            <a:r>
              <a:rPr lang="en-US" sz="2400" dirty="0" smtClean="0">
                <a:solidFill>
                  <a:srgbClr val="92D050"/>
                </a:solidFill>
              </a:rPr>
              <a:t>to max intensity </a:t>
            </a:r>
            <a:r>
              <a:rPr lang="en-US" sz="2400" dirty="0" smtClean="0">
                <a:solidFill>
                  <a:srgbClr val="92D050"/>
                </a:solidFill>
              </a:rPr>
              <a:t>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W</a:t>
            </a:r>
            <a:r>
              <a:rPr lang="en-US" sz="2400" dirty="0" smtClean="0">
                <a:solidFill>
                  <a:srgbClr val="92D050"/>
                </a:solidFill>
              </a:rPr>
              <a:t>e then correlated the max intensity values </a:t>
            </a:r>
            <a:r>
              <a:rPr lang="en-US" sz="2400" dirty="0" smtClean="0">
                <a:solidFill>
                  <a:srgbClr val="92D050"/>
                </a:solidFill>
              </a:rPr>
              <a:t>to approximate temperatures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" y="113505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25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Mining Herschel Space Telescope data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4160" y="1690688"/>
            <a:ext cx="6088380" cy="5630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92D050"/>
                </a:solidFill>
              </a:rPr>
              <a:t>Results, part 1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3848874"/>
            <a:ext cx="100660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2D050"/>
                </a:solidFill>
              </a:rPr>
              <a:t>Our results were surprising.  We expected a lot more variation in the approximate temperatures generated by our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2D050"/>
                </a:solidFill>
              </a:rPr>
              <a:t>However, the overwhelming majority of the galactic plane represented by our data is radiating predominantly at a wavelength of about 160 </a:t>
            </a:r>
            <a:r>
              <a:rPr lang="el-GR" sz="2400" dirty="0" smtClean="0">
                <a:solidFill>
                  <a:srgbClr val="92D050"/>
                </a:solidFill>
                <a:latin typeface="Calibri" panose="020F0502020204030204" pitchFamily="34" charset="0"/>
              </a:rPr>
              <a:t>μ</a:t>
            </a:r>
            <a:r>
              <a:rPr lang="en-US" sz="2400" dirty="0" smtClean="0">
                <a:solidFill>
                  <a:srgbClr val="92D050"/>
                </a:solidFill>
                <a:latin typeface="Calibri" panose="020F0502020204030204" pitchFamily="34" charset="0"/>
              </a:rPr>
              <a:t>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2D050"/>
                </a:solidFill>
                <a:latin typeface="Calibri" panose="020F0502020204030204" pitchFamily="34" charset="0"/>
              </a:rPr>
              <a:t>This wavelength corresponds to an approximate temperature of 18.1⁰ Kelvin (-427.09⁰ Fahrenheit).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92D05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50717" y="159225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6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Mining Herschel Space Telescope data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4160" y="1690688"/>
            <a:ext cx="6088380" cy="5630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92D050"/>
                </a:solidFill>
              </a:rPr>
              <a:t>Results</a:t>
            </a:r>
            <a:r>
              <a:rPr lang="en-US" dirty="0" smtClean="0">
                <a:solidFill>
                  <a:srgbClr val="92D050"/>
                </a:solidFill>
              </a:rPr>
              <a:t>, </a:t>
            </a:r>
            <a:r>
              <a:rPr lang="en-US" dirty="0" smtClean="0">
                <a:solidFill>
                  <a:srgbClr val="92D050"/>
                </a:solidFill>
              </a:rPr>
              <a:t>part 2</a:t>
            </a: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" y="113505"/>
            <a:ext cx="2540000" cy="2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3319"/>
            <a:ext cx="12192000" cy="18062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8287"/>
            <a:ext cx="12192000" cy="1806178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2828925" y="6425992"/>
            <a:ext cx="6038850" cy="40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92D050"/>
                </a:solidFill>
              </a:rPr>
              <a:t>Our resulting temperature </a:t>
            </a:r>
            <a:r>
              <a:rPr lang="en-US" sz="1800" dirty="0">
                <a:solidFill>
                  <a:srgbClr val="92D050"/>
                </a:solidFill>
              </a:rPr>
              <a:t>m</a:t>
            </a:r>
            <a:r>
              <a:rPr lang="en-US" sz="1800" dirty="0" smtClean="0">
                <a:solidFill>
                  <a:srgbClr val="92D050"/>
                </a:solidFill>
              </a:rPr>
              <a:t>ap</a:t>
            </a: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853690" y="4142150"/>
            <a:ext cx="6038850" cy="40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92D050"/>
                </a:solidFill>
              </a:rPr>
              <a:t>Mosaic generated with Montage</a:t>
            </a: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90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Mining Herschel Space Telescope data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64080" y="1303655"/>
            <a:ext cx="7562850" cy="77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Results, Part 3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4593"/>
            <a:ext cx="4964279" cy="3314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228" y="2714593"/>
            <a:ext cx="4973160" cy="33147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076575" y="6044661"/>
            <a:ext cx="6038850" cy="40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92D050"/>
                </a:solidFill>
              </a:rPr>
              <a:t>Close-up of an interesting region</a:t>
            </a: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50717" y="159225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8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Mining Herschel Space Telescope data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4160" y="1690688"/>
            <a:ext cx="6088380" cy="5630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92D050"/>
                </a:solidFill>
              </a:rPr>
              <a:t>Conclusions, Lessons Learned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" y="113505"/>
            <a:ext cx="2540000" cy="254000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070610" y="4080510"/>
            <a:ext cx="10062210" cy="26517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rgbClr val="92D050"/>
                </a:solidFill>
              </a:rPr>
              <a:t>Due to long processing times, we ended up working with one quarter of our complete dataset.  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The domination of the 160 </a:t>
            </a:r>
            <a:r>
              <a:rPr lang="el-GR" dirty="0">
                <a:solidFill>
                  <a:srgbClr val="92D050"/>
                </a:solidFill>
                <a:latin typeface="Calibri" panose="020F0502020204030204" pitchFamily="34" charset="0"/>
              </a:rPr>
              <a:t>μ</a:t>
            </a:r>
            <a:r>
              <a:rPr lang="en-US" dirty="0" smtClean="0">
                <a:solidFill>
                  <a:srgbClr val="92D050"/>
                </a:solidFill>
                <a:latin typeface="Calibri" panose="020F0502020204030204" pitchFamily="34" charset="0"/>
              </a:rPr>
              <a:t>m wavelength was unexpected and surprising.  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  <a:latin typeface="Calibri" panose="020F0502020204030204" pitchFamily="34" charset="0"/>
              </a:rPr>
              <a:t>Would be interesting to analyze the rest of the data to see if the 160 </a:t>
            </a:r>
            <a:r>
              <a:rPr lang="el-GR" dirty="0">
                <a:solidFill>
                  <a:srgbClr val="92D050"/>
                </a:solidFill>
                <a:latin typeface="Calibri" panose="020F0502020204030204" pitchFamily="34" charset="0"/>
              </a:rPr>
              <a:t>μ</a:t>
            </a:r>
            <a:r>
              <a:rPr lang="en-US" dirty="0" smtClean="0">
                <a:solidFill>
                  <a:srgbClr val="92D050"/>
                </a:solidFill>
                <a:latin typeface="Calibri" panose="020F0502020204030204" pitchFamily="34" charset="0"/>
              </a:rPr>
              <a:t>m wavelength is as prominent across all the data. 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It’s good to have a back-up plan!  We needed our back-up plan when our original plan of using the curve-fit function didn’t work. </a:t>
            </a:r>
            <a:endParaRPr lang="en-US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94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Mining Herschel Space Telescope data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354830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92D050"/>
                </a:solidFill>
              </a:rPr>
              <a:t>To create a temperature map of the galactic plane based on variance between long-wave infrared wavelength intensities </a:t>
            </a:r>
            <a:r>
              <a:rPr lang="en-US" sz="2800" dirty="0">
                <a:solidFill>
                  <a:srgbClr val="92D050"/>
                </a:solidFill>
              </a:rPr>
              <a:t>using data from the Herschel Hi-GAL </a:t>
            </a:r>
            <a:r>
              <a:rPr lang="en-US" sz="2800" dirty="0" smtClean="0">
                <a:solidFill>
                  <a:srgbClr val="92D050"/>
                </a:solidFill>
              </a:rPr>
              <a:t>dataset. </a:t>
            </a:r>
            <a:endParaRPr lang="en-US" sz="2800" dirty="0" smtClean="0">
              <a:solidFill>
                <a:srgbClr val="92D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92D050"/>
                </a:solidFill>
              </a:rPr>
              <a:t>The different </a:t>
            </a:r>
            <a:r>
              <a:rPr lang="en-US" sz="2800" dirty="0">
                <a:solidFill>
                  <a:srgbClr val="92D050"/>
                </a:solidFill>
              </a:rPr>
              <a:t>wavelengths </a:t>
            </a:r>
            <a:r>
              <a:rPr lang="en-US" sz="2800" dirty="0" smtClean="0">
                <a:solidFill>
                  <a:srgbClr val="92D050"/>
                </a:solidFill>
              </a:rPr>
              <a:t>are 70</a:t>
            </a:r>
            <a:r>
              <a:rPr lang="en-US" sz="2800" dirty="0">
                <a:solidFill>
                  <a:srgbClr val="92D050"/>
                </a:solidFill>
              </a:rPr>
              <a:t>, 160, 250, 350, and 500 </a:t>
            </a:r>
            <a:r>
              <a:rPr lang="en-US" sz="2800" dirty="0" smtClean="0">
                <a:solidFill>
                  <a:srgbClr val="92D050"/>
                </a:solidFill>
              </a:rPr>
              <a:t>microns. </a:t>
            </a:r>
            <a:endParaRPr lang="en-US" sz="2800" dirty="0">
              <a:solidFill>
                <a:srgbClr val="92D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06280" y="147795"/>
            <a:ext cx="2540000" cy="25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18710" y="1770698"/>
            <a:ext cx="2354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2D050"/>
                </a:solidFill>
              </a:rPr>
              <a:t>The 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919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Mining Herschel Space Telescope data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59568"/>
            <a:ext cx="10515600" cy="25612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92D050"/>
                </a:solidFill>
              </a:rPr>
              <a:t>Extra-solar temperature maps are useful when studying: </a:t>
            </a:r>
          </a:p>
          <a:p>
            <a:pPr algn="ctr"/>
            <a:r>
              <a:rPr lang="en-US" dirty="0" smtClean="0">
                <a:solidFill>
                  <a:srgbClr val="92D050"/>
                </a:solidFill>
              </a:rPr>
              <a:t>HII regions (regions of ionized hydrogen)</a:t>
            </a:r>
          </a:p>
          <a:p>
            <a:pPr algn="ctr"/>
            <a:r>
              <a:rPr lang="en-US" dirty="0">
                <a:solidFill>
                  <a:srgbClr val="92D050"/>
                </a:solidFill>
              </a:rPr>
              <a:t>Molecular </a:t>
            </a:r>
            <a:r>
              <a:rPr lang="en-US" dirty="0" smtClean="0">
                <a:solidFill>
                  <a:srgbClr val="92D050"/>
                </a:solidFill>
              </a:rPr>
              <a:t>clouds</a:t>
            </a:r>
          </a:p>
          <a:p>
            <a:pPr algn="ctr"/>
            <a:r>
              <a:rPr lang="en-US" dirty="0" smtClean="0">
                <a:solidFill>
                  <a:srgbClr val="92D050"/>
                </a:solidFill>
              </a:rPr>
              <a:t>Stellar nurseries </a:t>
            </a:r>
          </a:p>
          <a:p>
            <a:pPr algn="ctr"/>
            <a:r>
              <a:rPr lang="en-US" dirty="0" smtClean="0">
                <a:solidFill>
                  <a:srgbClr val="92D050"/>
                </a:solidFill>
              </a:rPr>
              <a:t>… and many more!</a:t>
            </a:r>
          </a:p>
          <a:p>
            <a:pPr marL="457200" lvl="1" indent="0">
              <a:buNone/>
            </a:pPr>
            <a:endParaRPr lang="en-US" sz="2800" dirty="0" smtClean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" y="113505"/>
            <a:ext cx="2540000" cy="25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1385" y="1690688"/>
            <a:ext cx="5269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92D050"/>
                </a:solidFill>
              </a:rPr>
              <a:t>Why is this interesting? </a:t>
            </a:r>
          </a:p>
        </p:txBody>
      </p:sp>
    </p:spTree>
    <p:extLst>
      <p:ext uri="{BB962C8B-B14F-4D97-AF65-F5344CB8AC3E}">
        <p14:creationId xmlns:p14="http://schemas.microsoft.com/office/powerpoint/2010/main" val="185164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Mining Herschel Space Telescope data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660" y="3819048"/>
            <a:ext cx="10020300" cy="2604612"/>
          </a:xfrm>
        </p:spPr>
        <p:txBody>
          <a:bodyPr>
            <a:noAutofit/>
          </a:bodyPr>
          <a:lstStyle/>
          <a:p>
            <a:pPr lvl="1"/>
            <a:endParaRPr lang="en-US" sz="2800" dirty="0" smtClean="0">
              <a:solidFill>
                <a:srgbClr val="92D050"/>
              </a:solidFill>
            </a:endParaRPr>
          </a:p>
          <a:p>
            <a:pPr lvl="1" algn="ctr"/>
            <a:r>
              <a:rPr lang="en-US" sz="2800" dirty="0" smtClean="0">
                <a:solidFill>
                  <a:srgbClr val="92D050"/>
                </a:solidFill>
              </a:rPr>
              <a:t>This is an area of active study in the scientific community</a:t>
            </a:r>
          </a:p>
          <a:p>
            <a:pPr lvl="1" algn="ctr"/>
            <a:r>
              <a:rPr lang="en-US" sz="2800" dirty="0" smtClean="0">
                <a:solidFill>
                  <a:srgbClr val="92D050"/>
                </a:solidFill>
              </a:rPr>
              <a:t>Several similar (but more in-depth) papers have been published</a:t>
            </a:r>
          </a:p>
          <a:p>
            <a:pPr lvl="1" algn="ctr"/>
            <a:r>
              <a:rPr lang="en-US" sz="2800" dirty="0" smtClean="0">
                <a:solidFill>
                  <a:srgbClr val="92D050"/>
                </a:solidFill>
              </a:rPr>
              <a:t>These studies often incorporate dust cloud density data as well as temperature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50717" y="159225"/>
            <a:ext cx="2540000" cy="254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1575" y="1690688"/>
            <a:ext cx="222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92D050"/>
                </a:solidFill>
              </a:rPr>
              <a:t>Prior 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627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Mining Herschel Space Telescope data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4160" y="1690688"/>
            <a:ext cx="6088380" cy="5630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92D050"/>
                </a:solidFill>
              </a:rPr>
              <a:t>Getting to Know the Data, part 1</a:t>
            </a: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7255" y="3921918"/>
            <a:ext cx="1039749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92D050"/>
                </a:solidFill>
              </a:rPr>
              <a:t>Hi-GAL dataset from the Herschel Space </a:t>
            </a:r>
            <a:r>
              <a:rPr lang="en-US" sz="2600" dirty="0" smtClean="0">
                <a:solidFill>
                  <a:srgbClr val="92D050"/>
                </a:solidFill>
              </a:rPr>
              <a:t>Telescope </a:t>
            </a:r>
            <a:endParaRPr lang="en-US" sz="2600" dirty="0">
              <a:solidFill>
                <a:srgbClr val="92D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92D050"/>
                </a:solidFill>
              </a:rPr>
              <a:t>Flexible Image Transport System (FITS)</a:t>
            </a:r>
            <a:r>
              <a:rPr lang="en-US" sz="2600" dirty="0" smtClean="0">
                <a:solidFill>
                  <a:srgbClr val="92D050"/>
                </a:solidFill>
              </a:rPr>
              <a:t> </a:t>
            </a:r>
            <a:r>
              <a:rPr lang="en-US" sz="2600" dirty="0">
                <a:solidFill>
                  <a:srgbClr val="92D050"/>
                </a:solidFill>
              </a:rPr>
              <a:t>file format, 13 GB of data, approx. one billion data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92D050"/>
                </a:solidFill>
              </a:rPr>
              <a:t>Main Attributes</a:t>
            </a:r>
            <a:r>
              <a:rPr lang="en-US" sz="2600" dirty="0">
                <a:solidFill>
                  <a:srgbClr val="92D050"/>
                </a:solidFill>
              </a:rPr>
              <a:t>:  galactic latitude, galactic longitude, intensity, </a:t>
            </a:r>
            <a:r>
              <a:rPr lang="en-US" sz="2600" dirty="0" smtClean="0">
                <a:solidFill>
                  <a:srgbClr val="92D050"/>
                </a:solidFill>
              </a:rPr>
              <a:t>wavelength, angular 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92D050"/>
                </a:solidFill>
              </a:rPr>
              <a:t>All attributes </a:t>
            </a:r>
            <a:r>
              <a:rPr lang="en-US" sz="2600" dirty="0" smtClean="0">
                <a:solidFill>
                  <a:srgbClr val="92D050"/>
                </a:solidFill>
              </a:rPr>
              <a:t>are numeric and </a:t>
            </a:r>
            <a:r>
              <a:rPr lang="en-US" sz="2600" dirty="0" smtClean="0">
                <a:solidFill>
                  <a:srgbClr val="92D050"/>
                </a:solidFill>
              </a:rPr>
              <a:t>discrete</a:t>
            </a:r>
            <a:endParaRPr lang="en-US" sz="2600" dirty="0" smtClean="0">
              <a:solidFill>
                <a:srgbClr val="92D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92D050"/>
                </a:solidFill>
              </a:rPr>
              <a:t>Data quality:  missing some data for some wavelengths in some areas</a:t>
            </a:r>
            <a:endParaRPr lang="en-US" sz="2600" dirty="0">
              <a:solidFill>
                <a:srgbClr val="92D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" y="113505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4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Mining Herschel Space Telescope data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4160" y="1690688"/>
            <a:ext cx="6088380" cy="5630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92D050"/>
                </a:solidFill>
              </a:rPr>
              <a:t>Getting to Know the </a:t>
            </a:r>
            <a:r>
              <a:rPr lang="en-US" dirty="0" smtClean="0">
                <a:solidFill>
                  <a:srgbClr val="92D050"/>
                </a:solidFill>
              </a:rPr>
              <a:t>Data, part 2</a:t>
            </a:r>
            <a:endParaRPr lang="en-US" dirty="0">
              <a:solidFill>
                <a:srgbClr val="92D050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rgbClr val="92D050"/>
              </a:solidFill>
            </a:endParaRP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6210" y="4023087"/>
            <a:ext cx="76009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2D050"/>
                </a:solidFill>
              </a:rPr>
              <a:t>Three different instruments collected the data, generating different </a:t>
            </a:r>
            <a:r>
              <a:rPr lang="en-US" sz="2400" dirty="0" smtClean="0">
                <a:solidFill>
                  <a:srgbClr val="92D050"/>
                </a:solidFill>
              </a:rPr>
              <a:t>resolutions</a:t>
            </a:r>
            <a:endParaRPr lang="en-US" sz="2400" dirty="0">
              <a:solidFill>
                <a:srgbClr val="92D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2D050"/>
                </a:solidFill>
              </a:rPr>
              <a:t>Galactic latitude and longitudes did not line up perfectly across the different </a:t>
            </a:r>
            <a:r>
              <a:rPr lang="en-US" sz="2400" dirty="0" smtClean="0">
                <a:solidFill>
                  <a:srgbClr val="92D050"/>
                </a:solidFill>
              </a:rPr>
              <a:t>wavelengths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2D050"/>
                </a:solidFill>
              </a:rPr>
              <a:t>This is a private dataset.  Thanks </a:t>
            </a:r>
            <a:r>
              <a:rPr lang="en-US" sz="2400" dirty="0">
                <a:solidFill>
                  <a:srgbClr val="92D050"/>
                </a:solidFill>
              </a:rPr>
              <a:t>to Professor John Bally </a:t>
            </a:r>
            <a:r>
              <a:rPr lang="en-US" sz="2400" dirty="0" smtClean="0">
                <a:solidFill>
                  <a:srgbClr val="92D050"/>
                </a:solidFill>
              </a:rPr>
              <a:t>(Department </a:t>
            </a:r>
            <a:r>
              <a:rPr lang="en-US" sz="2400" dirty="0">
                <a:solidFill>
                  <a:srgbClr val="92D050"/>
                </a:solidFill>
              </a:rPr>
              <a:t>of Astrophysical and Planetary </a:t>
            </a:r>
            <a:r>
              <a:rPr lang="en-US" sz="2400" dirty="0" smtClean="0">
                <a:solidFill>
                  <a:srgbClr val="92D050"/>
                </a:solidFill>
              </a:rPr>
              <a:t>Sciences, CU Boulder) for giving us access to the data.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50717" y="159225"/>
            <a:ext cx="2540000" cy="2540000"/>
          </a:xfrm>
          <a:prstGeom prst="rect">
            <a:avLst/>
          </a:prstGeom>
        </p:spPr>
      </p:pic>
      <p:pic>
        <p:nvPicPr>
          <p:cNvPr id="1026" name="Picture 2" descr="http://www.esa.int/var/esa/storage/images/esa_multimedia/images/2007/09/herschel_s_instruments/10137293-2-eng-GB/Herschel_s_instruments_lar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891789"/>
            <a:ext cx="3966211" cy="396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20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Mining Herschel Space Telescope data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5850" y="3826014"/>
            <a:ext cx="10020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92D050"/>
                </a:solidFill>
              </a:rPr>
              <a:t>Montage: a tool kit developed at </a:t>
            </a:r>
            <a:r>
              <a:rPr lang="en-US" sz="2800" dirty="0" smtClean="0">
                <a:solidFill>
                  <a:srgbClr val="92D050"/>
                </a:solidFill>
              </a:rPr>
              <a:t>IPAC (Infrared </a:t>
            </a:r>
            <a:r>
              <a:rPr lang="en-US" sz="2800" dirty="0">
                <a:solidFill>
                  <a:srgbClr val="92D050"/>
                </a:solidFill>
              </a:rPr>
              <a:t>Processing and Analysis Center</a:t>
            </a:r>
            <a:r>
              <a:rPr lang="en-US" sz="2800" dirty="0" smtClean="0">
                <a:solidFill>
                  <a:srgbClr val="92D050"/>
                </a:solidFill>
              </a:rPr>
              <a:t>, at Caltech).  Used for </a:t>
            </a:r>
            <a:r>
              <a:rPr lang="en-US" sz="2800" dirty="0">
                <a:solidFill>
                  <a:srgbClr val="92D050"/>
                </a:solidFill>
              </a:rPr>
              <a:t>preprocessing </a:t>
            </a:r>
            <a:r>
              <a:rPr lang="en-US" sz="2800" dirty="0" smtClean="0">
                <a:solidFill>
                  <a:srgbClr val="92D050"/>
                </a:solidFill>
              </a:rPr>
              <a:t>and </a:t>
            </a:r>
            <a:r>
              <a:rPr lang="en-US" sz="2800" dirty="0">
                <a:solidFill>
                  <a:srgbClr val="92D050"/>
                </a:solidFill>
              </a:rPr>
              <a:t>producing images from FITS </a:t>
            </a:r>
            <a:r>
              <a:rPr lang="en-US" sz="2800" dirty="0" smtClean="0">
                <a:solidFill>
                  <a:srgbClr val="92D050"/>
                </a:solidFill>
              </a:rPr>
              <a:t>files.</a:t>
            </a:r>
            <a:endParaRPr lang="en-US" sz="2800" dirty="0" smtClean="0">
              <a:solidFill>
                <a:srgbClr val="92D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92D050"/>
                </a:solidFill>
              </a:rPr>
              <a:t>AstroPy</a:t>
            </a:r>
            <a:r>
              <a:rPr lang="en-US" sz="2800" dirty="0" smtClean="0">
                <a:solidFill>
                  <a:srgbClr val="92D050"/>
                </a:solidFill>
              </a:rPr>
              <a:t>:  contains a library for </a:t>
            </a:r>
            <a:r>
              <a:rPr lang="en-US" sz="2800" dirty="0" smtClean="0">
                <a:solidFill>
                  <a:srgbClr val="92D050"/>
                </a:solidFill>
              </a:rPr>
              <a:t>working with FITS headers and FITS data </a:t>
            </a:r>
            <a:r>
              <a:rPr lang="en-US" sz="2800" dirty="0" smtClean="0">
                <a:solidFill>
                  <a:srgbClr val="92D050"/>
                </a:solidFill>
              </a:rPr>
              <a:t>arrays within 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92D050"/>
                </a:solidFill>
              </a:rPr>
              <a:t>SciPy</a:t>
            </a:r>
            <a:r>
              <a:rPr lang="en-US" sz="2800" dirty="0" smtClean="0">
                <a:solidFill>
                  <a:srgbClr val="92D050"/>
                </a:solidFill>
              </a:rPr>
              <a:t>:  for data analysis (</a:t>
            </a:r>
            <a:r>
              <a:rPr lang="en-US" sz="2800" dirty="0" err="1" smtClean="0">
                <a:solidFill>
                  <a:srgbClr val="92D050"/>
                </a:solidFill>
              </a:rPr>
              <a:t>curve_fit</a:t>
            </a:r>
            <a:r>
              <a:rPr lang="en-US" sz="2800" dirty="0" smtClean="0">
                <a:solidFill>
                  <a:srgbClr val="92D050"/>
                </a:solidFill>
              </a:rPr>
              <a:t> function) </a:t>
            </a:r>
            <a:endParaRPr lang="en-US" sz="2800" dirty="0" smtClean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5875" y="1690688"/>
            <a:ext cx="200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2D050"/>
                </a:solidFill>
              </a:rPr>
              <a:t>Tools Used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" y="113505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1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Mining Herschel Space Telescope data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4160" y="1690688"/>
            <a:ext cx="6088380" cy="5630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92D050"/>
                </a:solidFill>
              </a:rPr>
              <a:t>Data Preprocessing, part 1</a:t>
            </a: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4466094"/>
            <a:ext cx="100660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2D050"/>
                </a:solidFill>
              </a:rPr>
              <a:t>Using Montage</a:t>
            </a:r>
            <a:r>
              <a:rPr lang="en-US" sz="2400" dirty="0" smtClean="0">
                <a:solidFill>
                  <a:srgbClr val="92D050"/>
                </a:solidFill>
              </a:rPr>
              <a:t>, we processed the data </a:t>
            </a:r>
            <a:r>
              <a:rPr lang="en-US" sz="2400" dirty="0" smtClean="0">
                <a:solidFill>
                  <a:srgbClr val="92D050"/>
                </a:solidFill>
              </a:rPr>
              <a:t>to: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2D050"/>
                </a:solidFill>
              </a:rPr>
              <a:t>align each wavelength’s dataset with </a:t>
            </a:r>
            <a:r>
              <a:rPr lang="en-US" sz="2400" dirty="0" smtClean="0">
                <a:solidFill>
                  <a:srgbClr val="92D050"/>
                </a:solidFill>
              </a:rPr>
              <a:t>the galactic coordinate system </a:t>
            </a:r>
            <a:endParaRPr lang="en-US" sz="2400" dirty="0" smtClean="0">
              <a:solidFill>
                <a:srgbClr val="92D05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2D050"/>
                </a:solidFill>
              </a:rPr>
              <a:t>achieve </a:t>
            </a:r>
            <a:r>
              <a:rPr lang="en-US" sz="2400" dirty="0" smtClean="0">
                <a:solidFill>
                  <a:srgbClr val="92D050"/>
                </a:solidFill>
              </a:rPr>
              <a:t>consistent resolutions across all 5 wavelengths</a:t>
            </a:r>
            <a:endParaRPr lang="en-US" sz="2400" dirty="0">
              <a:solidFill>
                <a:srgbClr val="92D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92D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50717" y="159225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5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Mining Herschel Space Telescope data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4160" y="1690688"/>
            <a:ext cx="6088380" cy="5630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92D050"/>
                </a:solidFill>
              </a:rPr>
              <a:t>Data Preprocessing, part 2</a:t>
            </a: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3848874"/>
            <a:ext cx="100660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2D050"/>
                </a:solidFill>
              </a:rPr>
              <a:t>One small subsection of the data turned out to be anomalous to the extent that it was unusable.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2D050"/>
                </a:solidFill>
              </a:rPr>
              <a:t>We used backup data that contained zero values instead of </a:t>
            </a:r>
            <a:r>
              <a:rPr lang="en-US" sz="2400" dirty="0" err="1" smtClean="0">
                <a:solidFill>
                  <a:srgbClr val="92D050"/>
                </a:solidFill>
              </a:rPr>
              <a:t>NaNs</a:t>
            </a:r>
            <a:r>
              <a:rPr lang="en-US" sz="2400" dirty="0" smtClean="0">
                <a:solidFill>
                  <a:srgbClr val="92D050"/>
                </a:solidFill>
              </a:rPr>
              <a:t>, which caused issues during </a:t>
            </a:r>
            <a:r>
              <a:rPr lang="en-US" sz="2400" dirty="0" err="1" smtClean="0">
                <a:solidFill>
                  <a:srgbClr val="92D050"/>
                </a:solidFill>
              </a:rPr>
              <a:t>reprojection</a:t>
            </a:r>
            <a:endParaRPr lang="en-US" sz="2400" dirty="0" smtClean="0">
              <a:solidFill>
                <a:srgbClr val="92D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Montage package includes a module that </a:t>
            </a:r>
            <a:r>
              <a:rPr lang="en-US" sz="2400" dirty="0" smtClean="0">
                <a:solidFill>
                  <a:srgbClr val="92D050"/>
                </a:solidFill>
              </a:rPr>
              <a:t>should have been </a:t>
            </a:r>
            <a:r>
              <a:rPr lang="en-US" sz="2400" dirty="0">
                <a:solidFill>
                  <a:srgbClr val="92D050"/>
                </a:solidFill>
              </a:rPr>
              <a:t>able </a:t>
            </a:r>
            <a:r>
              <a:rPr lang="en-US" sz="2400" dirty="0" smtClean="0">
                <a:solidFill>
                  <a:srgbClr val="92D050"/>
                </a:solidFill>
              </a:rPr>
              <a:t>fix </a:t>
            </a:r>
            <a:r>
              <a:rPr lang="en-US" sz="2400" dirty="0">
                <a:solidFill>
                  <a:srgbClr val="92D050"/>
                </a:solidFill>
              </a:rPr>
              <a:t>the data, however at the time of discovery the module was not working properly.  </a:t>
            </a:r>
            <a:r>
              <a:rPr lang="en-US" sz="2400" dirty="0" smtClean="0">
                <a:solidFill>
                  <a:srgbClr val="92D050"/>
                </a:solidFill>
              </a:rPr>
              <a:t>Got </a:t>
            </a:r>
            <a:r>
              <a:rPr lang="en-US" sz="2400" dirty="0">
                <a:solidFill>
                  <a:srgbClr val="92D050"/>
                </a:solidFill>
              </a:rPr>
              <a:t>in touch with Montage’s senior software engineer </a:t>
            </a:r>
            <a:r>
              <a:rPr lang="en-US" sz="2400" dirty="0" smtClean="0">
                <a:solidFill>
                  <a:srgbClr val="92D050"/>
                </a:solidFill>
              </a:rPr>
              <a:t>who then made </a:t>
            </a:r>
            <a:r>
              <a:rPr lang="en-US" sz="2400" dirty="0">
                <a:solidFill>
                  <a:srgbClr val="92D050"/>
                </a:solidFill>
              </a:rPr>
              <a:t>changes to the </a:t>
            </a:r>
            <a:r>
              <a:rPr lang="en-US" sz="2400" dirty="0" smtClean="0">
                <a:solidFill>
                  <a:srgbClr val="92D050"/>
                </a:solidFill>
              </a:rPr>
              <a:t>module.  </a:t>
            </a:r>
            <a:endParaRPr lang="en-US" sz="2400" dirty="0">
              <a:solidFill>
                <a:srgbClr val="92D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92D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" y="8001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2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776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Mining Herschel Space Telescope data</vt:lpstr>
      <vt:lpstr>Mining Herschel Space Telescope data</vt:lpstr>
      <vt:lpstr>Mining Herschel Space Telescope data</vt:lpstr>
      <vt:lpstr>Mining Herschel Space Telescope data</vt:lpstr>
      <vt:lpstr>Mining Herschel Space Telescope data</vt:lpstr>
      <vt:lpstr>Mining Herschel Space Telescope data</vt:lpstr>
      <vt:lpstr>Mining Herschel Space Telescope data</vt:lpstr>
      <vt:lpstr>Mining Herschel Space Telescope data</vt:lpstr>
      <vt:lpstr>Mining Herschel Space Telescope data</vt:lpstr>
      <vt:lpstr>Mining Herschel Space Telescope data</vt:lpstr>
      <vt:lpstr>Mining Herschel Space Telescope data</vt:lpstr>
      <vt:lpstr>Mining Herschel Space Telescope data</vt:lpstr>
      <vt:lpstr>Mining Herschel Space Telescope data</vt:lpstr>
      <vt:lpstr>Mining Herschel Space Telescope data</vt:lpstr>
      <vt:lpstr>Mining Herschel Space Telescope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Herschel Space Telescope data</dc:title>
  <dc:creator>Jacob Levine</dc:creator>
  <cp:lastModifiedBy>Jacob Levine</cp:lastModifiedBy>
  <cp:revision>72</cp:revision>
  <dcterms:created xsi:type="dcterms:W3CDTF">2016-02-18T15:58:41Z</dcterms:created>
  <dcterms:modified xsi:type="dcterms:W3CDTF">2016-04-26T18:24:53Z</dcterms:modified>
</cp:coreProperties>
</file>