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93"/>
    <p:restoredTop sz="94696"/>
  </p:normalViewPr>
  <p:slideViewPr>
    <p:cSldViewPr snapToGrid="0" snapToObjects="1">
      <p:cViewPr varScale="1">
        <p:scale>
          <a:sx n="127" d="100"/>
          <a:sy n="127" d="100"/>
        </p:scale>
        <p:origin x="224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2E2ED2-B8FD-604F-972B-36D7CD379A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0474606-8332-0C4D-8876-0BFF1B16AA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0D95861-9005-A149-91BE-5AFF56EFD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04680-4C82-1E47-AAED-E60B4B187337}" type="datetimeFigureOut">
              <a:rPr lang="es-CL" smtClean="0"/>
              <a:t>26-07-21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63EFEC6-8258-EA46-BBEB-CA291F75D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71AE349-B0CA-5F45-AF4C-CD0C5AD33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4C155-A51C-DD44-83F2-D8A69D9F821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14768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20D152-9722-F346-9808-8322299BF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9EB6177-8F3E-5343-ADD4-44FE6B46D0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2A9F976-469F-0546-9909-A7637C6C9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04680-4C82-1E47-AAED-E60B4B187337}" type="datetimeFigureOut">
              <a:rPr lang="es-CL" smtClean="0"/>
              <a:t>26-07-21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136EF62-2025-A248-8F88-8FE21BF29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3E74FDE-0BE9-A545-A6AD-8E7ED4946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4C155-A51C-DD44-83F2-D8A69D9F821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93282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C3111C5-FD5E-D940-B666-90D2398E42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F609941-1C15-1A4A-BF35-7CBF080B77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974C7BC-5B9B-4A4F-BE79-B4EB78A15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04680-4C82-1E47-AAED-E60B4B187337}" type="datetimeFigureOut">
              <a:rPr lang="es-CL" smtClean="0"/>
              <a:t>26-07-21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010C0AA-0C98-2243-A1C8-7D1C458DB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3CB3103-A127-A048-B056-BAC8F04F9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4C155-A51C-DD44-83F2-D8A69D9F821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05666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B0489D-1E89-DC4F-9F09-9F1558674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0EECAF6-FDD4-4C41-AC33-9D5FA490B0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1A9212F-93A7-164A-8981-DC27CB6B1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04680-4C82-1E47-AAED-E60B4B187337}" type="datetimeFigureOut">
              <a:rPr lang="es-CL" smtClean="0"/>
              <a:t>26-07-21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97E7542-5A18-4145-9654-220F3EFC2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AC76230-3253-AF4B-A49A-36F0E021B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4C155-A51C-DD44-83F2-D8A69D9F821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03767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9FD1DD-80D4-1846-A31F-D9B867073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A4186BD-FDE0-C147-BCB8-0A7511B419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D072F2A-13DC-4942-9079-52E20AC52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04680-4C82-1E47-AAED-E60B4B187337}" type="datetimeFigureOut">
              <a:rPr lang="es-CL" smtClean="0"/>
              <a:t>26-07-21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B0906A4-8221-0D47-AB59-B1612D61C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02B5EB6-5025-9045-878B-8B8F96C1D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4C155-A51C-DD44-83F2-D8A69D9F821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46008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D063F8-04FD-6D49-85BB-EA43EA863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5D5B112-5354-9942-8137-727BD816D7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07E705B-D7D4-0F4E-9FCE-7D9688A52C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287DE4F-1F9E-4242-949F-C4BCB3759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04680-4C82-1E47-AAED-E60B4B187337}" type="datetimeFigureOut">
              <a:rPr lang="es-CL" smtClean="0"/>
              <a:t>26-07-21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5C43721-1139-BE4A-815F-0CDB74A31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35F026C-942C-1B47-93FF-083111CF8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4C155-A51C-DD44-83F2-D8A69D9F821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54490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A9BF2D-583B-E743-A915-CDD7E0E8A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30F38E8-8A69-3747-B575-5B0372D6D3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BEA265F-7D2C-2649-B24C-364DE5AE91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06D96F9-75CF-0846-B9BF-0D593722AA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B2D5CD9-038D-7140-BA21-6F0469CFC8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34BAC2B-D056-8849-9472-4FA5D738F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04680-4C82-1E47-AAED-E60B4B187337}" type="datetimeFigureOut">
              <a:rPr lang="es-CL" smtClean="0"/>
              <a:t>26-07-21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0CC1A1A-34C9-2D45-B943-4375E481D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EB39A6B-174D-5F44-B9F7-13BAD4CA1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4C155-A51C-DD44-83F2-D8A69D9F821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01170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423864-8053-8740-8D6B-A1A5BC488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3D4B266-6757-814D-B233-E25CD8E93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04680-4C82-1E47-AAED-E60B4B187337}" type="datetimeFigureOut">
              <a:rPr lang="es-CL" smtClean="0"/>
              <a:t>26-07-21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B6CCD9E-19FC-C541-B3F4-60AF8969C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2672C95-4EDC-E44C-A34D-8CD170873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4C155-A51C-DD44-83F2-D8A69D9F821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85850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7149617-F508-C64A-8F04-ECB2E05A0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04680-4C82-1E47-AAED-E60B4B187337}" type="datetimeFigureOut">
              <a:rPr lang="es-CL" smtClean="0"/>
              <a:t>26-07-21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45594B4-1BCA-2D4B-B723-729A29C43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73798DE-1945-C946-A7EB-16B3C0661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4C155-A51C-DD44-83F2-D8A69D9F821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33456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31780A-08F4-234D-A2C2-8E6587299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98A434B-89D6-8448-A01B-32BBBC35B4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477DB0D-0276-B74D-898C-75EFC42009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3AD6EB7-72E5-624A-81AE-A65006783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04680-4C82-1E47-AAED-E60B4B187337}" type="datetimeFigureOut">
              <a:rPr lang="es-CL" smtClean="0"/>
              <a:t>26-07-21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7F6A2C1-B542-3749-8706-A8586040F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257BA99-DE80-AF48-96A8-D3E6C48DD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4C155-A51C-DD44-83F2-D8A69D9F821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21818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441CB4-5167-C749-B209-C9854D160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9C9ACD1-5EEF-9243-B129-8686FAEBE6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D3C4485-1006-274E-9AFC-0BB2BB1AB3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176CDF2-0C26-5740-9661-4B20C79C5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04680-4C82-1E47-AAED-E60B4B187337}" type="datetimeFigureOut">
              <a:rPr lang="es-CL" smtClean="0"/>
              <a:t>26-07-21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392171C-9965-0043-ADD6-169EF3CF6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4977F9F-F187-F74D-8C78-BBE52E93B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4C155-A51C-DD44-83F2-D8A69D9F821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40979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854A0AA-7021-734B-BEAB-F426F28C9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CC39107-E3A9-6C43-8636-38C328A910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25D107D-ECAD-5840-96F2-AEEA924D5B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C04680-4C82-1E47-AAED-E60B4B187337}" type="datetimeFigureOut">
              <a:rPr lang="es-CL" smtClean="0"/>
              <a:t>26-07-21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AF0D4A9-D847-D74B-8991-144751A024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A63565B-05B3-DB4A-8C58-EB76114F70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C4C155-A51C-DD44-83F2-D8A69D9F821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01676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temporal.io/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hyperlink" Target="https://github.com/jclanas2019/temporal-io-workshop-2021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temporal.io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png"/><Relationship Id="rId4" Type="http://schemas.openxmlformats.org/officeDocument/2006/relationships/hyperlink" Target="https://github.com/jclanas2019/temporal-io-workshop-2021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hyperlink" Target="https://github.com/jclanas2019/temporal-io-workshop-2021" TargetMode="External"/><Relationship Id="rId4" Type="http://schemas.openxmlformats.org/officeDocument/2006/relationships/hyperlink" Target="https://docs.temporal.io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48C95030-3C4A-F243-8C58-3A0A7542CB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950278"/>
            <a:ext cx="10929788" cy="257646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2257994-BD97-4691-8B89-198A6D2BAB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18509"/>
            <a:ext cx="12192000" cy="1939491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6055E2A-D103-DB49-BEEE-3E45339366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4601781"/>
            <a:ext cx="8991600" cy="1264762"/>
          </a:xfrm>
          <a:solidFill>
            <a:srgbClr val="FFFFFF"/>
          </a:solidFill>
          <a:ln w="38100">
            <a:solidFill>
              <a:srgbClr val="404040"/>
            </a:solidFill>
            <a:miter lim="800000"/>
          </a:ln>
        </p:spPr>
        <p:txBody>
          <a:bodyPr anchor="ctr">
            <a:normAutofit/>
          </a:bodyPr>
          <a:lstStyle/>
          <a:p>
            <a:r>
              <a:rPr lang="es-CL" sz="4000" dirty="0">
                <a:solidFill>
                  <a:srgbClr val="404040"/>
                </a:solidFill>
              </a:rPr>
              <a:t>Modernizando Banca Digital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B5FA63E-EB22-5A4F-8D12-5B9697762D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5993548"/>
            <a:ext cx="6801612" cy="536125"/>
          </a:xfrm>
        </p:spPr>
        <p:txBody>
          <a:bodyPr>
            <a:normAutofit/>
          </a:bodyPr>
          <a:lstStyle/>
          <a:p>
            <a:r>
              <a:rPr lang="es-CL" sz="1800" dirty="0">
                <a:solidFill>
                  <a:srgbClr val="FFFFFF"/>
                </a:solidFill>
              </a:rPr>
              <a:t>#</a:t>
            </a:r>
            <a:r>
              <a:rPr lang="es-CL" sz="1800" dirty="0" err="1">
                <a:solidFill>
                  <a:srgbClr val="FFFFFF"/>
                </a:solidFill>
              </a:rPr>
              <a:t>Nerdear.la</a:t>
            </a:r>
            <a:r>
              <a:rPr lang="es-CL" sz="1800" dirty="0">
                <a:solidFill>
                  <a:srgbClr val="FFFFFF"/>
                </a:solidFill>
              </a:rPr>
              <a:t> 2021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390F93BA-A4EF-EB46-A15C-32B2600F53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0413" y="3610324"/>
            <a:ext cx="53594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132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1FD8B5-8F34-FC46-AEEF-79A5345BB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5963" y="694538"/>
            <a:ext cx="6554573" cy="994925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err="1"/>
              <a:t>Decidimos</a:t>
            </a:r>
            <a:r>
              <a:rPr lang="en-US" sz="3200" dirty="0"/>
              <a:t> usar Golang por </a:t>
            </a:r>
            <a:r>
              <a:rPr lang="en-US" sz="3200" dirty="0" err="1"/>
              <a:t>su</a:t>
            </a:r>
            <a:r>
              <a:rPr lang="en-US" sz="3200" dirty="0"/>
              <a:t> </a:t>
            </a:r>
            <a:r>
              <a:rPr lang="en-US" sz="3200" dirty="0" err="1"/>
              <a:t>excelente</a:t>
            </a:r>
            <a:r>
              <a:rPr lang="en-US" sz="3200" dirty="0"/>
              <a:t> </a:t>
            </a:r>
            <a:r>
              <a:rPr lang="en-US" sz="3200" dirty="0" err="1"/>
              <a:t>rendimiento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2C6334C2-F73F-4B3B-A626-DD5F69DF6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5389868" cy="6374535"/>
          </a:xfrm>
          <a:custGeom>
            <a:avLst/>
            <a:gdLst>
              <a:gd name="connsiteX0" fmla="*/ 620377 w 5389868"/>
              <a:gd name="connsiteY0" fmla="*/ 6374535 h 6374535"/>
              <a:gd name="connsiteX1" fmla="*/ 3459520 w 5389868"/>
              <a:gd name="connsiteY1" fmla="*/ 6374535 h 6374535"/>
              <a:gd name="connsiteX2" fmla="*/ 3638761 w 5389868"/>
              <a:gd name="connsiteY2" fmla="*/ 6288190 h 6374535"/>
              <a:gd name="connsiteX3" fmla="*/ 5389868 w 5389868"/>
              <a:gd name="connsiteY3" fmla="*/ 3346018 h 6374535"/>
              <a:gd name="connsiteX4" fmla="*/ 2043850 w 5389868"/>
              <a:gd name="connsiteY4" fmla="*/ 0 h 6374535"/>
              <a:gd name="connsiteX5" fmla="*/ 139826 w 5389868"/>
              <a:gd name="connsiteY5" fmla="*/ 594192 h 6374535"/>
              <a:gd name="connsiteX6" fmla="*/ 0 w 5389868"/>
              <a:gd name="connsiteY6" fmla="*/ 700065 h 6374535"/>
              <a:gd name="connsiteX7" fmla="*/ 0 w 5389868"/>
              <a:gd name="connsiteY7" fmla="*/ 5991971 h 6374535"/>
              <a:gd name="connsiteX8" fmla="*/ 139827 w 5389868"/>
              <a:gd name="connsiteY8" fmla="*/ 6097845 h 6374535"/>
              <a:gd name="connsiteX9" fmla="*/ 378347 w 5389868"/>
              <a:gd name="connsiteY9" fmla="*/ 6248727 h 6374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89868" h="6374535">
                <a:moveTo>
                  <a:pt x="620377" y="6374535"/>
                </a:moveTo>
                <a:lnTo>
                  <a:pt x="3459520" y="6374535"/>
                </a:lnTo>
                <a:lnTo>
                  <a:pt x="3638761" y="6288190"/>
                </a:lnTo>
                <a:cubicBezTo>
                  <a:pt x="4681799" y="5721578"/>
                  <a:pt x="5389868" y="4616487"/>
                  <a:pt x="5389868" y="3346018"/>
                </a:cubicBezTo>
                <a:cubicBezTo>
                  <a:pt x="5389868" y="1498063"/>
                  <a:pt x="3891805" y="0"/>
                  <a:pt x="2043850" y="0"/>
                </a:cubicBezTo>
                <a:cubicBezTo>
                  <a:pt x="1336430" y="0"/>
                  <a:pt x="680285" y="219535"/>
                  <a:pt x="139826" y="594192"/>
                </a:cubicBezTo>
                <a:lnTo>
                  <a:pt x="0" y="700065"/>
                </a:lnTo>
                <a:lnTo>
                  <a:pt x="0" y="5991971"/>
                </a:lnTo>
                <a:lnTo>
                  <a:pt x="139827" y="6097845"/>
                </a:lnTo>
                <a:cubicBezTo>
                  <a:pt x="217035" y="6151367"/>
                  <a:pt x="296605" y="6201724"/>
                  <a:pt x="378347" y="6248727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0BF6920-4DC3-304A-8CF8-7785DD80F3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37" b="3"/>
          <a:stretch/>
        </p:blipFill>
        <p:spPr>
          <a:xfrm>
            <a:off x="20" y="10"/>
            <a:ext cx="5234499" cy="6210619"/>
          </a:xfrm>
          <a:custGeom>
            <a:avLst/>
            <a:gdLst/>
            <a:ahLst/>
            <a:cxnLst/>
            <a:rect l="l" t="t" r="r" b="b"/>
            <a:pathLst>
              <a:path w="5234519" h="6210629">
                <a:moveTo>
                  <a:pt x="1082595" y="0"/>
                </a:moveTo>
                <a:lnTo>
                  <a:pt x="3027450" y="0"/>
                </a:lnTo>
                <a:lnTo>
                  <a:pt x="3291029" y="96471"/>
                </a:lnTo>
                <a:cubicBezTo>
                  <a:pt x="4433137" y="579542"/>
                  <a:pt x="5234519" y="1710443"/>
                  <a:pt x="5234519" y="3028517"/>
                </a:cubicBezTo>
                <a:cubicBezTo>
                  <a:pt x="5234519" y="4785949"/>
                  <a:pt x="3809839" y="6210629"/>
                  <a:pt x="2052407" y="6210629"/>
                </a:cubicBezTo>
                <a:cubicBezTo>
                  <a:pt x="1283531" y="6210629"/>
                  <a:pt x="578345" y="5937936"/>
                  <a:pt x="28288" y="5483989"/>
                </a:cubicBezTo>
                <a:lnTo>
                  <a:pt x="0" y="5458279"/>
                </a:lnTo>
                <a:lnTo>
                  <a:pt x="0" y="598754"/>
                </a:lnTo>
                <a:lnTo>
                  <a:pt x="28288" y="573044"/>
                </a:lnTo>
                <a:cubicBezTo>
                  <a:pt x="303317" y="346070"/>
                  <a:pt x="617127" y="164410"/>
                  <a:pt x="958290" y="39494"/>
                </a:cubicBezTo>
                <a:close/>
              </a:path>
            </a:pathLst>
          </a:custGeom>
        </p:spPr>
      </p:pic>
      <p:pic>
        <p:nvPicPr>
          <p:cNvPr id="4" name="Imagen 3" descr="Logotipo&#10;&#10;Descripción generada automáticamente">
            <a:extLst>
              <a:ext uri="{FF2B5EF4-FFF2-40B4-BE49-F238E27FC236}">
                <a16:creationId xmlns:a16="http://schemas.microsoft.com/office/drawing/2014/main" id="{7C466217-AC3E-6041-9D30-22AC30DA13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464" y="240230"/>
            <a:ext cx="1273471" cy="612525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FFCCC21B-F7CA-7D49-88CC-8828ECB8941D}"/>
              </a:ext>
            </a:extLst>
          </p:cNvPr>
          <p:cNvSpPr txBox="1">
            <a:spLocks/>
          </p:cNvSpPr>
          <p:nvPr/>
        </p:nvSpPr>
        <p:spPr>
          <a:xfrm>
            <a:off x="5435963" y="1952927"/>
            <a:ext cx="6554573" cy="99492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Y </a:t>
            </a:r>
            <a:r>
              <a:rPr lang="en-US" sz="3200" dirty="0" err="1"/>
              <a:t>herramientas</a:t>
            </a:r>
            <a:r>
              <a:rPr lang="en-US" sz="3200" dirty="0"/>
              <a:t> Ad Hoc</a:t>
            </a:r>
          </a:p>
        </p:txBody>
      </p:sp>
      <p:pic>
        <p:nvPicPr>
          <p:cNvPr id="1028" name="Picture 4" descr="Creación de un entorno de desarrollo para golang con">
            <a:extLst>
              <a:ext uri="{FF2B5EF4-FFF2-40B4-BE49-F238E27FC236}">
                <a16:creationId xmlns:a16="http://schemas.microsoft.com/office/drawing/2014/main" id="{4D850FB9-D7C9-4240-B24A-1BF16E270B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5963" y="3717158"/>
            <a:ext cx="2594085" cy="1729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9B990487-4A6F-784D-A4B1-F1E219BF2FEB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85000"/>
          </a:blip>
          <a:stretch>
            <a:fillRect/>
          </a:stretch>
        </p:blipFill>
        <p:spPr>
          <a:xfrm>
            <a:off x="7399252" y="4975547"/>
            <a:ext cx="4209363" cy="1393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6809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B1FD8B5-8F34-FC46-AEEF-79A5345BB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1352" y="368460"/>
            <a:ext cx="5502077" cy="45720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2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Temporal.io</a:t>
            </a:r>
            <a:br>
              <a:rPr lang="en-US" sz="1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endParaRPr lang="en-US" sz="18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50" name="Picture 2" descr="Temporal.io Press">
            <a:extLst>
              <a:ext uri="{FF2B5EF4-FFF2-40B4-BE49-F238E27FC236}">
                <a16:creationId xmlns:a16="http://schemas.microsoft.com/office/drawing/2014/main" id="{E7496906-B4B6-C140-AF58-157CF88316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9382" y="720993"/>
            <a:ext cx="4047843" cy="4047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5" descr="Icono&#10;&#10;Descripción generada automáticamente">
            <a:extLst>
              <a:ext uri="{FF2B5EF4-FFF2-40B4-BE49-F238E27FC236}">
                <a16:creationId xmlns:a16="http://schemas.microsoft.com/office/drawing/2014/main" id="{25C722AC-50AF-0C41-90A9-7436A77CDF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703" y="139141"/>
            <a:ext cx="767422" cy="915839"/>
          </a:xfrm>
          <a:prstGeom prst="rect">
            <a:avLst/>
          </a:prstGeom>
        </p:spPr>
      </p:pic>
      <p:pic>
        <p:nvPicPr>
          <p:cNvPr id="2052" name="Picture 4" descr="page1image33474048">
            <a:extLst>
              <a:ext uri="{FF2B5EF4-FFF2-40B4-BE49-F238E27FC236}">
                <a16:creationId xmlns:a16="http://schemas.microsoft.com/office/drawing/2014/main" id="{C78BC372-8DA7-0247-8358-8739ECA80E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0" y="-168275"/>
            <a:ext cx="8521700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F6E0304A-DB21-CB41-A9FD-B7148FAF1F63}"/>
              </a:ext>
            </a:extLst>
          </p:cNvPr>
          <p:cNvSpPr/>
          <p:nvPr/>
        </p:nvSpPr>
        <p:spPr>
          <a:xfrm>
            <a:off x="7953864" y="738557"/>
            <a:ext cx="33904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s-CL" altLang="es-CL" dirty="0">
                <a:solidFill>
                  <a:schemeClr val="bg1"/>
                </a:solidFill>
                <a:latin typeface="ArialMT"/>
              </a:rPr>
              <a:t>Orquestación como Código</a:t>
            </a:r>
            <a:endParaRPr lang="es-CL" altLang="es-CL" sz="800" dirty="0">
              <a:solidFill>
                <a:schemeClr val="bg1"/>
              </a:solidFill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5CDA1B79-F602-694D-975A-FB0FCB4244F0}"/>
              </a:ext>
            </a:extLst>
          </p:cNvPr>
          <p:cNvSpPr/>
          <p:nvPr/>
        </p:nvSpPr>
        <p:spPr>
          <a:xfrm>
            <a:off x="6443536" y="1258600"/>
            <a:ext cx="404784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s-CL" dirty="0">
                <a:solidFill>
                  <a:schemeClr val="bg1"/>
                </a:solidFill>
                <a:latin typeface="ArialMT"/>
              </a:rPr>
              <a:t> </a:t>
            </a:r>
            <a:r>
              <a:rPr lang="es-CL" dirty="0" err="1">
                <a:solidFill>
                  <a:schemeClr val="bg1"/>
                </a:solidFill>
                <a:latin typeface="ArialMT"/>
              </a:rPr>
              <a:t>Hosteado</a:t>
            </a:r>
            <a:r>
              <a:rPr lang="es-CL" dirty="0">
                <a:solidFill>
                  <a:schemeClr val="bg1"/>
                </a:solidFill>
                <a:latin typeface="ArialMT"/>
              </a:rPr>
              <a:t> </a:t>
            </a:r>
            <a:endParaRPr lang="es-CL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s-CL" dirty="0">
                <a:solidFill>
                  <a:schemeClr val="bg1"/>
                </a:solidFill>
                <a:latin typeface="ArialMT"/>
              </a:rPr>
              <a:t> Alta Disponibilidad</a:t>
            </a:r>
            <a:endParaRPr lang="es-CL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s-CL" dirty="0">
                <a:solidFill>
                  <a:schemeClr val="bg1"/>
                </a:solidFill>
                <a:latin typeface="ArialMT"/>
              </a:rPr>
              <a:t> Colas de Tareas</a:t>
            </a:r>
            <a:endParaRPr lang="es-CL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s-CL" dirty="0">
                <a:solidFill>
                  <a:schemeClr val="bg1"/>
                </a:solidFill>
                <a:latin typeface="ArialMT"/>
              </a:rPr>
              <a:t> Persistencia de Estados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CL" dirty="0">
                <a:solidFill>
                  <a:schemeClr val="bg1"/>
                </a:solidFill>
                <a:latin typeface="ArialMT"/>
              </a:rPr>
              <a:t> (</a:t>
            </a:r>
            <a:r>
              <a:rPr lang="es-CL" dirty="0" err="1">
                <a:solidFill>
                  <a:schemeClr val="bg1"/>
                </a:solidFill>
                <a:latin typeface="ArialMT"/>
              </a:rPr>
              <a:t>Cassandra</a:t>
            </a:r>
            <a:r>
              <a:rPr lang="es-CL" dirty="0">
                <a:solidFill>
                  <a:schemeClr val="bg1"/>
                </a:solidFill>
                <a:latin typeface="ArialMT"/>
              </a:rPr>
              <a:t>/SQL) </a:t>
            </a:r>
            <a:endParaRPr lang="es-CL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s-CL" dirty="0">
                <a:solidFill>
                  <a:schemeClr val="bg1"/>
                </a:solidFill>
                <a:latin typeface="ArialMT"/>
              </a:rPr>
              <a:t> Visibilidad a través de </a:t>
            </a:r>
            <a:r>
              <a:rPr lang="es-CL" dirty="0" err="1">
                <a:solidFill>
                  <a:schemeClr val="bg1"/>
                </a:solidFill>
                <a:latin typeface="ArialMT"/>
              </a:rPr>
              <a:t>APIs</a:t>
            </a:r>
            <a:endParaRPr lang="es-CL" dirty="0">
              <a:solidFill>
                <a:schemeClr val="bg1"/>
              </a:solidFill>
              <a:latin typeface="ArialM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s-CL" dirty="0">
                <a:solidFill>
                  <a:schemeClr val="bg1"/>
                </a:solidFill>
                <a:latin typeface="ArialMT"/>
              </a:rPr>
              <a:t> Escrito en </a:t>
            </a:r>
            <a:r>
              <a:rPr lang="es-CL" dirty="0" err="1">
                <a:solidFill>
                  <a:schemeClr val="bg1"/>
                </a:solidFill>
                <a:latin typeface="ArialMT"/>
              </a:rPr>
              <a:t>Go</a:t>
            </a:r>
            <a:r>
              <a:rPr lang="es-CL" dirty="0">
                <a:solidFill>
                  <a:schemeClr val="bg1"/>
                </a:solidFill>
                <a:latin typeface="ArialMT"/>
              </a:rPr>
              <a:t> </a:t>
            </a:r>
            <a:endParaRPr lang="es-CL" dirty="0">
              <a:solidFill>
                <a:schemeClr val="bg1"/>
              </a:solidFill>
              <a:effectLst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E4D4FF0E-BF2E-3A4F-88D9-F312BF5C5D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35489" y="3534555"/>
            <a:ext cx="3350505" cy="1043839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2BE1DC34-DFFB-694C-BE7F-0ABBB3787BF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53864" y="4818466"/>
            <a:ext cx="3842093" cy="1799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240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B76D444-2756-434F-AE61-96D69830C1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B6C0B25-3C0C-4040-B306-0CF2065E4B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24339"/>
          <a:stretch/>
        </p:blipFill>
        <p:spPr>
          <a:xfrm>
            <a:off x="320040" y="320040"/>
            <a:ext cx="11548872" cy="430346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A27B6159-7734-4564-9E0F-C4BC43C36E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4782312"/>
            <a:ext cx="11548872" cy="1755648"/>
          </a:xfrm>
          <a:prstGeom prst="rect">
            <a:avLst/>
          </a:prstGeom>
          <a:solidFill>
            <a:schemeClr val="tx1">
              <a:alpha val="93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B1FD8B5-8F34-FC46-AEEF-79A5345BB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009083"/>
            <a:ext cx="2889504" cy="134599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600">
                <a:solidFill>
                  <a:schemeClr val="bg1"/>
                </a:solidFill>
              </a:rPr>
              <a:t>Referencias Temporal.io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2FFB46B-05BC-4950-B18A-9593FDAE6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059936" y="5237979"/>
            <a:ext cx="0" cy="914400"/>
          </a:xfrm>
          <a:prstGeom prst="line">
            <a:avLst/>
          </a:prstGeom>
          <a:ln w="19050">
            <a:solidFill>
              <a:schemeClr val="bg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ángulo 2">
            <a:extLst>
              <a:ext uri="{FF2B5EF4-FFF2-40B4-BE49-F238E27FC236}">
                <a16:creationId xmlns:a16="http://schemas.microsoft.com/office/drawing/2014/main" id="{A2770C0F-B011-5440-9D06-BE5B26D8E5AE}"/>
              </a:ext>
            </a:extLst>
          </p:cNvPr>
          <p:cNvSpPr/>
          <p:nvPr/>
        </p:nvSpPr>
        <p:spPr>
          <a:xfrm>
            <a:off x="4379976" y="5009083"/>
            <a:ext cx="6976872" cy="13459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>
                <a:solidFill>
                  <a:schemeClr val="bg1"/>
                </a:solidFill>
                <a:hlinkClick r:id="rId3"/>
              </a:rPr>
              <a:t>https://docs.temporal.io</a:t>
            </a:r>
            <a:endParaRPr lang="en-US" sz="1700">
              <a:solidFill>
                <a:schemeClr val="bg1"/>
              </a:solidFill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>
              <a:solidFill>
                <a:schemeClr val="bg1"/>
              </a:solidFill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>
                <a:solidFill>
                  <a:schemeClr val="bg1"/>
                </a:solidFill>
                <a:hlinkClick r:id="rId4"/>
              </a:rPr>
              <a:t>https://github.com/jclanas2019/temporal-io-workshop-2021</a:t>
            </a:r>
            <a:endParaRPr lang="en-US" sz="1700">
              <a:solidFill>
                <a:schemeClr val="bg1"/>
              </a:solidFill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>
              <a:solidFill>
                <a:schemeClr val="bg1"/>
              </a:solidFill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>
              <a:solidFill>
                <a:schemeClr val="bg1"/>
              </a:solidFill>
            </a:endParaRPr>
          </a:p>
        </p:txBody>
      </p:sp>
      <p:pic>
        <p:nvPicPr>
          <p:cNvPr id="6" name="Imagen 5" descr="Icono&#10;&#10;Descripción generada automáticamente">
            <a:extLst>
              <a:ext uri="{FF2B5EF4-FFF2-40B4-BE49-F238E27FC236}">
                <a16:creationId xmlns:a16="http://schemas.microsoft.com/office/drawing/2014/main" id="{25C722AC-50AF-0C41-90A9-7436A77CDF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97839" y="240156"/>
            <a:ext cx="767422" cy="915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4900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ángulo 12">
            <a:extLst>
              <a:ext uri="{FF2B5EF4-FFF2-40B4-BE49-F238E27FC236}">
                <a16:creationId xmlns:a16="http://schemas.microsoft.com/office/drawing/2014/main" id="{27DD4098-6D8F-5C45-9D20-E7B5789D28A1}"/>
              </a:ext>
            </a:extLst>
          </p:cNvPr>
          <p:cNvSpPr/>
          <p:nvPr/>
        </p:nvSpPr>
        <p:spPr>
          <a:xfrm>
            <a:off x="7610522" y="5780611"/>
            <a:ext cx="1450027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02A1DF10-D523-3B46-9C9F-4F74A15C16B5}"/>
              </a:ext>
            </a:extLst>
          </p:cNvPr>
          <p:cNvSpPr/>
          <p:nvPr/>
        </p:nvSpPr>
        <p:spPr>
          <a:xfrm>
            <a:off x="904125" y="2481943"/>
            <a:ext cx="8048956" cy="40494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B1FD8B5-8F34-FC46-AEEF-79A5345BB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7417" y="240230"/>
            <a:ext cx="10787864" cy="713662"/>
          </a:xfrm>
        </p:spPr>
        <p:txBody>
          <a:bodyPr/>
          <a:lstStyle/>
          <a:p>
            <a:r>
              <a:rPr lang="es-CL" dirty="0"/>
              <a:t>Referencias </a:t>
            </a:r>
            <a:r>
              <a:rPr lang="es-CL" dirty="0" err="1"/>
              <a:t>Temporal.io</a:t>
            </a:r>
            <a:endParaRPr lang="es-CL" dirty="0"/>
          </a:p>
        </p:txBody>
      </p:sp>
      <p:pic>
        <p:nvPicPr>
          <p:cNvPr id="6" name="Imagen 5" descr="Icono&#10;&#10;Descripción generada automáticamente">
            <a:extLst>
              <a:ext uri="{FF2B5EF4-FFF2-40B4-BE49-F238E27FC236}">
                <a16:creationId xmlns:a16="http://schemas.microsoft.com/office/drawing/2014/main" id="{25C722AC-50AF-0C41-90A9-7436A77CDF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703" y="139141"/>
            <a:ext cx="767422" cy="915839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A2770C0F-B011-5440-9D06-BE5B26D8E5AE}"/>
              </a:ext>
            </a:extLst>
          </p:cNvPr>
          <p:cNvSpPr/>
          <p:nvPr/>
        </p:nvSpPr>
        <p:spPr>
          <a:xfrm>
            <a:off x="1027417" y="1345195"/>
            <a:ext cx="864914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>
                <a:hlinkClick r:id="rId3"/>
              </a:rPr>
              <a:t>https://docs.temporal.io</a:t>
            </a:r>
            <a:endParaRPr lang="es-CL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>
                <a:hlinkClick r:id="rId4"/>
              </a:rPr>
              <a:t>https://github.com/jclanas2019/temporal-io-workshop-2021</a:t>
            </a:r>
            <a:endParaRPr lang="es-CL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L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L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739A645-B99C-2E4F-842D-0EBDCBAD1F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6636" y="2572378"/>
            <a:ext cx="2351541" cy="3901182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A1599684-9A7B-2C4C-B0DE-1B9EECAED949}"/>
              </a:ext>
            </a:extLst>
          </p:cNvPr>
          <p:cNvSpPr/>
          <p:nvPr/>
        </p:nvSpPr>
        <p:spPr>
          <a:xfrm>
            <a:off x="2944959" y="3059668"/>
            <a:ext cx="4372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dirty="0"/>
              <a:t>https://</a:t>
            </a:r>
            <a:r>
              <a:rPr lang="es-CL" dirty="0" err="1"/>
              <a:t>docs.temporal.io</a:t>
            </a:r>
            <a:r>
              <a:rPr lang="es-CL" dirty="0"/>
              <a:t>/</a:t>
            </a:r>
            <a:r>
              <a:rPr lang="es-CL" dirty="0" err="1"/>
              <a:t>docs</a:t>
            </a:r>
            <a:r>
              <a:rPr lang="es-CL" dirty="0"/>
              <a:t>/</a:t>
            </a:r>
            <a:r>
              <a:rPr lang="es-CL" dirty="0" err="1"/>
              <a:t>go</a:t>
            </a:r>
            <a:r>
              <a:rPr lang="es-CL" dirty="0"/>
              <a:t>/</a:t>
            </a:r>
            <a:r>
              <a:rPr lang="es-CL" dirty="0" err="1"/>
              <a:t>workflows</a:t>
            </a:r>
            <a:endParaRPr lang="es-CL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077A9EE6-54CD-EF4D-BE88-6B23CAE8DCDF}"/>
              </a:ext>
            </a:extLst>
          </p:cNvPr>
          <p:cNvSpPr/>
          <p:nvPr/>
        </p:nvSpPr>
        <p:spPr>
          <a:xfrm>
            <a:off x="2944959" y="3666145"/>
            <a:ext cx="42326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dirty="0"/>
              <a:t>https://</a:t>
            </a:r>
            <a:r>
              <a:rPr lang="es-CL" dirty="0" err="1"/>
              <a:t>docs.temporal.io</a:t>
            </a:r>
            <a:r>
              <a:rPr lang="es-CL" dirty="0"/>
              <a:t>/</a:t>
            </a:r>
            <a:r>
              <a:rPr lang="es-CL" dirty="0" err="1"/>
              <a:t>docs</a:t>
            </a:r>
            <a:r>
              <a:rPr lang="es-CL" dirty="0"/>
              <a:t>/</a:t>
            </a:r>
            <a:r>
              <a:rPr lang="es-CL" dirty="0" err="1"/>
              <a:t>go</a:t>
            </a:r>
            <a:r>
              <a:rPr lang="es-CL" dirty="0"/>
              <a:t>/</a:t>
            </a:r>
            <a:r>
              <a:rPr lang="es-CL" dirty="0" err="1"/>
              <a:t>activities</a:t>
            </a:r>
            <a:endParaRPr lang="es-CL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38FAF903-8B7C-2D45-8570-C07744844482}"/>
              </a:ext>
            </a:extLst>
          </p:cNvPr>
          <p:cNvSpPr/>
          <p:nvPr/>
        </p:nvSpPr>
        <p:spPr>
          <a:xfrm>
            <a:off x="2944959" y="4186992"/>
            <a:ext cx="41495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dirty="0"/>
              <a:t>https://</a:t>
            </a:r>
            <a:r>
              <a:rPr lang="es-CL" dirty="0" err="1"/>
              <a:t>docs.temporal.io</a:t>
            </a:r>
            <a:r>
              <a:rPr lang="es-CL" dirty="0"/>
              <a:t>/</a:t>
            </a:r>
            <a:r>
              <a:rPr lang="es-CL" dirty="0" err="1"/>
              <a:t>docs</a:t>
            </a:r>
            <a:r>
              <a:rPr lang="es-CL" dirty="0"/>
              <a:t>/</a:t>
            </a:r>
            <a:r>
              <a:rPr lang="es-CL" dirty="0" err="1"/>
              <a:t>go</a:t>
            </a:r>
            <a:r>
              <a:rPr lang="es-CL" dirty="0"/>
              <a:t>/</a:t>
            </a:r>
            <a:r>
              <a:rPr lang="es-CL" dirty="0" err="1"/>
              <a:t>workers</a:t>
            </a:r>
            <a:endParaRPr lang="es-CL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C150F276-6DAB-4440-99FD-B82992653A5A}"/>
              </a:ext>
            </a:extLst>
          </p:cNvPr>
          <p:cNvSpPr/>
          <p:nvPr/>
        </p:nvSpPr>
        <p:spPr>
          <a:xfrm>
            <a:off x="2930461" y="4746529"/>
            <a:ext cx="45331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dirty="0"/>
              <a:t>https://</a:t>
            </a:r>
            <a:r>
              <a:rPr lang="es-CL" dirty="0" err="1"/>
              <a:t>docs.temporal.io</a:t>
            </a:r>
            <a:r>
              <a:rPr lang="es-CL" dirty="0"/>
              <a:t>/</a:t>
            </a:r>
            <a:r>
              <a:rPr lang="es-CL" dirty="0" err="1"/>
              <a:t>docs</a:t>
            </a:r>
            <a:r>
              <a:rPr lang="es-CL" dirty="0"/>
              <a:t>/</a:t>
            </a:r>
            <a:r>
              <a:rPr lang="es-CL" dirty="0" err="1"/>
              <a:t>go</a:t>
            </a:r>
            <a:r>
              <a:rPr lang="es-CL" dirty="0"/>
              <a:t>/</a:t>
            </a:r>
            <a:r>
              <a:rPr lang="es-CL" dirty="0" err="1"/>
              <a:t>task-queues</a:t>
            </a:r>
            <a:endParaRPr lang="es-CL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E8FF934A-90F7-2D4D-83D6-9CDDCD4D1B5A}"/>
              </a:ext>
            </a:extLst>
          </p:cNvPr>
          <p:cNvSpPr/>
          <p:nvPr/>
        </p:nvSpPr>
        <p:spPr>
          <a:xfrm>
            <a:off x="2930461" y="5298858"/>
            <a:ext cx="40287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dirty="0"/>
              <a:t>https://</a:t>
            </a:r>
            <a:r>
              <a:rPr lang="es-CL" dirty="0" err="1"/>
              <a:t>docs.temporal.io</a:t>
            </a:r>
            <a:r>
              <a:rPr lang="es-CL" dirty="0"/>
              <a:t>/</a:t>
            </a:r>
            <a:r>
              <a:rPr lang="es-CL" dirty="0" err="1"/>
              <a:t>docs</a:t>
            </a:r>
            <a:r>
              <a:rPr lang="es-CL" dirty="0"/>
              <a:t>/</a:t>
            </a:r>
            <a:r>
              <a:rPr lang="es-CL" dirty="0" err="1"/>
              <a:t>go</a:t>
            </a:r>
            <a:r>
              <a:rPr lang="es-CL" dirty="0"/>
              <a:t>/</a:t>
            </a:r>
            <a:r>
              <a:rPr lang="es-CL" dirty="0" err="1"/>
              <a:t>signals</a:t>
            </a:r>
            <a:endParaRPr lang="es-CL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FD7215D6-DCC9-0A49-9890-28E41FB05C49}"/>
              </a:ext>
            </a:extLst>
          </p:cNvPr>
          <p:cNvSpPr/>
          <p:nvPr/>
        </p:nvSpPr>
        <p:spPr>
          <a:xfrm>
            <a:off x="2930461" y="5774817"/>
            <a:ext cx="41037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dirty="0"/>
              <a:t>https://</a:t>
            </a:r>
            <a:r>
              <a:rPr lang="es-CL" dirty="0" err="1"/>
              <a:t>docs.temporal.io</a:t>
            </a:r>
            <a:r>
              <a:rPr lang="es-CL" dirty="0"/>
              <a:t>/</a:t>
            </a:r>
            <a:r>
              <a:rPr lang="es-CL" dirty="0" err="1"/>
              <a:t>docs</a:t>
            </a:r>
            <a:r>
              <a:rPr lang="es-CL" dirty="0"/>
              <a:t>/</a:t>
            </a:r>
            <a:r>
              <a:rPr lang="es-CL" dirty="0" err="1"/>
              <a:t>go</a:t>
            </a:r>
            <a:r>
              <a:rPr lang="es-CL" dirty="0"/>
              <a:t>/</a:t>
            </a:r>
            <a:r>
              <a:rPr lang="es-CL" dirty="0" err="1"/>
              <a:t>queries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651997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ítulo 16">
            <a:extLst>
              <a:ext uri="{FF2B5EF4-FFF2-40B4-BE49-F238E27FC236}">
                <a16:creationId xmlns:a16="http://schemas.microsoft.com/office/drawing/2014/main" id="{FA5AA584-4C68-C543-ACEA-B917E3D51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4468" y="1396289"/>
            <a:ext cx="5277333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¿Preguntas?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432691CC-4AB8-48AF-B822-EBF7F4E9E6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705" y="1"/>
            <a:ext cx="4480560" cy="2513993"/>
          </a:xfrm>
          <a:custGeom>
            <a:avLst/>
            <a:gdLst>
              <a:gd name="connsiteX0" fmla="*/ 18382 w 4480560"/>
              <a:gd name="connsiteY0" fmla="*/ 0 h 2513993"/>
              <a:gd name="connsiteX1" fmla="*/ 4462178 w 4480560"/>
              <a:gd name="connsiteY1" fmla="*/ 0 h 2513993"/>
              <a:gd name="connsiteX2" fmla="*/ 4468994 w 4480560"/>
              <a:gd name="connsiteY2" fmla="*/ 44657 h 2513993"/>
              <a:gd name="connsiteX3" fmla="*/ 4480560 w 4480560"/>
              <a:gd name="connsiteY3" fmla="*/ 273713 h 2513993"/>
              <a:gd name="connsiteX4" fmla="*/ 2240280 w 4480560"/>
              <a:gd name="connsiteY4" fmla="*/ 2513993 h 2513993"/>
              <a:gd name="connsiteX5" fmla="*/ 0 w 4480560"/>
              <a:gd name="connsiteY5" fmla="*/ 273713 h 2513993"/>
              <a:gd name="connsiteX6" fmla="*/ 11567 w 4480560"/>
              <a:gd name="connsiteY6" fmla="*/ 44657 h 2513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80560" h="2513993">
                <a:moveTo>
                  <a:pt x="18382" y="0"/>
                </a:moveTo>
                <a:lnTo>
                  <a:pt x="4462178" y="0"/>
                </a:lnTo>
                <a:lnTo>
                  <a:pt x="4468994" y="44657"/>
                </a:lnTo>
                <a:cubicBezTo>
                  <a:pt x="4476642" y="119969"/>
                  <a:pt x="4480560" y="196384"/>
                  <a:pt x="4480560" y="273713"/>
                </a:cubicBezTo>
                <a:cubicBezTo>
                  <a:pt x="4480560" y="1510985"/>
                  <a:pt x="3477552" y="2513993"/>
                  <a:pt x="2240280" y="2513993"/>
                </a:cubicBezTo>
                <a:cubicBezTo>
                  <a:pt x="1003008" y="2513993"/>
                  <a:pt x="0" y="1510985"/>
                  <a:pt x="0" y="273713"/>
                </a:cubicBezTo>
                <a:cubicBezTo>
                  <a:pt x="0" y="196384"/>
                  <a:pt x="3918" y="119969"/>
                  <a:pt x="11567" y="44657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47311653-CA1C-4366-AF7B-2E9767F187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94297" y="2"/>
            <a:ext cx="4151376" cy="2349401"/>
          </a:xfrm>
          <a:custGeom>
            <a:avLst/>
            <a:gdLst>
              <a:gd name="connsiteX0" fmla="*/ 20101 w 4151376"/>
              <a:gd name="connsiteY0" fmla="*/ 0 h 2349401"/>
              <a:gd name="connsiteX1" fmla="*/ 4131276 w 4151376"/>
              <a:gd name="connsiteY1" fmla="*/ 0 h 2349401"/>
              <a:gd name="connsiteX2" fmla="*/ 4140659 w 4151376"/>
              <a:gd name="connsiteY2" fmla="*/ 61486 h 2349401"/>
              <a:gd name="connsiteX3" fmla="*/ 4151376 w 4151376"/>
              <a:gd name="connsiteY3" fmla="*/ 273713 h 2349401"/>
              <a:gd name="connsiteX4" fmla="*/ 2075688 w 4151376"/>
              <a:gd name="connsiteY4" fmla="*/ 2349401 h 2349401"/>
              <a:gd name="connsiteX5" fmla="*/ 0 w 4151376"/>
              <a:gd name="connsiteY5" fmla="*/ 273713 h 2349401"/>
              <a:gd name="connsiteX6" fmla="*/ 10717 w 4151376"/>
              <a:gd name="connsiteY6" fmla="*/ 61486 h 2349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51376" h="2349401">
                <a:moveTo>
                  <a:pt x="20101" y="0"/>
                </a:moveTo>
                <a:lnTo>
                  <a:pt x="4131276" y="0"/>
                </a:lnTo>
                <a:lnTo>
                  <a:pt x="4140659" y="61486"/>
                </a:lnTo>
                <a:cubicBezTo>
                  <a:pt x="4147746" y="131265"/>
                  <a:pt x="4151376" y="202065"/>
                  <a:pt x="4151376" y="273713"/>
                </a:cubicBezTo>
                <a:cubicBezTo>
                  <a:pt x="4151376" y="1420084"/>
                  <a:pt x="3222059" y="2349401"/>
                  <a:pt x="2075688" y="2349401"/>
                </a:cubicBezTo>
                <a:cubicBezTo>
                  <a:pt x="929317" y="2349401"/>
                  <a:pt x="0" y="1420084"/>
                  <a:pt x="0" y="273713"/>
                </a:cubicBezTo>
                <a:cubicBezTo>
                  <a:pt x="0" y="202065"/>
                  <a:pt x="3630" y="131265"/>
                  <a:pt x="10717" y="6148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1" name="Imagen 20" descr="Dibujo con letras&#10;&#10;Descripción generada automáticamente con confianza media">
            <a:extLst>
              <a:ext uri="{FF2B5EF4-FFF2-40B4-BE49-F238E27FC236}">
                <a16:creationId xmlns:a16="http://schemas.microsoft.com/office/drawing/2014/main" id="{2F86149E-C6F9-6E4E-8384-23CC51BA09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8114" y="805647"/>
            <a:ext cx="2267712" cy="354665"/>
          </a:xfrm>
          <a:prstGeom prst="rect">
            <a:avLst/>
          </a:prstGeom>
        </p:spPr>
      </p:pic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D6A8E1B4-B839-4C58-B08A-F0B094580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09477"/>
            <a:ext cx="4966870" cy="3948522"/>
          </a:xfrm>
          <a:custGeom>
            <a:avLst/>
            <a:gdLst>
              <a:gd name="connsiteX0" fmla="*/ 2748962 w 4966870"/>
              <a:gd name="connsiteY0" fmla="*/ 0 h 3948522"/>
              <a:gd name="connsiteX1" fmla="*/ 4870195 w 4966870"/>
              <a:gd name="connsiteY1" fmla="*/ 1000367 h 3948522"/>
              <a:gd name="connsiteX2" fmla="*/ 4966870 w 4966870"/>
              <a:gd name="connsiteY2" fmla="*/ 1129649 h 3948522"/>
              <a:gd name="connsiteX3" fmla="*/ 4966870 w 4966870"/>
              <a:gd name="connsiteY3" fmla="*/ 3948522 h 3948522"/>
              <a:gd name="connsiteX4" fmla="*/ 278430 w 4966870"/>
              <a:gd name="connsiteY4" fmla="*/ 3948522 h 3948522"/>
              <a:gd name="connsiteX5" fmla="*/ 216027 w 4966870"/>
              <a:gd name="connsiteY5" fmla="*/ 3818982 h 3948522"/>
              <a:gd name="connsiteX6" fmla="*/ 0 w 4966870"/>
              <a:gd name="connsiteY6" fmla="*/ 2748962 h 3948522"/>
              <a:gd name="connsiteX7" fmla="*/ 2748962 w 4966870"/>
              <a:gd name="connsiteY7" fmla="*/ 0 h 3948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966870" h="3948522">
                <a:moveTo>
                  <a:pt x="2748962" y="0"/>
                </a:moveTo>
                <a:cubicBezTo>
                  <a:pt x="3602955" y="0"/>
                  <a:pt x="4365995" y="389418"/>
                  <a:pt x="4870195" y="1000367"/>
                </a:cubicBezTo>
                <a:lnTo>
                  <a:pt x="4966870" y="1129649"/>
                </a:lnTo>
                <a:lnTo>
                  <a:pt x="4966870" y="3948522"/>
                </a:lnTo>
                <a:lnTo>
                  <a:pt x="278430" y="3948522"/>
                </a:lnTo>
                <a:lnTo>
                  <a:pt x="216027" y="3818982"/>
                </a:lnTo>
                <a:cubicBezTo>
                  <a:pt x="76922" y="3490101"/>
                  <a:pt x="0" y="3128515"/>
                  <a:pt x="0" y="2748962"/>
                </a:cubicBezTo>
                <a:cubicBezTo>
                  <a:pt x="0" y="1230752"/>
                  <a:pt x="1230752" y="0"/>
                  <a:pt x="2748962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CABF795-F18F-494E-BBDE-C1415B7865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3075259"/>
            <a:ext cx="4801088" cy="3782741"/>
          </a:xfrm>
          <a:custGeom>
            <a:avLst/>
            <a:gdLst>
              <a:gd name="connsiteX0" fmla="*/ 2583180 w 4801088"/>
              <a:gd name="connsiteY0" fmla="*/ 0 h 3782741"/>
              <a:gd name="connsiteX1" fmla="*/ 4725194 w 4801088"/>
              <a:gd name="connsiteY1" fmla="*/ 1138900 h 3782741"/>
              <a:gd name="connsiteX2" fmla="*/ 4801088 w 4801088"/>
              <a:gd name="connsiteY2" fmla="*/ 1263826 h 3782741"/>
              <a:gd name="connsiteX3" fmla="*/ 4801088 w 4801088"/>
              <a:gd name="connsiteY3" fmla="*/ 3782741 h 3782741"/>
              <a:gd name="connsiteX4" fmla="*/ 296488 w 4801088"/>
              <a:gd name="connsiteY4" fmla="*/ 3782741 h 3782741"/>
              <a:gd name="connsiteX5" fmla="*/ 202999 w 4801088"/>
              <a:gd name="connsiteY5" fmla="*/ 3588671 h 3782741"/>
              <a:gd name="connsiteX6" fmla="*/ 0 w 4801088"/>
              <a:gd name="connsiteY6" fmla="*/ 2583180 h 3782741"/>
              <a:gd name="connsiteX7" fmla="*/ 2583180 w 4801088"/>
              <a:gd name="connsiteY7" fmla="*/ 0 h 3782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01088" h="3782741">
                <a:moveTo>
                  <a:pt x="2583180" y="0"/>
                </a:moveTo>
                <a:cubicBezTo>
                  <a:pt x="3474837" y="0"/>
                  <a:pt x="4260977" y="451769"/>
                  <a:pt x="4725194" y="1138900"/>
                </a:cubicBezTo>
                <a:lnTo>
                  <a:pt x="4801088" y="1263826"/>
                </a:lnTo>
                <a:lnTo>
                  <a:pt x="4801088" y="3782741"/>
                </a:lnTo>
                <a:lnTo>
                  <a:pt x="296488" y="3782741"/>
                </a:lnTo>
                <a:lnTo>
                  <a:pt x="202999" y="3588671"/>
                </a:lnTo>
                <a:cubicBezTo>
                  <a:pt x="72283" y="3279623"/>
                  <a:pt x="0" y="2939843"/>
                  <a:pt x="0" y="2583180"/>
                </a:cubicBezTo>
                <a:cubicBezTo>
                  <a:pt x="0" y="1156529"/>
                  <a:pt x="1156529" y="0"/>
                  <a:pt x="258318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5" name="Imagen 14" descr="Logotipo&#10;&#10;Descripción generada automáticamente">
            <a:extLst>
              <a:ext uri="{FF2B5EF4-FFF2-40B4-BE49-F238E27FC236}">
                <a16:creationId xmlns:a16="http://schemas.microsoft.com/office/drawing/2014/main" id="{0ED32C8B-7E47-8D48-B053-3C1EC3250E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490" y="4890774"/>
            <a:ext cx="3474720" cy="816560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A2770C0F-B011-5440-9D06-BE5B26D8E5AE}"/>
              </a:ext>
            </a:extLst>
          </p:cNvPr>
          <p:cNvSpPr/>
          <p:nvPr/>
        </p:nvSpPr>
        <p:spPr>
          <a:xfrm>
            <a:off x="4966870" y="5299054"/>
            <a:ext cx="7266982" cy="15794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https://docs.temporal.io</a:t>
            </a:r>
            <a:endParaRPr lang="en-US" sz="20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https://github.com/jclanas2019/temporal-io-workshop-2021</a:t>
            </a:r>
            <a:endParaRPr lang="en-US" sz="20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6" name="Imagen 5" descr="Icono&#10;&#10;Descripción generada automáticamente">
            <a:extLst>
              <a:ext uri="{FF2B5EF4-FFF2-40B4-BE49-F238E27FC236}">
                <a16:creationId xmlns:a16="http://schemas.microsoft.com/office/drawing/2014/main" id="{25C722AC-50AF-0C41-90A9-7436A77CDF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6703" y="139141"/>
            <a:ext cx="767422" cy="915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4787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193</Words>
  <Application>Microsoft Macintosh PowerPoint</Application>
  <PresentationFormat>Panorámica</PresentationFormat>
  <Paragraphs>31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Arial</vt:lpstr>
      <vt:lpstr>ArialMT</vt:lpstr>
      <vt:lpstr>Calibri</vt:lpstr>
      <vt:lpstr>Calibri Light</vt:lpstr>
      <vt:lpstr>Tema de Office</vt:lpstr>
      <vt:lpstr>Modernizando Banca Digital</vt:lpstr>
      <vt:lpstr>Decidimos usar Golang por su excelente rendimiento </vt:lpstr>
      <vt:lpstr>Temporal.io </vt:lpstr>
      <vt:lpstr>Referencias Temporal.io</vt:lpstr>
      <vt:lpstr>Referencias Temporal.io</vt:lpstr>
      <vt:lpstr>¿Preguntas?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Carlos Lanas O</dc:creator>
  <cp:lastModifiedBy>Juan Carlos Lanas O</cp:lastModifiedBy>
  <cp:revision>19</cp:revision>
  <dcterms:created xsi:type="dcterms:W3CDTF">2021-07-26T15:51:31Z</dcterms:created>
  <dcterms:modified xsi:type="dcterms:W3CDTF">2021-07-26T17:47:31Z</dcterms:modified>
</cp:coreProperties>
</file>