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7" r:id="rId6"/>
    <p:sldId id="268" r:id="rId7"/>
    <p:sldId id="284" r:id="rId8"/>
    <p:sldId id="285" r:id="rId9"/>
    <p:sldId id="283" r:id="rId10"/>
    <p:sldId id="260" r:id="rId11"/>
    <p:sldId id="270" r:id="rId12"/>
    <p:sldId id="272" r:id="rId13"/>
    <p:sldId id="261" r:id="rId14"/>
    <p:sldId id="289" r:id="rId15"/>
    <p:sldId id="263" r:id="rId16"/>
    <p:sldId id="292" r:id="rId17"/>
    <p:sldId id="293" r:id="rId18"/>
    <p:sldId id="264" r:id="rId19"/>
    <p:sldId id="265" r:id="rId20"/>
    <p:sldId id="290" r:id="rId21"/>
    <p:sldId id="266" r:id="rId22"/>
    <p:sldId id="277" r:id="rId2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/>
    <p:restoredTop sz="91489"/>
  </p:normalViewPr>
  <p:slideViewPr>
    <p:cSldViewPr>
      <p:cViewPr varScale="1">
        <p:scale>
          <a:sx n="90" d="100"/>
          <a:sy n="90" d="100"/>
        </p:scale>
        <p:origin x="1360" y="48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a Thiyagaraja" userId="413195f7-53e5-4592-9621-a0eeb4b7bd32" providerId="ADAL" clId="{A0494AC3-3545-4171-B07A-81EC3A1ACC94}"/>
    <pc:docChg chg="undo custSel addSld delSld modSld">
      <pc:chgData name="Raja Thiyagaraja" userId="413195f7-53e5-4592-9621-a0eeb4b7bd32" providerId="ADAL" clId="{A0494AC3-3545-4171-B07A-81EC3A1ACC94}" dt="2025-02-11T22:05:03.804" v="57"/>
      <pc:docMkLst>
        <pc:docMk/>
      </pc:docMkLst>
      <pc:sldChg chg="modSp mod">
        <pc:chgData name="Raja Thiyagaraja" userId="413195f7-53e5-4592-9621-a0eeb4b7bd32" providerId="ADAL" clId="{A0494AC3-3545-4171-B07A-81EC3A1ACC94}" dt="2025-02-11T21:50:08.353" v="51" actId="12"/>
        <pc:sldMkLst>
          <pc:docMk/>
          <pc:sldMk cId="0" sldId="257"/>
        </pc:sldMkLst>
        <pc:spChg chg="mod">
          <ac:chgData name="Raja Thiyagaraja" userId="413195f7-53e5-4592-9621-a0eeb4b7bd32" providerId="ADAL" clId="{A0494AC3-3545-4171-B07A-81EC3A1ACC94}" dt="2025-02-11T21:50:08.353" v="51" actId="12"/>
          <ac:spMkLst>
            <pc:docMk/>
            <pc:sldMk cId="0" sldId="257"/>
            <ac:spMk id="5" creationId="{00000000-0000-0000-0000-000000000000}"/>
          </ac:spMkLst>
        </pc:spChg>
      </pc:sldChg>
      <pc:sldChg chg="modSp mod">
        <pc:chgData name="Raja Thiyagaraja" userId="413195f7-53e5-4592-9621-a0eeb4b7bd32" providerId="ADAL" clId="{A0494AC3-3545-4171-B07A-81EC3A1ACC94}" dt="2025-02-11T21:49:46.722" v="49" actId="12"/>
        <pc:sldMkLst>
          <pc:docMk/>
          <pc:sldMk cId="0" sldId="258"/>
        </pc:sldMkLst>
        <pc:spChg chg="mod">
          <ac:chgData name="Raja Thiyagaraja" userId="413195f7-53e5-4592-9621-a0eeb4b7bd32" providerId="ADAL" clId="{A0494AC3-3545-4171-B07A-81EC3A1ACC94}" dt="2025-02-11T21:49:46.722" v="49" actId="12"/>
          <ac:spMkLst>
            <pc:docMk/>
            <pc:sldMk cId="0" sldId="258"/>
            <ac:spMk id="4" creationId="{00000000-0000-0000-0000-000000000000}"/>
          </ac:spMkLst>
        </pc:spChg>
      </pc:sldChg>
      <pc:sldChg chg="modSp mod">
        <pc:chgData name="Raja Thiyagaraja" userId="413195f7-53e5-4592-9621-a0eeb4b7bd32" providerId="ADAL" clId="{A0494AC3-3545-4171-B07A-81EC3A1ACC94}" dt="2025-02-11T21:48:52.386" v="47" actId="12"/>
        <pc:sldMkLst>
          <pc:docMk/>
          <pc:sldMk cId="0" sldId="259"/>
        </pc:sldMkLst>
        <pc:spChg chg="mod">
          <ac:chgData name="Raja Thiyagaraja" userId="413195f7-53e5-4592-9621-a0eeb4b7bd32" providerId="ADAL" clId="{A0494AC3-3545-4171-B07A-81EC3A1ACC94}" dt="2025-02-11T21:48:52.386" v="47" actId="12"/>
          <ac:spMkLst>
            <pc:docMk/>
            <pc:sldMk cId="0" sldId="259"/>
            <ac:spMk id="4" creationId="{00000000-0000-0000-0000-000000000000}"/>
          </ac:spMkLst>
        </pc:spChg>
      </pc:sldChg>
      <pc:sldChg chg="modSp mod">
        <pc:chgData name="Raja Thiyagaraja" userId="413195f7-53e5-4592-9621-a0eeb4b7bd32" providerId="ADAL" clId="{A0494AC3-3545-4171-B07A-81EC3A1ACC94}" dt="2025-02-11T21:42:43.155" v="11" actId="20577"/>
        <pc:sldMkLst>
          <pc:docMk/>
          <pc:sldMk cId="1557389851" sldId="272"/>
        </pc:sldMkLst>
        <pc:spChg chg="mod">
          <ac:chgData name="Raja Thiyagaraja" userId="413195f7-53e5-4592-9621-a0eeb4b7bd32" providerId="ADAL" clId="{A0494AC3-3545-4171-B07A-81EC3A1ACC94}" dt="2025-02-11T21:42:43.155" v="11" actId="20577"/>
          <ac:spMkLst>
            <pc:docMk/>
            <pc:sldMk cId="1557389851" sldId="272"/>
            <ac:spMk id="2" creationId="{C231D891-3D03-32C4-4573-0778DCE610C0}"/>
          </ac:spMkLst>
        </pc:spChg>
      </pc:sldChg>
      <pc:sldChg chg="modSp mod">
        <pc:chgData name="Raja Thiyagaraja" userId="413195f7-53e5-4592-9621-a0eeb4b7bd32" providerId="ADAL" clId="{A0494AC3-3545-4171-B07A-81EC3A1ACC94}" dt="2025-02-11T21:46:48.788" v="36" actId="1076"/>
        <pc:sldMkLst>
          <pc:docMk/>
          <pc:sldMk cId="1846813547" sldId="285"/>
        </pc:sldMkLst>
        <pc:spChg chg="mod">
          <ac:chgData name="Raja Thiyagaraja" userId="413195f7-53e5-4592-9621-a0eeb4b7bd32" providerId="ADAL" clId="{A0494AC3-3545-4171-B07A-81EC3A1ACC94}" dt="2025-02-11T21:42:04.825" v="9" actId="20577"/>
          <ac:spMkLst>
            <pc:docMk/>
            <pc:sldMk cId="1846813547" sldId="285"/>
            <ac:spMk id="2" creationId="{B49DD056-DFF9-DF25-4B75-794D7061ABBA}"/>
          </ac:spMkLst>
        </pc:spChg>
        <pc:spChg chg="mod">
          <ac:chgData name="Raja Thiyagaraja" userId="413195f7-53e5-4592-9621-a0eeb4b7bd32" providerId="ADAL" clId="{A0494AC3-3545-4171-B07A-81EC3A1ACC94}" dt="2025-02-11T21:46:48.788" v="36" actId="1076"/>
          <ac:spMkLst>
            <pc:docMk/>
            <pc:sldMk cId="1846813547" sldId="285"/>
            <ac:spMk id="6" creationId="{1C13AD91-320C-B687-F1B8-C765A4446798}"/>
          </ac:spMkLst>
        </pc:spChg>
      </pc:sldChg>
      <pc:sldChg chg="add del">
        <pc:chgData name="Raja Thiyagaraja" userId="413195f7-53e5-4592-9621-a0eeb4b7bd32" providerId="ADAL" clId="{A0494AC3-3545-4171-B07A-81EC3A1ACC94}" dt="2025-02-11T21:55:35.859" v="53" actId="47"/>
        <pc:sldMkLst>
          <pc:docMk/>
          <pc:sldMk cId="3040642877" sldId="291"/>
        </pc:sldMkLst>
      </pc:sldChg>
      <pc:sldChg chg="delSp modSp mod">
        <pc:chgData name="Raja Thiyagaraja" userId="413195f7-53e5-4592-9621-a0eeb4b7bd32" providerId="ADAL" clId="{A0494AC3-3545-4171-B07A-81EC3A1ACC94}" dt="2025-02-11T22:05:03.804" v="57"/>
        <pc:sldMkLst>
          <pc:docMk/>
          <pc:sldMk cId="2107756685" sldId="293"/>
        </pc:sldMkLst>
        <pc:spChg chg="mod">
          <ac:chgData name="Raja Thiyagaraja" userId="413195f7-53e5-4592-9621-a0eeb4b7bd32" providerId="ADAL" clId="{A0494AC3-3545-4171-B07A-81EC3A1ACC94}" dt="2025-02-11T21:43:27.069" v="17" actId="14100"/>
          <ac:spMkLst>
            <pc:docMk/>
            <pc:sldMk cId="2107756685" sldId="293"/>
            <ac:spMk id="2" creationId="{86876DCD-ECC5-EA01-522C-7C647D885435}"/>
          </ac:spMkLst>
        </pc:spChg>
        <pc:spChg chg="mod">
          <ac:chgData name="Raja Thiyagaraja" userId="413195f7-53e5-4592-9621-a0eeb4b7bd32" providerId="ADAL" clId="{A0494AC3-3545-4171-B07A-81EC3A1ACC94}" dt="2025-02-11T22:05:03.804" v="57"/>
          <ac:spMkLst>
            <pc:docMk/>
            <pc:sldMk cId="2107756685" sldId="293"/>
            <ac:spMk id="3" creationId="{7DF18A40-DD52-6D72-FC38-AEC73BCB0022}"/>
          </ac:spMkLst>
        </pc:spChg>
        <pc:spChg chg="del mod">
          <ac:chgData name="Raja Thiyagaraja" userId="413195f7-53e5-4592-9621-a0eeb4b7bd32" providerId="ADAL" clId="{A0494AC3-3545-4171-B07A-81EC3A1ACC94}" dt="2025-02-11T21:44:35.083" v="27" actId="478"/>
          <ac:spMkLst>
            <pc:docMk/>
            <pc:sldMk cId="2107756685" sldId="293"/>
            <ac:spMk id="5" creationId="{A229191E-F6C9-72F5-1696-71D1FFA12F3F}"/>
          </ac:spMkLst>
        </pc:spChg>
        <pc:picChg chg="mod">
          <ac:chgData name="Raja Thiyagaraja" userId="413195f7-53e5-4592-9621-a0eeb4b7bd32" providerId="ADAL" clId="{A0494AC3-3545-4171-B07A-81EC3A1ACC94}" dt="2025-02-11T21:44:56.270" v="34" actId="14100"/>
          <ac:picMkLst>
            <pc:docMk/>
            <pc:sldMk cId="2107756685" sldId="293"/>
            <ac:picMk id="6" creationId="{D97F6B65-C26F-AE38-8BE1-BD152F460057}"/>
          </ac:picMkLst>
        </pc:picChg>
        <pc:picChg chg="mod">
          <ac:chgData name="Raja Thiyagaraja" userId="413195f7-53e5-4592-9621-a0eeb4b7bd32" providerId="ADAL" clId="{A0494AC3-3545-4171-B07A-81EC3A1ACC94}" dt="2025-02-11T21:44:50.290" v="32" actId="1076"/>
          <ac:picMkLst>
            <pc:docMk/>
            <pc:sldMk cId="2107756685" sldId="293"/>
            <ac:picMk id="7" creationId="{C4251E1D-43C8-F4BB-E5CA-8685690FCBB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BBFA6-1A64-AD49-B76D-A9BD8A84F6BF}" type="datetimeFigureOut">
              <a:rPr lang="en-US" smtClean="0"/>
              <a:t>2/11/25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77C26-2E5B-414B-9845-6D8CF3A6C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567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082D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14552" y="2709400"/>
            <a:ext cx="4459605" cy="833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339700" y="1079799"/>
            <a:ext cx="8430260" cy="5358765"/>
          </a:xfrm>
          <a:custGeom>
            <a:avLst/>
            <a:gdLst/>
            <a:ahLst/>
            <a:cxnLst/>
            <a:rect l="l" t="t" r="r" b="b"/>
            <a:pathLst>
              <a:path w="8430260" h="5358765">
                <a:moveTo>
                  <a:pt x="8429699" y="5358599"/>
                </a:moveTo>
                <a:lnTo>
                  <a:pt x="0" y="5358599"/>
                </a:lnTo>
                <a:lnTo>
                  <a:pt x="0" y="0"/>
                </a:lnTo>
                <a:lnTo>
                  <a:pt x="8429699" y="0"/>
                </a:lnTo>
                <a:lnTo>
                  <a:pt x="8429699" y="53585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26002" y="445800"/>
            <a:ext cx="2762250" cy="2762250"/>
          </a:xfrm>
          <a:custGeom>
            <a:avLst/>
            <a:gdLst/>
            <a:ahLst/>
            <a:cxnLst/>
            <a:rect l="l" t="t" r="r" b="b"/>
            <a:pathLst>
              <a:path w="2762250" h="2762250">
                <a:moveTo>
                  <a:pt x="2761799" y="2761799"/>
                </a:moveTo>
                <a:lnTo>
                  <a:pt x="0" y="2761799"/>
                </a:lnTo>
                <a:lnTo>
                  <a:pt x="0" y="0"/>
                </a:lnTo>
                <a:lnTo>
                  <a:pt x="2761799" y="0"/>
                </a:lnTo>
                <a:lnTo>
                  <a:pt x="2761799" y="2761799"/>
                </a:lnTo>
                <a:close/>
              </a:path>
            </a:pathLst>
          </a:custGeom>
          <a:solidFill>
            <a:srgbClr val="FCB9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81E4A-BA6C-33F6-78D2-324FD018BC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70E33-8086-71F7-27C8-0FD9528FFE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CDB49-5BDB-6DD9-2825-3668E1C49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A03C-9F3B-A249-995B-CF69D0D59B45}" type="datetimeFigureOut">
              <a:rPr lang="en-US" smtClean="0"/>
              <a:t>2/11/25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7D757-812B-EE0B-CB40-DCD4F0631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F4139-C0CC-D12C-56E2-04BB7CC60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8DEA-D22B-704B-88FA-C18100D83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605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8394" y="641719"/>
            <a:ext cx="3389629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7632/dv5z3v2xyd.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96931" y="2235805"/>
            <a:ext cx="21532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FFFF"/>
                </a:solidFill>
                <a:latin typeface="Trebuchet MS"/>
                <a:cs typeface="Trebuchet MS"/>
              </a:rPr>
              <a:t>AI</a:t>
            </a:r>
            <a:r>
              <a:rPr sz="1600" b="1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Trebuchet MS"/>
                <a:cs typeface="Trebuchet MS"/>
              </a:rPr>
              <a:t>Boot</a:t>
            </a:r>
            <a:r>
              <a:rPr sz="1600" b="1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rebuchet MS"/>
                <a:cs typeface="Trebuchet MS"/>
              </a:rPr>
              <a:t>Camp</a:t>
            </a:r>
            <a:r>
              <a:rPr sz="1600" b="1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-65" dirty="0">
                <a:solidFill>
                  <a:srgbClr val="FCB912"/>
                </a:solidFill>
                <a:latin typeface="Trebuchet MS"/>
                <a:cs typeface="Trebuchet MS"/>
              </a:rPr>
              <a:t>Project</a:t>
            </a:r>
            <a:r>
              <a:rPr sz="1600" b="1" spc="-60" dirty="0">
                <a:solidFill>
                  <a:srgbClr val="FCB912"/>
                </a:solidFill>
                <a:latin typeface="Trebuchet MS"/>
                <a:cs typeface="Trebuchet MS"/>
              </a:rPr>
              <a:t> </a:t>
            </a:r>
            <a:r>
              <a:rPr lang="en-US" sz="1600" b="1" spc="-50" dirty="0">
                <a:solidFill>
                  <a:srgbClr val="FCB912"/>
                </a:solidFill>
                <a:latin typeface="Trebuchet MS"/>
                <a:cs typeface="Trebuchet MS"/>
              </a:rPr>
              <a:t>3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5572" y="4315731"/>
            <a:ext cx="3707827" cy="1449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Team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Members:</a:t>
            </a:r>
            <a:endParaRPr lang="en-US" sz="1800" spc="-1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>
                <a:solidFill>
                  <a:srgbClr val="FFFFFF"/>
                </a:solidFill>
                <a:latin typeface="Trebuchet MS"/>
                <a:cs typeface="Trebuchet MS"/>
              </a:rPr>
              <a:t>Anand Bhagwat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>
                <a:solidFill>
                  <a:srgbClr val="FFFFFF"/>
                </a:solidFill>
                <a:latin typeface="Trebuchet MS"/>
                <a:cs typeface="Trebuchet MS"/>
              </a:rPr>
              <a:t>Jean Clark</a:t>
            </a:r>
          </a:p>
          <a:p>
            <a:pPr marL="12700">
              <a:spcBef>
                <a:spcPts val="100"/>
              </a:spcBef>
            </a:pPr>
            <a:r>
              <a:rPr lang="en-US" spc="-10" dirty="0">
                <a:solidFill>
                  <a:srgbClr val="FFFFFF"/>
                </a:solidFill>
                <a:latin typeface="Trebuchet MS"/>
                <a:cs typeface="Trebuchet MS"/>
              </a:rPr>
              <a:t>Usha Hariharan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>
                <a:solidFill>
                  <a:srgbClr val="FFFFFF"/>
                </a:solidFill>
                <a:latin typeface="Trebuchet MS"/>
                <a:cs typeface="Trebuchet MS"/>
              </a:rPr>
              <a:t>Alexander </a:t>
            </a:r>
            <a:r>
              <a:rPr lang="en-US" spc="-10" dirty="0" err="1">
                <a:solidFill>
                  <a:srgbClr val="FFFFFF"/>
                </a:solidFill>
                <a:latin typeface="Trebuchet MS"/>
                <a:cs typeface="Trebuchet MS"/>
              </a:rPr>
              <a:t>Iruthaya</a:t>
            </a:r>
            <a:endParaRPr lang="en-US" sz="1800" spc="-10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797000" y="2625074"/>
            <a:ext cx="6395085" cy="19685"/>
            <a:chOff x="5797000" y="2625074"/>
            <a:chExt cx="6395085" cy="19685"/>
          </a:xfrm>
        </p:grpSpPr>
        <p:sp>
          <p:nvSpPr>
            <p:cNvPr id="6" name="object 6"/>
            <p:cNvSpPr/>
            <p:nvPr/>
          </p:nvSpPr>
          <p:spPr>
            <a:xfrm>
              <a:off x="5797000" y="2634733"/>
              <a:ext cx="1291590" cy="0"/>
            </a:xfrm>
            <a:custGeom>
              <a:avLst/>
              <a:gdLst/>
              <a:ahLst/>
              <a:cxnLst/>
              <a:rect l="l" t="t" r="r" b="b"/>
              <a:pathLst>
                <a:path w="1291590">
                  <a:moveTo>
                    <a:pt x="0" y="0"/>
                  </a:moveTo>
                  <a:lnTo>
                    <a:pt x="1291499" y="0"/>
                  </a:lnTo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810933" y="2625074"/>
              <a:ext cx="6381115" cy="19050"/>
            </a:xfrm>
            <a:custGeom>
              <a:avLst/>
              <a:gdLst/>
              <a:ahLst/>
              <a:cxnLst/>
              <a:rect l="l" t="t" r="r" b="b"/>
              <a:pathLst>
                <a:path w="6381115" h="19050">
                  <a:moveTo>
                    <a:pt x="6381066" y="19049"/>
                  </a:moveTo>
                  <a:lnTo>
                    <a:pt x="0" y="19049"/>
                  </a:lnTo>
                  <a:lnTo>
                    <a:pt x="0" y="0"/>
                  </a:lnTo>
                  <a:lnTo>
                    <a:pt x="6381066" y="0"/>
                  </a:lnTo>
                  <a:lnTo>
                    <a:pt x="6381066" y="190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Title 8">
            <a:extLst>
              <a:ext uri="{FF2B5EF4-FFF2-40B4-BE49-F238E27FC236}">
                <a16:creationId xmlns:a16="http://schemas.microsoft.com/office/drawing/2014/main" id="{A1C397F9-5419-2509-9618-F540846CB2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4552" y="2709400"/>
            <a:ext cx="4459605" cy="923330"/>
          </a:xfrm>
        </p:spPr>
        <p:txBody>
          <a:bodyPr/>
          <a:lstStyle/>
          <a:p>
            <a:r>
              <a:rPr lang="en-US" dirty="0"/>
              <a:t>Symptom-Based Disease Prediction Model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id="{F73B7F19-1B36-298E-6EDF-17832DD9C3E0}"/>
              </a:ext>
            </a:extLst>
          </p:cNvPr>
          <p:cNvSpPr/>
          <p:nvPr/>
        </p:nvSpPr>
        <p:spPr>
          <a:xfrm flipV="1">
            <a:off x="3326465" y="3276600"/>
            <a:ext cx="8113593" cy="2590800"/>
          </a:xfrm>
          <a:custGeom>
            <a:avLst/>
            <a:gdLst/>
            <a:ahLst/>
            <a:cxnLst/>
            <a:rect l="l" t="t" r="r" b="b"/>
            <a:pathLst>
              <a:path w="8430260" h="3089909">
                <a:moveTo>
                  <a:pt x="8429699" y="3089699"/>
                </a:moveTo>
                <a:lnTo>
                  <a:pt x="0" y="3089699"/>
                </a:lnTo>
                <a:lnTo>
                  <a:pt x="0" y="0"/>
                </a:lnTo>
                <a:lnTo>
                  <a:pt x="8429699" y="0"/>
                </a:lnTo>
                <a:lnTo>
                  <a:pt x="8429699" y="30896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3412725" y="2844422"/>
            <a:ext cx="7941075" cy="31957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0077DB"/>
                </a:solidFill>
                <a:latin typeface="Trebuchet MS"/>
                <a:cs typeface="Trebuchet MS"/>
              </a:rPr>
              <a:t>Approach</a:t>
            </a:r>
            <a:r>
              <a:rPr sz="2400" b="1" spc="-100" dirty="0">
                <a:solidFill>
                  <a:srgbClr val="0077DB"/>
                </a:solidFill>
                <a:latin typeface="Trebuchet MS"/>
                <a:cs typeface="Trebuchet MS"/>
              </a:rPr>
              <a:t> </a:t>
            </a:r>
            <a:r>
              <a:rPr sz="2400" b="1" spc="-85" dirty="0">
                <a:solidFill>
                  <a:srgbClr val="0077DB"/>
                </a:solidFill>
                <a:latin typeface="Trebuchet MS"/>
                <a:cs typeface="Trebuchet MS"/>
              </a:rPr>
              <a:t>taken</a:t>
            </a:r>
            <a:r>
              <a:rPr sz="2400" b="1" spc="-95" dirty="0">
                <a:solidFill>
                  <a:srgbClr val="0077DB"/>
                </a:solidFill>
                <a:latin typeface="Trebuchet MS"/>
                <a:cs typeface="Trebuchet MS"/>
              </a:rPr>
              <a:t> </a:t>
            </a:r>
            <a:r>
              <a:rPr sz="2400" b="1" spc="-105" dirty="0">
                <a:solidFill>
                  <a:srgbClr val="0077DB"/>
                </a:solidFill>
                <a:latin typeface="Trebuchet MS"/>
                <a:cs typeface="Trebuchet MS"/>
              </a:rPr>
              <a:t>to</a:t>
            </a:r>
            <a:r>
              <a:rPr sz="2400" b="1" spc="-95" dirty="0">
                <a:solidFill>
                  <a:srgbClr val="0077DB"/>
                </a:solidFill>
                <a:latin typeface="Trebuchet MS"/>
                <a:cs typeface="Trebuchet MS"/>
              </a:rPr>
              <a:t> </a:t>
            </a:r>
            <a:r>
              <a:rPr sz="2400" b="1" spc="-70" dirty="0">
                <a:solidFill>
                  <a:srgbClr val="0077DB"/>
                </a:solidFill>
                <a:latin typeface="Trebuchet MS"/>
                <a:cs typeface="Trebuchet MS"/>
              </a:rPr>
              <a:t>achieve</a:t>
            </a:r>
            <a:r>
              <a:rPr sz="2400" b="1" spc="-95" dirty="0">
                <a:solidFill>
                  <a:srgbClr val="0077DB"/>
                </a:solidFill>
                <a:latin typeface="Trebuchet MS"/>
                <a:cs typeface="Trebuchet MS"/>
              </a:rPr>
              <a:t> </a:t>
            </a:r>
            <a:r>
              <a:rPr sz="2400" b="1" spc="40" dirty="0">
                <a:solidFill>
                  <a:srgbClr val="0077DB"/>
                </a:solidFill>
                <a:latin typeface="Trebuchet MS"/>
                <a:cs typeface="Trebuchet MS"/>
              </a:rPr>
              <a:t>goals</a:t>
            </a:r>
            <a:endParaRPr lang="en-US" sz="2400" b="1" spc="40" dirty="0">
              <a:solidFill>
                <a:srgbClr val="0077DB"/>
              </a:solidFill>
              <a:latin typeface="Trebuchet MS"/>
              <a:cs typeface="Trebuchet MS"/>
            </a:endParaRPr>
          </a:p>
          <a:p>
            <a:pPr marL="285750" marR="0" indent="-285750">
              <a:buFont typeface="Arial" panose="020B0604020202020204" pitchFamily="34" charset="0"/>
              <a:buChar char="•"/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82D49"/>
                </a:solidFill>
                <a:latin typeface="Aptos" panose="020B0004020202020204" pitchFamily="34" charset="0"/>
              </a:rPr>
              <a:t> Feature Importance:</a:t>
            </a:r>
          </a:p>
          <a:p>
            <a:pPr marR="0"/>
            <a:endParaRPr lang="en-US" sz="2000" dirty="0">
              <a:solidFill>
                <a:srgbClr val="082D49"/>
              </a:solidFill>
              <a:latin typeface="Aptos" panose="020B0004020202020204" pitchFamily="34" charset="0"/>
            </a:endParaRPr>
          </a:p>
          <a:p>
            <a:pPr marL="342900" marR="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82D49"/>
                </a:solidFill>
                <a:latin typeface="Aptos" panose="020B0004020202020204" pitchFamily="34" charset="0"/>
              </a:rPr>
              <a:t>Identified top attributes such as `disease’ and ‘symptom out of 49 diseases and 132 symptoms</a:t>
            </a:r>
          </a:p>
          <a:p>
            <a:pPr marL="342900" marR="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82D49"/>
              </a:solidFill>
              <a:latin typeface="Aptos" panose="020B0004020202020204" pitchFamily="34" charset="0"/>
            </a:endParaRPr>
          </a:p>
          <a:p>
            <a:pPr marL="342900" marR="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82D49"/>
                </a:solidFill>
                <a:latin typeface="Aptos" panose="020B0004020202020204" pitchFamily="34" charset="0"/>
              </a:rPr>
              <a:t>Visualized feature importance using horizontal bar plots (next slide)</a:t>
            </a:r>
          </a:p>
          <a:p>
            <a:pPr lvl="2"/>
            <a:endParaRPr lang="en-US" sz="2000" dirty="0">
              <a:solidFill>
                <a:srgbClr val="082D49"/>
              </a:solidFill>
              <a:latin typeface="Aptos" panose="020B00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6002" y="445800"/>
            <a:ext cx="3460198" cy="1885131"/>
          </a:xfrm>
          <a:prstGeom prst="rect">
            <a:avLst/>
          </a:prstGeom>
          <a:solidFill>
            <a:srgbClr val="0077DB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spcBef>
                <a:spcPts val="280"/>
              </a:spcBef>
            </a:pPr>
            <a:endParaRPr dirty="0"/>
          </a:p>
          <a:p>
            <a:pPr marL="241300" marR="995680">
              <a:lnSpc>
                <a:spcPct val="100000"/>
              </a:lnSpc>
            </a:pPr>
            <a:r>
              <a:rPr spc="-10" dirty="0"/>
              <a:t>Project</a:t>
            </a:r>
            <a:r>
              <a:rPr lang="en-US" spc="-10" dirty="0"/>
              <a:t> </a:t>
            </a:r>
            <a:r>
              <a:rPr lang="en-US" spc="-80" dirty="0"/>
              <a:t>Methodology</a:t>
            </a:r>
            <a:endParaRPr spc="-80" dirty="0"/>
          </a:p>
        </p:txBody>
      </p:sp>
    </p:spTree>
    <p:extLst>
      <p:ext uri="{BB962C8B-B14F-4D97-AF65-F5344CB8AC3E}">
        <p14:creationId xmlns:p14="http://schemas.microsoft.com/office/powerpoint/2010/main" val="4209183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6CB9ED-B28C-96DF-28FA-69913E8F01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C93F42F9-DEF7-A561-A040-A356C7FA3980}"/>
              </a:ext>
            </a:extLst>
          </p:cNvPr>
          <p:cNvSpPr/>
          <p:nvPr/>
        </p:nvSpPr>
        <p:spPr>
          <a:xfrm flipV="1">
            <a:off x="3326465" y="3276600"/>
            <a:ext cx="8113593" cy="2590800"/>
          </a:xfrm>
          <a:custGeom>
            <a:avLst/>
            <a:gdLst/>
            <a:ahLst/>
            <a:cxnLst/>
            <a:rect l="l" t="t" r="r" b="b"/>
            <a:pathLst>
              <a:path w="8430260" h="3089909">
                <a:moveTo>
                  <a:pt x="8429699" y="3089699"/>
                </a:moveTo>
                <a:lnTo>
                  <a:pt x="0" y="3089699"/>
                </a:lnTo>
                <a:lnTo>
                  <a:pt x="0" y="0"/>
                </a:lnTo>
                <a:lnTo>
                  <a:pt x="8429699" y="0"/>
                </a:lnTo>
                <a:lnTo>
                  <a:pt x="8429699" y="30896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96366FCD-7440-1671-9A54-2F6186117A37}"/>
              </a:ext>
            </a:extLst>
          </p:cNvPr>
          <p:cNvSpPr txBox="1"/>
          <p:nvPr/>
        </p:nvSpPr>
        <p:spPr>
          <a:xfrm>
            <a:off x="3412725" y="2844422"/>
            <a:ext cx="7941075" cy="3090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-50" dirty="0">
                <a:solidFill>
                  <a:srgbClr val="0077DB"/>
                </a:solidFill>
                <a:latin typeface="Trebuchet MS"/>
                <a:cs typeface="Trebuchet MS"/>
              </a:rPr>
              <a:t>Model Optimization and Evaluation (accuracies of all models) 1.0</a:t>
            </a:r>
            <a:endParaRPr lang="en-US" sz="2400" b="1" spc="40" dirty="0">
              <a:solidFill>
                <a:srgbClr val="0077DB"/>
              </a:solidFill>
              <a:latin typeface="Trebuchet MS"/>
              <a:cs typeface="Trebuchet MS"/>
            </a:endParaRPr>
          </a:p>
          <a:p>
            <a:pPr marL="0" marR="0"/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82D49"/>
                </a:solidFill>
                <a:latin typeface="Aptos" panose="020B0004020202020204" pitchFamily="34" charset="0"/>
              </a:rPr>
              <a:t>Split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82D49"/>
                </a:solidFill>
                <a:latin typeface="Aptos" panose="020B0004020202020204" pitchFamily="34" charset="0"/>
              </a:rPr>
              <a:t>data into training and testing sets. (60-40)</a:t>
            </a:r>
          </a:p>
          <a:p>
            <a:endParaRPr lang="en-US" sz="2000" dirty="0">
              <a:solidFill>
                <a:srgbClr val="082D49"/>
              </a:solidFill>
              <a:latin typeface="Aptos" panose="020B00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82D49"/>
                </a:solidFill>
                <a:latin typeface="Aptos" panose="020B0004020202020204" pitchFamily="34" charset="0"/>
              </a:rPr>
              <a:t>Scaled features using ‘Label Encoder’---ordinal variables(copy)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kern="100" dirty="0">
              <a:solidFill>
                <a:srgbClr val="082D49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/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/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2E78667D-B225-CD16-911F-73B7A95148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6002" y="445800"/>
            <a:ext cx="2762250" cy="1885131"/>
          </a:xfrm>
          <a:prstGeom prst="rect">
            <a:avLst/>
          </a:prstGeom>
          <a:solidFill>
            <a:srgbClr val="0077DB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spcBef>
                <a:spcPts val="280"/>
              </a:spcBef>
            </a:pPr>
            <a:r>
              <a:rPr lang="en-US" dirty="0"/>
              <a:t>Model Optimization &amp; Evaluation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2384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89ECB0-F4BD-8AA1-1BD0-99484A6FB4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742BBC9C-1751-BA6D-70DC-33B5395AEDA7}"/>
              </a:ext>
            </a:extLst>
          </p:cNvPr>
          <p:cNvSpPr/>
          <p:nvPr/>
        </p:nvSpPr>
        <p:spPr>
          <a:xfrm flipV="1">
            <a:off x="3326465" y="3276599"/>
            <a:ext cx="8113593" cy="3429000"/>
          </a:xfrm>
          <a:custGeom>
            <a:avLst/>
            <a:gdLst/>
            <a:ahLst/>
            <a:cxnLst/>
            <a:rect l="l" t="t" r="r" b="b"/>
            <a:pathLst>
              <a:path w="8430260" h="3089909">
                <a:moveTo>
                  <a:pt x="8429699" y="3089699"/>
                </a:moveTo>
                <a:lnTo>
                  <a:pt x="0" y="3089699"/>
                </a:lnTo>
                <a:lnTo>
                  <a:pt x="0" y="0"/>
                </a:lnTo>
                <a:lnTo>
                  <a:pt x="8429699" y="0"/>
                </a:lnTo>
                <a:lnTo>
                  <a:pt x="8429699" y="30896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C231D891-3D03-32C4-4573-0778DCE610C0}"/>
              </a:ext>
            </a:extLst>
          </p:cNvPr>
          <p:cNvSpPr txBox="1"/>
          <p:nvPr/>
        </p:nvSpPr>
        <p:spPr>
          <a:xfrm>
            <a:off x="3583182" y="2590800"/>
            <a:ext cx="7941075" cy="52886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-50" dirty="0">
                <a:solidFill>
                  <a:srgbClr val="0077DB"/>
                </a:solidFill>
                <a:latin typeface="Trebuchet MS"/>
                <a:cs typeface="Trebuchet MS"/>
              </a:rPr>
              <a:t>Model Optimization and Evaluation</a:t>
            </a:r>
            <a:endParaRPr lang="en-US" sz="2400" b="1" spc="40" dirty="0">
              <a:solidFill>
                <a:srgbClr val="0077DB"/>
              </a:solidFill>
              <a:latin typeface="Trebuchet MS"/>
              <a:cs typeface="Trebuchet MS"/>
            </a:endParaRPr>
          </a:p>
          <a:p>
            <a:pPr marL="0" marR="0"/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82D49"/>
                </a:solidFill>
                <a:latin typeface="Aptos" panose="020B0004020202020204" pitchFamily="34" charset="0"/>
              </a:rPr>
              <a:t>Trained multiple models</a:t>
            </a:r>
          </a:p>
          <a:p>
            <a:pPr marL="342900" marR="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82D49"/>
              </a:solidFill>
              <a:latin typeface="Aptos" panose="020B0004020202020204" pitchFamily="34" charset="0"/>
            </a:endParaRPr>
          </a:p>
          <a:p>
            <a:pPr lvl="2"/>
            <a:r>
              <a:rPr lang="en-US" sz="2000" dirty="0">
                <a:solidFill>
                  <a:srgbClr val="082D49"/>
                </a:solidFill>
                <a:latin typeface="Aptos" panose="020B0004020202020204" pitchFamily="34" charset="0"/>
              </a:rPr>
              <a:t>      1.   </a:t>
            </a:r>
          </a:p>
          <a:p>
            <a:pPr lvl="5"/>
            <a:r>
              <a:rPr lang="en-US" sz="2000" dirty="0">
                <a:solidFill>
                  <a:srgbClr val="082D49"/>
                </a:solidFill>
                <a:latin typeface="Aptos" panose="020B0004020202020204" pitchFamily="34" charset="0"/>
              </a:rPr>
              <a:t>      2.  </a:t>
            </a:r>
          </a:p>
          <a:p>
            <a:pPr lvl="5"/>
            <a:r>
              <a:rPr lang="en-US" sz="2000" dirty="0">
                <a:solidFill>
                  <a:srgbClr val="082D49"/>
                </a:solidFill>
                <a:latin typeface="Aptos" panose="020B0004020202020204" pitchFamily="34" charset="0"/>
              </a:rPr>
              <a:t>      3.  </a:t>
            </a:r>
          </a:p>
          <a:p>
            <a:pPr marL="342900" marR="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82D49"/>
              </a:solidFill>
              <a:latin typeface="Aptos" panose="020B0004020202020204" pitchFamily="34" charset="0"/>
            </a:endParaRPr>
          </a:p>
          <a:p>
            <a:pPr marL="342900" marR="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82D49"/>
                </a:solidFill>
                <a:latin typeface="Aptos" panose="020B0004020202020204" pitchFamily="34" charset="0"/>
              </a:rPr>
              <a:t>Decision Tree:  67%</a:t>
            </a:r>
          </a:p>
          <a:p>
            <a:pPr marL="342900" marR="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82D49"/>
              </a:solidFill>
              <a:latin typeface="Aptos" panose="020B0004020202020204" pitchFamily="34" charset="0"/>
            </a:endParaRPr>
          </a:p>
          <a:p>
            <a:pPr marL="342900" marR="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82D49"/>
                </a:solidFill>
                <a:latin typeface="Aptos" panose="020B0004020202020204" pitchFamily="34" charset="0"/>
              </a:rPr>
              <a:t>Random Forest:  67%</a:t>
            </a:r>
          </a:p>
          <a:p>
            <a:pPr marL="342900" marR="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82D49"/>
              </a:solidFill>
              <a:latin typeface="Aptos" panose="020B0004020202020204" pitchFamily="34" charset="0"/>
            </a:endParaRPr>
          </a:p>
          <a:p>
            <a:pPr marL="342900" marR="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82D49"/>
                </a:solidFill>
                <a:latin typeface="Aptos" panose="020B0004020202020204" pitchFamily="34" charset="0"/>
              </a:rPr>
              <a:t>XGBoost</a:t>
            </a:r>
            <a:r>
              <a:rPr lang="en-US" sz="2000" dirty="0">
                <a:solidFill>
                  <a:srgbClr val="082D49"/>
                </a:solidFill>
                <a:latin typeface="Aptos" panose="020B0004020202020204" pitchFamily="34" charset="0"/>
              </a:rPr>
              <a:t> :  89.8%</a:t>
            </a:r>
          </a:p>
          <a:p>
            <a:pPr marL="342900" marR="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82D49"/>
              </a:solidFill>
              <a:latin typeface="Aptos" panose="020B0004020202020204" pitchFamily="34" charset="0"/>
            </a:endParaRPr>
          </a:p>
          <a:p>
            <a:pPr marL="0" marR="0"/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/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dirty="0">
              <a:latin typeface="Trebuchet MS"/>
              <a:cs typeface="Trebuchet MS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321F48D2-4E50-28AA-4049-C17698FE47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6002" y="445800"/>
            <a:ext cx="2762250" cy="1885131"/>
          </a:xfrm>
          <a:prstGeom prst="rect">
            <a:avLst/>
          </a:prstGeom>
          <a:solidFill>
            <a:srgbClr val="0077DB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spcBef>
                <a:spcPts val="280"/>
              </a:spcBef>
            </a:pPr>
            <a:r>
              <a:rPr lang="en-US" spc="-80" dirty="0"/>
              <a:t>Model</a:t>
            </a:r>
            <a:br>
              <a:rPr lang="en-US" spc="-80" dirty="0"/>
            </a:br>
            <a:r>
              <a:rPr lang="en-US" spc="-80" dirty="0"/>
              <a:t>Optimization &amp;</a:t>
            </a:r>
            <a:br>
              <a:rPr lang="en-US" spc="-80" dirty="0"/>
            </a:br>
            <a:r>
              <a:rPr lang="en-US" spc="-80" dirty="0"/>
              <a:t>Evaluation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7389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4191" y="2175480"/>
            <a:ext cx="11352530" cy="4236720"/>
          </a:xfrm>
          <a:custGeom>
            <a:avLst/>
            <a:gdLst/>
            <a:ahLst/>
            <a:cxnLst/>
            <a:rect l="l" t="t" r="r" b="b"/>
            <a:pathLst>
              <a:path w="11352530" h="4236720">
                <a:moveTo>
                  <a:pt x="11352299" y="4236299"/>
                </a:moveTo>
                <a:lnTo>
                  <a:pt x="0" y="4236299"/>
                </a:lnTo>
                <a:lnTo>
                  <a:pt x="0" y="0"/>
                </a:lnTo>
                <a:lnTo>
                  <a:pt x="11352299" y="0"/>
                </a:lnTo>
                <a:lnTo>
                  <a:pt x="11352299" y="42362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marR="0"/>
            <a:endParaRPr lang="en-US" sz="2400" dirty="0">
              <a:solidFill>
                <a:srgbClr val="082D49"/>
              </a:solidFill>
              <a:latin typeface="Aptos" panose="020B0004020202020204" pitchFamily="34" charset="0"/>
            </a:endParaRPr>
          </a:p>
          <a:p>
            <a:pPr marL="342900" marR="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82D49"/>
              </a:solidFill>
              <a:latin typeface="Aptos" panose="020B0004020202020204" pitchFamily="34" charset="0"/>
            </a:endParaRPr>
          </a:p>
          <a:p>
            <a:pPr marL="342900" marR="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82D49"/>
                </a:solidFill>
                <a:latin typeface="Aptos" panose="020B0004020202020204" pitchFamily="34" charset="0"/>
              </a:rPr>
              <a:t>MODEL PERFORMANCE:  RANDOM FOREST</a:t>
            </a:r>
          </a:p>
          <a:p>
            <a:pPr marL="342900" marR="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82D49"/>
              </a:solidFill>
              <a:latin typeface="Aptos" panose="020B0004020202020204" pitchFamily="34" charset="0"/>
            </a:endParaRPr>
          </a:p>
          <a:p>
            <a:pPr marL="342900" marR="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82D49"/>
                </a:solidFill>
                <a:latin typeface="Aptos" panose="020B0004020202020204" pitchFamily="34" charset="0"/>
              </a:rPr>
              <a:t>Random Forest achieved a testing accuracy of 67%</a:t>
            </a:r>
          </a:p>
          <a:p>
            <a:pPr marL="342900" marR="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82D49"/>
              </a:solidFill>
              <a:latin typeface="Aptos" panose="020B0004020202020204" pitchFamily="34" charset="0"/>
            </a:endParaRPr>
          </a:p>
          <a:p>
            <a:pPr marL="342900" marR="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82D49"/>
                </a:solidFill>
                <a:latin typeface="Aptos" panose="020B0004020202020204" pitchFamily="34" charset="0"/>
              </a:rPr>
              <a:t>High accuracy effectively classifies , and can identify default risks</a:t>
            </a:r>
          </a:p>
          <a:p>
            <a:pPr marL="342900" marR="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82D49"/>
              </a:solidFill>
              <a:latin typeface="Aptos" panose="020B0004020202020204" pitchFamily="34" charset="0"/>
            </a:endParaRPr>
          </a:p>
          <a:p>
            <a:pPr marL="342900" marR="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82D49"/>
                </a:solidFill>
                <a:latin typeface="Aptos" panose="020B0004020202020204" pitchFamily="34" charset="0"/>
              </a:rPr>
              <a:t>High-impact features such as   provides predictive power</a:t>
            </a:r>
          </a:p>
          <a:p>
            <a:pPr marL="342900" marR="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82D49"/>
              </a:solidFill>
              <a:latin typeface="Aptos" panose="020B0004020202020204" pitchFamily="34" charset="0"/>
            </a:endParaRPr>
          </a:p>
          <a:p>
            <a:pPr marL="342900" marR="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82D49"/>
              </a:solidFill>
              <a:latin typeface="Aptos" panose="020B0004020202020204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832" y="445800"/>
            <a:ext cx="12163168" cy="902969"/>
          </a:xfrm>
          <a:custGeom>
            <a:avLst/>
            <a:gdLst/>
            <a:ahLst/>
            <a:cxnLst/>
            <a:rect l="l" t="t" r="r" b="b"/>
            <a:pathLst>
              <a:path w="4780280" h="902969">
                <a:moveTo>
                  <a:pt x="4779900" y="902699"/>
                </a:moveTo>
                <a:lnTo>
                  <a:pt x="0" y="902699"/>
                </a:lnTo>
                <a:lnTo>
                  <a:pt x="0" y="0"/>
                </a:lnTo>
                <a:lnTo>
                  <a:pt x="4779900" y="0"/>
                </a:lnTo>
                <a:lnTo>
                  <a:pt x="4779900" y="902699"/>
                </a:lnTo>
                <a:close/>
              </a:path>
            </a:pathLst>
          </a:custGeom>
          <a:solidFill>
            <a:srgbClr val="082D49"/>
          </a:solidFill>
        </p:spPr>
        <p:txBody>
          <a:bodyPr wrap="square" lIns="0" tIns="0" rIns="0" bIns="0" rtlCol="0"/>
          <a:lstStyle/>
          <a:p>
            <a:r>
              <a:rPr lang="en-US" dirty="0"/>
              <a:t>-1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8394" y="641719"/>
            <a:ext cx="9823405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Result</a:t>
            </a:r>
            <a:r>
              <a:rPr lang="en-US" spc="-25" dirty="0"/>
              <a:t>/Conclusion 1  -- </a:t>
            </a:r>
            <a:endParaRPr spc="2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148DA8-41AE-FD96-B31A-A0F666659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29166D6-EB6E-6AF1-14C5-846C37DD48F7}"/>
              </a:ext>
            </a:extLst>
          </p:cNvPr>
          <p:cNvSpPr/>
          <p:nvPr/>
        </p:nvSpPr>
        <p:spPr>
          <a:xfrm>
            <a:off x="425998" y="1676400"/>
            <a:ext cx="11390723" cy="4735800"/>
          </a:xfrm>
          <a:custGeom>
            <a:avLst/>
            <a:gdLst/>
            <a:ahLst/>
            <a:cxnLst/>
            <a:rect l="l" t="t" r="r" b="b"/>
            <a:pathLst>
              <a:path w="11352530" h="4236720">
                <a:moveTo>
                  <a:pt x="11352299" y="4236299"/>
                </a:moveTo>
                <a:lnTo>
                  <a:pt x="0" y="4236299"/>
                </a:lnTo>
                <a:lnTo>
                  <a:pt x="0" y="0"/>
                </a:lnTo>
                <a:lnTo>
                  <a:pt x="11352299" y="0"/>
                </a:lnTo>
                <a:lnTo>
                  <a:pt x="11352299" y="42362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marR="0"/>
            <a:endParaRPr lang="en-US" sz="2400" dirty="0">
              <a:solidFill>
                <a:srgbClr val="082D49"/>
              </a:solidFill>
              <a:latin typeface="Aptos" panose="020B0004020202020204" pitchFamily="34" charset="0"/>
            </a:endParaRPr>
          </a:p>
          <a:p>
            <a:pPr marL="342900" marR="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82D49"/>
              </a:solidFill>
              <a:latin typeface="Aptos" panose="020B0004020202020204" pitchFamily="34" charset="0"/>
            </a:endParaRPr>
          </a:p>
          <a:p>
            <a:pPr marL="342900" marR="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82D49"/>
                </a:solidFill>
                <a:latin typeface="Aptos" panose="020B0004020202020204" pitchFamily="34" charset="0"/>
              </a:rPr>
              <a:t>MODEL PERFORMANCE:  </a:t>
            </a:r>
            <a:r>
              <a:rPr lang="en-US" sz="2400" dirty="0" err="1">
                <a:solidFill>
                  <a:srgbClr val="082D49"/>
                </a:solidFill>
                <a:latin typeface="Aptos" panose="020B0004020202020204" pitchFamily="34" charset="0"/>
              </a:rPr>
              <a:t>XGBoost</a:t>
            </a:r>
            <a:endParaRPr lang="en-US" sz="2400" dirty="0">
              <a:solidFill>
                <a:srgbClr val="082D49"/>
              </a:solidFill>
              <a:latin typeface="Aptos" panose="020B0004020202020204" pitchFamily="34" charset="0"/>
            </a:endParaRPr>
          </a:p>
          <a:p>
            <a:pPr marL="342900" marR="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82D49"/>
              </a:solidFill>
              <a:latin typeface="Aptos" panose="020B00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82D49"/>
                </a:solidFill>
                <a:latin typeface="Aptos" panose="020B0004020202020204" pitchFamily="34" charset="0"/>
              </a:rPr>
              <a:t>XGBoost</a:t>
            </a:r>
            <a:r>
              <a:rPr lang="en-US" sz="2400" dirty="0">
                <a:solidFill>
                  <a:srgbClr val="082D49"/>
                </a:solidFill>
                <a:latin typeface="Aptos" panose="020B0004020202020204" pitchFamily="34" charset="0"/>
              </a:rPr>
              <a:t>**: Precision, Recall, and F1-scores close to 1.0 for all classes.</a:t>
            </a:r>
          </a:p>
          <a:p>
            <a:pPr marL="342900" marR="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82D49"/>
              </a:solidFill>
              <a:latin typeface="Aptos" panose="020B0004020202020204" pitchFamily="34" charset="0"/>
            </a:endParaRPr>
          </a:p>
          <a:p>
            <a:pPr marL="342900" marR="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82D49"/>
                </a:solidFill>
                <a:latin typeface="Aptos" panose="020B0004020202020204" pitchFamily="34" charset="0"/>
              </a:rPr>
              <a:t>XGBoost</a:t>
            </a:r>
            <a:r>
              <a:rPr lang="en-US" sz="2400" dirty="0">
                <a:solidFill>
                  <a:srgbClr val="082D49"/>
                </a:solidFill>
                <a:latin typeface="Aptos" panose="020B0004020202020204" pitchFamily="34" charset="0"/>
              </a:rPr>
              <a:t> achieved near-perfect precision, recall, and F1-scores</a:t>
            </a:r>
          </a:p>
          <a:p>
            <a:pPr marL="342900" marR="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82D49"/>
              </a:solidFill>
              <a:latin typeface="Aptos" panose="020B0004020202020204" pitchFamily="34" charset="0"/>
            </a:endParaRPr>
          </a:p>
          <a:p>
            <a:pPr marL="342900" marR="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82D49"/>
                </a:solidFill>
                <a:latin typeface="Aptos" panose="020B0004020202020204" pitchFamily="34" charset="0"/>
              </a:rPr>
              <a:t>Overall accuracy rate of 99%</a:t>
            </a:r>
          </a:p>
          <a:p>
            <a:pPr marL="342900" marR="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82D49"/>
              </a:solidFill>
              <a:latin typeface="Aptos" panose="020B0004020202020204" pitchFamily="34" charset="0"/>
            </a:endParaRPr>
          </a:p>
          <a:p>
            <a:pPr marL="342900" marR="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82D49"/>
                </a:solidFill>
                <a:latin typeface="Aptos" panose="020B0004020202020204" pitchFamily="34" charset="0"/>
              </a:rPr>
              <a:t>Handled imbalanced classes by focusing on the most significant features</a:t>
            </a:r>
          </a:p>
          <a:p>
            <a:pPr marL="342900" marR="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82D49"/>
              </a:solidFill>
              <a:latin typeface="Aptos" panose="020B0004020202020204" pitchFamily="34" charset="0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B63A5C2-CA90-0194-4E9E-3002BEC7D8AC}"/>
              </a:ext>
            </a:extLst>
          </p:cNvPr>
          <p:cNvSpPr/>
          <p:nvPr/>
        </p:nvSpPr>
        <p:spPr>
          <a:xfrm>
            <a:off x="425997" y="445800"/>
            <a:ext cx="11390723" cy="902969"/>
          </a:xfrm>
          <a:custGeom>
            <a:avLst/>
            <a:gdLst/>
            <a:ahLst/>
            <a:cxnLst/>
            <a:rect l="l" t="t" r="r" b="b"/>
            <a:pathLst>
              <a:path w="4780280" h="902969">
                <a:moveTo>
                  <a:pt x="4779900" y="902699"/>
                </a:moveTo>
                <a:lnTo>
                  <a:pt x="0" y="902699"/>
                </a:lnTo>
                <a:lnTo>
                  <a:pt x="0" y="0"/>
                </a:lnTo>
                <a:lnTo>
                  <a:pt x="4779900" y="0"/>
                </a:lnTo>
                <a:lnTo>
                  <a:pt x="4779900" y="902699"/>
                </a:lnTo>
                <a:close/>
              </a:path>
            </a:pathLst>
          </a:custGeom>
          <a:solidFill>
            <a:srgbClr val="082D49"/>
          </a:solidFill>
        </p:spPr>
        <p:txBody>
          <a:bodyPr wrap="square" lIns="0" tIns="0" rIns="0" bIns="0" rtlCol="0"/>
          <a:lstStyle/>
          <a:p>
            <a:endParaRPr>
              <a:solidFill>
                <a:schemeClr val="accent1"/>
              </a:solidFill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F7D54A25-48D8-2063-DF4F-91EB9C8418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8394" y="641719"/>
            <a:ext cx="10814006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Result/Conclusion</a:t>
            </a:r>
            <a:r>
              <a:rPr spc="-80" dirty="0"/>
              <a:t> </a:t>
            </a:r>
            <a:r>
              <a:rPr lang="en-US" spc="25" dirty="0"/>
              <a:t>2 -- </a:t>
            </a:r>
            <a:endParaRPr spc="25" dirty="0"/>
          </a:p>
        </p:txBody>
      </p:sp>
    </p:spTree>
    <p:extLst>
      <p:ext uri="{BB962C8B-B14F-4D97-AF65-F5344CB8AC3E}">
        <p14:creationId xmlns:p14="http://schemas.microsoft.com/office/powerpoint/2010/main" val="3989770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6000" y="1524001"/>
            <a:ext cx="11352530" cy="4905844"/>
          </a:xfrm>
          <a:custGeom>
            <a:avLst/>
            <a:gdLst/>
            <a:ahLst/>
            <a:cxnLst/>
            <a:rect l="l" t="t" r="r" b="b"/>
            <a:pathLst>
              <a:path w="11352530" h="4236720">
                <a:moveTo>
                  <a:pt x="11352299" y="4236299"/>
                </a:moveTo>
                <a:lnTo>
                  <a:pt x="0" y="4236299"/>
                </a:lnTo>
                <a:lnTo>
                  <a:pt x="0" y="0"/>
                </a:lnTo>
                <a:lnTo>
                  <a:pt x="11352299" y="0"/>
                </a:lnTo>
                <a:lnTo>
                  <a:pt x="11352299" y="42362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marL="0" marR="0"/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/>
            <a:endParaRPr lang="en-US" sz="24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/>
            <a:endParaRPr lang="en-US" sz="24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/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/>
            <a:endParaRPr lang="en-US" sz="24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/>
            <a:r>
              <a:rPr lang="en-US" sz="2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</a:t>
            </a:r>
          </a:p>
          <a:p>
            <a:pPr marL="0" marR="0"/>
            <a:endParaRPr lang="en-US" sz="24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/>
            <a:endParaRPr lang="en-US" sz="24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/>
            <a:endParaRPr lang="en-US" sz="24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/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/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5998" y="445800"/>
            <a:ext cx="11352530" cy="671978"/>
          </a:xfrm>
          <a:prstGeom prst="rect">
            <a:avLst/>
          </a:prstGeom>
          <a:solidFill>
            <a:srgbClr val="0077DB"/>
          </a:solidFill>
        </p:spPr>
        <p:txBody>
          <a:bodyPr vert="horz" wrap="square" lIns="0" tIns="208279" rIns="0" bIns="0" rtlCol="0">
            <a:spAutoFit/>
          </a:bodyPr>
          <a:lstStyle/>
          <a:p>
            <a:pPr marL="354965">
              <a:lnSpc>
                <a:spcPct val="100000"/>
              </a:lnSpc>
              <a:spcBef>
                <a:spcPts val="1639"/>
              </a:spcBef>
            </a:pPr>
            <a:r>
              <a:rPr lang="en-US" spc="-25" dirty="0"/>
              <a:t> Disease Prediction Application</a:t>
            </a:r>
            <a:endParaRPr spc="25" dirty="0"/>
          </a:p>
        </p:txBody>
      </p:sp>
      <p:pic>
        <p:nvPicPr>
          <p:cNvPr id="4" name="Content Placeholder 3" descr="A white background with text&#10;&#10;AI-generated content may be incorrect.">
            <a:extLst>
              <a:ext uri="{FF2B5EF4-FFF2-40B4-BE49-F238E27FC236}">
                <a16:creationId xmlns:a16="http://schemas.microsoft.com/office/drawing/2014/main" id="{5AE936A8-BA57-C5F8-56F8-3D5C54A7C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308" y="1884652"/>
            <a:ext cx="10515599" cy="4287547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83C74DE-384B-F709-DD6B-2B9F428F5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FA056D5-40E8-75DD-975B-93F58C50A10B}"/>
              </a:ext>
            </a:extLst>
          </p:cNvPr>
          <p:cNvSpPr/>
          <p:nvPr/>
        </p:nvSpPr>
        <p:spPr>
          <a:xfrm>
            <a:off x="426000" y="1295400"/>
            <a:ext cx="11352530" cy="5134445"/>
          </a:xfrm>
          <a:custGeom>
            <a:avLst/>
            <a:gdLst/>
            <a:ahLst/>
            <a:cxnLst/>
            <a:rect l="l" t="t" r="r" b="b"/>
            <a:pathLst>
              <a:path w="11352530" h="4236720">
                <a:moveTo>
                  <a:pt x="11352299" y="4236299"/>
                </a:moveTo>
                <a:lnTo>
                  <a:pt x="0" y="4236299"/>
                </a:lnTo>
                <a:lnTo>
                  <a:pt x="0" y="0"/>
                </a:lnTo>
                <a:lnTo>
                  <a:pt x="11352299" y="0"/>
                </a:lnTo>
                <a:lnTo>
                  <a:pt x="11352299" y="42362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marL="0" marR="0"/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/>
            <a:endParaRPr lang="en-US" sz="24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/>
            <a:endParaRPr lang="en-US" sz="24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/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/>
            <a:endParaRPr lang="en-US" sz="24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/>
            <a:r>
              <a:rPr lang="en-US" sz="2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</a:t>
            </a:r>
          </a:p>
          <a:p>
            <a:pPr marL="0" marR="0"/>
            <a:endParaRPr lang="en-US" sz="24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/>
            <a:endParaRPr lang="en-US" sz="24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/>
            <a:endParaRPr lang="en-US" sz="24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/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/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6E7C7B84-5F94-CE5D-2EF9-911B96FB3D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5998" y="445800"/>
            <a:ext cx="11352530" cy="671978"/>
          </a:xfrm>
          <a:prstGeom prst="rect">
            <a:avLst/>
          </a:prstGeom>
          <a:solidFill>
            <a:srgbClr val="0077DB"/>
          </a:solidFill>
        </p:spPr>
        <p:txBody>
          <a:bodyPr vert="horz" wrap="square" lIns="0" tIns="208279" rIns="0" bIns="0" rtlCol="0">
            <a:spAutoFit/>
          </a:bodyPr>
          <a:lstStyle/>
          <a:p>
            <a:pPr marL="354965">
              <a:lnSpc>
                <a:spcPct val="100000"/>
              </a:lnSpc>
              <a:spcBef>
                <a:spcPts val="1639"/>
              </a:spcBef>
            </a:pPr>
            <a:r>
              <a:rPr lang="en-US" spc="-25" dirty="0"/>
              <a:t> Disease Prediction Application</a:t>
            </a:r>
            <a:endParaRPr spc="25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DE5AA6-7CC3-7FFC-DD04-C52CA7F83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950" y="1524000"/>
            <a:ext cx="99221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111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4430E3-450A-8ABC-F3FF-C670009583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6876DCD-ECC5-EA01-522C-7C647D885435}"/>
              </a:ext>
            </a:extLst>
          </p:cNvPr>
          <p:cNvSpPr/>
          <p:nvPr/>
        </p:nvSpPr>
        <p:spPr>
          <a:xfrm>
            <a:off x="426000" y="1371600"/>
            <a:ext cx="11352530" cy="5058245"/>
          </a:xfrm>
          <a:custGeom>
            <a:avLst/>
            <a:gdLst/>
            <a:ahLst/>
            <a:cxnLst/>
            <a:rect l="l" t="t" r="r" b="b"/>
            <a:pathLst>
              <a:path w="11352530" h="4236720">
                <a:moveTo>
                  <a:pt x="11352299" y="4236299"/>
                </a:moveTo>
                <a:lnTo>
                  <a:pt x="0" y="4236299"/>
                </a:lnTo>
                <a:lnTo>
                  <a:pt x="0" y="0"/>
                </a:lnTo>
                <a:lnTo>
                  <a:pt x="11352299" y="0"/>
                </a:lnTo>
                <a:lnTo>
                  <a:pt x="11352299" y="42362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marL="0" marR="0"/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/>
            <a:endParaRPr lang="en-US" sz="24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/>
            <a:endParaRPr lang="en-US" sz="24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/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/>
            <a:endParaRPr lang="en-US" sz="24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/>
            <a:r>
              <a:rPr lang="en-US" sz="2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</a:t>
            </a:r>
          </a:p>
          <a:p>
            <a:pPr marL="0" marR="0"/>
            <a:endParaRPr lang="en-US" sz="24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/>
            <a:endParaRPr lang="en-US" sz="24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/>
            <a:endParaRPr lang="en-US" sz="24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/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/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DF18A40-DD52-6D72-FC38-AEC73BCB00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5998" y="445800"/>
            <a:ext cx="11352530" cy="1133643"/>
          </a:xfrm>
          <a:prstGeom prst="rect">
            <a:avLst/>
          </a:prstGeom>
          <a:solidFill>
            <a:srgbClr val="0077DB"/>
          </a:solidFill>
        </p:spPr>
        <p:txBody>
          <a:bodyPr vert="horz" wrap="square" lIns="0" tIns="208279" rIns="0" bIns="0" rtlCol="0">
            <a:spAutoFit/>
          </a:bodyPr>
          <a:lstStyle/>
          <a:p>
            <a:pPr marL="354965" algn="l">
              <a:spcBef>
                <a:spcPts val="1639"/>
              </a:spcBef>
            </a:pPr>
            <a:r>
              <a:rPr lang="en-US" spc="-25" dirty="0"/>
              <a:t>Disease Prediction Application</a:t>
            </a:r>
            <a:br>
              <a:rPr lang="en-US" spc="-25" dirty="0"/>
            </a:br>
            <a:r>
              <a:rPr lang="en-US" dirty="0"/>
              <a:t>Output from our ‘flagging’ tool built into </a:t>
            </a:r>
            <a:r>
              <a:rPr lang="en-US" dirty="0" err="1"/>
              <a:t>Gradio</a:t>
            </a:r>
            <a:endParaRPr spc="25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D97F6B65-C26F-AE38-8BE1-BD152F460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774" y="2133600"/>
            <a:ext cx="9523563" cy="3657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251E1D-43C8-F4BB-E5CA-8685690FC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49" y="2133600"/>
            <a:ext cx="1596652" cy="157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756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39700" y="1079799"/>
            <a:ext cx="8430260" cy="5358765"/>
          </a:xfrm>
          <a:custGeom>
            <a:avLst/>
            <a:gdLst/>
            <a:ahLst/>
            <a:cxnLst/>
            <a:rect l="l" t="t" r="r" b="b"/>
            <a:pathLst>
              <a:path w="8430260" h="5358765">
                <a:moveTo>
                  <a:pt x="8429699" y="5358599"/>
                </a:moveTo>
                <a:lnTo>
                  <a:pt x="0" y="5358599"/>
                </a:lnTo>
                <a:lnTo>
                  <a:pt x="0" y="0"/>
                </a:lnTo>
                <a:lnTo>
                  <a:pt x="8429699" y="0"/>
                </a:lnTo>
                <a:lnTo>
                  <a:pt x="8429699" y="53585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6002" y="445800"/>
            <a:ext cx="2762250" cy="2762250"/>
          </a:xfrm>
          <a:custGeom>
            <a:avLst/>
            <a:gdLst/>
            <a:ahLst/>
            <a:cxnLst/>
            <a:rect l="l" t="t" r="r" b="b"/>
            <a:pathLst>
              <a:path w="2762250" h="2762250">
                <a:moveTo>
                  <a:pt x="2761799" y="2761799"/>
                </a:moveTo>
                <a:lnTo>
                  <a:pt x="0" y="2761799"/>
                </a:lnTo>
                <a:lnTo>
                  <a:pt x="0" y="0"/>
                </a:lnTo>
                <a:lnTo>
                  <a:pt x="2761799" y="0"/>
                </a:lnTo>
                <a:lnTo>
                  <a:pt x="2761799" y="2761799"/>
                </a:lnTo>
                <a:close/>
              </a:path>
            </a:pathLst>
          </a:custGeom>
          <a:solidFill>
            <a:srgbClr val="082D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54665" y="1573971"/>
            <a:ext cx="16510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Summary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412725" y="1183335"/>
            <a:ext cx="6493275" cy="51783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0"/>
              </a:spcBef>
              <a:buFont typeface="MS PGothic"/>
              <a:buChar char="➔"/>
              <a:tabLst>
                <a:tab pos="332740" algn="l"/>
              </a:tabLst>
            </a:pPr>
            <a:endParaRPr lang="en-US" spc="-10" dirty="0">
              <a:solidFill>
                <a:srgbClr val="082D49"/>
              </a:solidFill>
              <a:latin typeface="Trebuchet MS"/>
              <a:cs typeface="Trebuchet MS"/>
            </a:endParaRPr>
          </a:p>
          <a:p>
            <a:pPr marL="332740" indent="-320040">
              <a:lnSpc>
                <a:spcPct val="100000"/>
              </a:lnSpc>
              <a:spcBef>
                <a:spcPts val="100"/>
              </a:spcBef>
              <a:buFont typeface="MS PGothic"/>
              <a:buChar char="➔"/>
              <a:tabLst>
                <a:tab pos="332740" algn="l"/>
              </a:tabLst>
            </a:pPr>
            <a:r>
              <a:rPr lang="en-US" spc="-10" dirty="0">
                <a:solidFill>
                  <a:srgbClr val="082D49"/>
                </a:solidFill>
                <a:latin typeface="Trebuchet MS"/>
                <a:cs typeface="Trebuchet MS"/>
              </a:rPr>
              <a:t>Machine learning model created using Grade as the determinant has a better predictor of credit risk</a:t>
            </a:r>
          </a:p>
          <a:p>
            <a:pPr marL="332740" indent="-320040">
              <a:lnSpc>
                <a:spcPct val="100000"/>
              </a:lnSpc>
              <a:spcBef>
                <a:spcPts val="100"/>
              </a:spcBef>
              <a:buFont typeface="MS PGothic"/>
              <a:buChar char="➔"/>
              <a:tabLst>
                <a:tab pos="332740" algn="l"/>
              </a:tabLst>
            </a:pPr>
            <a:endParaRPr lang="en-US" spc="-10" dirty="0">
              <a:solidFill>
                <a:srgbClr val="082D49"/>
              </a:solidFill>
              <a:latin typeface="Trebuchet MS"/>
              <a:cs typeface="Trebuchet MS"/>
            </a:endParaRPr>
          </a:p>
          <a:p>
            <a:pPr marL="332740" indent="-320040">
              <a:lnSpc>
                <a:spcPct val="100000"/>
              </a:lnSpc>
              <a:spcBef>
                <a:spcPts val="100"/>
              </a:spcBef>
              <a:buFont typeface="MS PGothic"/>
              <a:buChar char="➔"/>
              <a:tabLst>
                <a:tab pos="332740" algn="l"/>
              </a:tabLst>
            </a:pPr>
            <a:r>
              <a:rPr lang="en-US" spc="-10" dirty="0">
                <a:solidFill>
                  <a:srgbClr val="082D49"/>
                </a:solidFill>
                <a:latin typeface="Trebuchet MS"/>
                <a:cs typeface="Trebuchet MS"/>
              </a:rPr>
              <a:t>Machine learning model created using loan status as the determinant has less predictive accuracy of credit risk</a:t>
            </a:r>
          </a:p>
          <a:p>
            <a:pPr marL="332740" indent="-320040">
              <a:lnSpc>
                <a:spcPct val="100000"/>
              </a:lnSpc>
              <a:spcBef>
                <a:spcPts val="100"/>
              </a:spcBef>
              <a:buFont typeface="MS PGothic"/>
              <a:buChar char="➔"/>
              <a:tabLst>
                <a:tab pos="332740" algn="l"/>
              </a:tabLst>
            </a:pPr>
            <a:endParaRPr lang="en-US" spc="-10" dirty="0">
              <a:solidFill>
                <a:srgbClr val="082D49"/>
              </a:solidFill>
              <a:latin typeface="Trebuchet MS"/>
              <a:cs typeface="Trebuchet MS"/>
            </a:endParaRPr>
          </a:p>
          <a:p>
            <a:pPr marL="332740" indent="-320040">
              <a:spcBef>
                <a:spcPts val="100"/>
              </a:spcBef>
              <a:buFont typeface="MS PGothic"/>
              <a:buChar char="➔"/>
              <a:tabLst>
                <a:tab pos="332740" algn="l"/>
              </a:tabLst>
            </a:pPr>
            <a:r>
              <a:rPr lang="en-US" spc="-10" dirty="0">
                <a:solidFill>
                  <a:srgbClr val="082D49"/>
                </a:solidFill>
                <a:latin typeface="Trebuchet MS"/>
                <a:cs typeface="Trebuchet MS"/>
              </a:rPr>
              <a:t>The grade and loan status were chosen as Y values to determine borrower credit risk </a:t>
            </a:r>
          </a:p>
          <a:p>
            <a:pPr marL="332740" lvl="1" indent="-320040">
              <a:spcBef>
                <a:spcPts val="100"/>
              </a:spcBef>
              <a:buFont typeface="MS PGothic"/>
              <a:buChar char="➔"/>
              <a:tabLst>
                <a:tab pos="332740" algn="l"/>
              </a:tabLst>
            </a:pPr>
            <a:endParaRPr lang="en-US" spc="-10" dirty="0">
              <a:solidFill>
                <a:srgbClr val="082D49"/>
              </a:solidFill>
              <a:latin typeface="Trebuchet MS"/>
              <a:cs typeface="Trebuchet MS"/>
            </a:endParaRPr>
          </a:p>
          <a:p>
            <a:pPr marL="332740" lvl="5" indent="-320040">
              <a:spcBef>
                <a:spcPts val="100"/>
              </a:spcBef>
              <a:buFont typeface="MS PGothic"/>
              <a:buChar char="➔"/>
              <a:tabLst>
                <a:tab pos="332740" algn="l"/>
              </a:tabLst>
            </a:pPr>
            <a:r>
              <a:rPr lang="en-US" spc="-10" dirty="0">
                <a:solidFill>
                  <a:srgbClr val="082D49"/>
                </a:solidFill>
                <a:latin typeface="Trebuchet MS"/>
                <a:cs typeface="Trebuchet MS"/>
              </a:rPr>
              <a:t>Grade provided better accuracy than </a:t>
            </a:r>
            <a:r>
              <a:rPr lang="en-US" spc="-10" dirty="0" err="1">
                <a:solidFill>
                  <a:srgbClr val="082D49"/>
                </a:solidFill>
                <a:latin typeface="Trebuchet MS"/>
                <a:cs typeface="Trebuchet MS"/>
              </a:rPr>
              <a:t>loan_status</a:t>
            </a:r>
            <a:endParaRPr lang="en-US" spc="-10" dirty="0">
              <a:solidFill>
                <a:srgbClr val="082D49"/>
              </a:solidFill>
              <a:latin typeface="Trebuchet MS"/>
              <a:cs typeface="Trebuchet MS"/>
            </a:endParaRPr>
          </a:p>
          <a:p>
            <a:pPr marL="332740" indent="-320040">
              <a:lnSpc>
                <a:spcPct val="100000"/>
              </a:lnSpc>
              <a:spcBef>
                <a:spcPts val="100"/>
              </a:spcBef>
              <a:buFont typeface="MS PGothic"/>
              <a:buChar char="➔"/>
              <a:tabLst>
                <a:tab pos="332740" algn="l"/>
              </a:tabLst>
            </a:pPr>
            <a:endParaRPr lang="en-US" spc="-10" dirty="0">
              <a:solidFill>
                <a:srgbClr val="082D49"/>
              </a:solidFill>
              <a:latin typeface="Trebuchet MS"/>
              <a:cs typeface="Trebuchet MS"/>
            </a:endParaRPr>
          </a:p>
          <a:p>
            <a:pPr marL="332740" indent="-320040">
              <a:lnSpc>
                <a:spcPct val="100000"/>
              </a:lnSpc>
              <a:spcBef>
                <a:spcPts val="100"/>
              </a:spcBef>
              <a:buFont typeface="MS PGothic"/>
              <a:buChar char="➔"/>
              <a:tabLst>
                <a:tab pos="332740" algn="l"/>
              </a:tabLst>
            </a:pPr>
            <a:endParaRPr lang="en-US" spc="-10" dirty="0">
              <a:solidFill>
                <a:srgbClr val="082D49"/>
              </a:solidFill>
              <a:latin typeface="Trebuchet MS"/>
              <a:cs typeface="Trebuchet MS"/>
            </a:endParaRPr>
          </a:p>
          <a:p>
            <a:pPr marL="332740" indent="-320040">
              <a:lnSpc>
                <a:spcPct val="100000"/>
              </a:lnSpc>
              <a:spcBef>
                <a:spcPts val="100"/>
              </a:spcBef>
              <a:buFont typeface="MS PGothic"/>
              <a:buChar char="➔"/>
              <a:tabLst>
                <a:tab pos="332740" algn="l"/>
              </a:tabLst>
            </a:pPr>
            <a:endParaRPr lang="en-US" spc="-10" dirty="0">
              <a:solidFill>
                <a:srgbClr val="082D49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2740" algn="l"/>
              </a:tabLst>
            </a:pPr>
            <a:endParaRPr lang="en-US" spc="-10" dirty="0">
              <a:solidFill>
                <a:srgbClr val="082D49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2740" algn="l"/>
              </a:tabLst>
            </a:pPr>
            <a:r>
              <a:rPr lang="en-US" spc="-10" dirty="0">
                <a:solidFill>
                  <a:srgbClr val="082D49"/>
                </a:solidFill>
                <a:latin typeface="Trebuchet MS"/>
                <a:cs typeface="Trebuchet MS"/>
              </a:rPr>
              <a:t>(Switch to Project 3 data)</a:t>
            </a:r>
          </a:p>
          <a:p>
            <a:pPr marL="332740" indent="-320040">
              <a:lnSpc>
                <a:spcPct val="100000"/>
              </a:lnSpc>
              <a:spcBef>
                <a:spcPts val="100"/>
              </a:spcBef>
              <a:buFont typeface="MS PGothic"/>
              <a:buChar char="➔"/>
              <a:tabLst>
                <a:tab pos="332740" algn="l"/>
              </a:tabLst>
            </a:pPr>
            <a:endParaRPr lang="en-US" spc="-10" dirty="0">
              <a:solidFill>
                <a:srgbClr val="082D49"/>
              </a:solidFill>
              <a:latin typeface="Trebuchet MS"/>
              <a:cs typeface="Trebuchet MS"/>
            </a:endParaRPr>
          </a:p>
          <a:p>
            <a:pPr marL="332740" indent="-320040">
              <a:lnSpc>
                <a:spcPct val="100000"/>
              </a:lnSpc>
              <a:spcBef>
                <a:spcPts val="100"/>
              </a:spcBef>
              <a:buFont typeface="MS PGothic"/>
              <a:buChar char="➔"/>
              <a:tabLst>
                <a:tab pos="332740" algn="l"/>
              </a:tabLst>
            </a:pPr>
            <a:endParaRPr sz="1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4665" y="1345371"/>
            <a:ext cx="213042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082D49"/>
                </a:solidFill>
              </a:rPr>
              <a:t>Problems </a:t>
            </a:r>
            <a:r>
              <a:rPr spc="-45" dirty="0">
                <a:solidFill>
                  <a:srgbClr val="082D49"/>
                </a:solidFill>
              </a:rPr>
              <a:t>Encountered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17E0CB-0B2B-6229-8712-03DD42E7EC85}"/>
              </a:ext>
            </a:extLst>
          </p:cNvPr>
          <p:cNvSpPr txBox="1"/>
          <p:nvPr/>
        </p:nvSpPr>
        <p:spPr>
          <a:xfrm>
            <a:off x="3352800" y="1345371"/>
            <a:ext cx="75908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Data Quality:  Size of data sets were large and difficult for </a:t>
            </a:r>
            <a:r>
              <a:rPr lang="en-US" dirty="0" err="1"/>
              <a:t>Github</a:t>
            </a:r>
            <a:r>
              <a:rPr lang="en-US" dirty="0"/>
              <a:t> to process for expedient analysis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 startAt="2"/>
            </a:pPr>
            <a:r>
              <a:rPr lang="en-US" dirty="0"/>
              <a:t>Class Imbalance:  Resulting from </a:t>
            </a:r>
            <a:r>
              <a:rPr lang="en-US" dirty="0" err="1"/>
              <a:t>XGBoost</a:t>
            </a:r>
            <a:r>
              <a:rPr lang="en-US" dirty="0"/>
              <a:t>, same number of components were not used in classification report for 0 and 1 values</a:t>
            </a:r>
          </a:p>
          <a:p>
            <a:pPr marL="342900" indent="-342900">
              <a:buAutoNum type="arabicPeriod" startAt="2"/>
            </a:pPr>
            <a:endParaRPr lang="en-US" dirty="0"/>
          </a:p>
          <a:p>
            <a:pPr marL="342900" indent="-342900">
              <a:buAutoNum type="arabicPeriod" startAt="2"/>
            </a:pPr>
            <a:r>
              <a:rPr lang="en-US" dirty="0"/>
              <a:t>Even with </a:t>
            </a:r>
            <a:r>
              <a:rPr lang="en-US" dirty="0" err="1"/>
              <a:t>n_estimators</a:t>
            </a:r>
            <a:r>
              <a:rPr lang="en-US" dirty="0"/>
              <a:t> = 200, the accuracy for loan status was subpar</a:t>
            </a:r>
          </a:p>
          <a:p>
            <a:pPr marL="342900" indent="-342900">
              <a:buAutoNum type="arabicPeriod" startAt="2"/>
            </a:pPr>
            <a:endParaRPr lang="en-US" dirty="0"/>
          </a:p>
          <a:p>
            <a:pPr marL="342900" indent="-342900">
              <a:buAutoNum type="arabicPeriod" startAt="2"/>
            </a:pPr>
            <a:r>
              <a:rPr lang="en-US" dirty="0"/>
              <a:t>High Dimensionality:  Selection of models to utilize was difficult;  for example, SMOTE was dropped due to poor results, it also cannot process </a:t>
            </a:r>
            <a:r>
              <a:rPr lang="en-US" dirty="0" err="1"/>
              <a:t>NaN</a:t>
            </a:r>
            <a:r>
              <a:rPr lang="en-US" dirty="0"/>
              <a:t> values, this changed all the scores</a:t>
            </a:r>
          </a:p>
          <a:p>
            <a:pPr marL="342900" indent="-342900">
              <a:buAutoNum type="arabicPeriod" startAt="2"/>
            </a:pPr>
            <a:endParaRPr lang="en-US" dirty="0"/>
          </a:p>
          <a:p>
            <a:r>
              <a:rPr lang="en-US" dirty="0"/>
              <a:t>(switch to Project 3 data)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00400" y="2590800"/>
            <a:ext cx="8430260" cy="4038600"/>
          </a:xfrm>
          <a:custGeom>
            <a:avLst/>
            <a:gdLst/>
            <a:ahLst/>
            <a:cxnLst/>
            <a:rect l="l" t="t" r="r" b="b"/>
            <a:pathLst>
              <a:path w="8430260" h="3089909">
                <a:moveTo>
                  <a:pt x="8429699" y="3089699"/>
                </a:moveTo>
                <a:lnTo>
                  <a:pt x="0" y="3089699"/>
                </a:lnTo>
                <a:lnTo>
                  <a:pt x="0" y="0"/>
                </a:lnTo>
                <a:lnTo>
                  <a:pt x="8429699" y="0"/>
                </a:lnTo>
                <a:lnTo>
                  <a:pt x="8429699" y="30896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6002" y="445800"/>
            <a:ext cx="3079198" cy="1885131"/>
          </a:xfrm>
          <a:prstGeom prst="rect">
            <a:avLst/>
          </a:prstGeom>
          <a:solidFill>
            <a:srgbClr val="082D4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spcBef>
                <a:spcPts val="280"/>
              </a:spcBef>
            </a:pPr>
            <a:endParaRPr dirty="0"/>
          </a:p>
          <a:p>
            <a:pPr marL="241300" marR="995680">
              <a:lnSpc>
                <a:spcPct val="100000"/>
              </a:lnSpc>
            </a:pPr>
            <a:r>
              <a:rPr spc="-10" dirty="0"/>
              <a:t>Project </a:t>
            </a:r>
            <a:r>
              <a:rPr lang="en-US" spc="-80" dirty="0"/>
              <a:t>Description</a:t>
            </a:r>
            <a:endParaRPr spc="-80" dirty="0"/>
          </a:p>
        </p:txBody>
      </p:sp>
      <p:sp>
        <p:nvSpPr>
          <p:cNvPr id="5" name="object 5"/>
          <p:cNvSpPr txBox="1"/>
          <p:nvPr/>
        </p:nvSpPr>
        <p:spPr>
          <a:xfrm>
            <a:off x="3505200" y="3032745"/>
            <a:ext cx="8357235" cy="3154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820" indent="-198120">
              <a:spcBef>
                <a:spcPts val="100"/>
              </a:spcBef>
              <a:buClr>
                <a:schemeClr val="tx2"/>
              </a:buClr>
              <a:buFont typeface="Arial"/>
              <a:buChar char="●"/>
              <a:tabLst>
                <a:tab pos="210820" algn="l"/>
              </a:tabLst>
            </a:pPr>
            <a:r>
              <a:rPr lang="en-US" sz="20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This project aims to create a machine-learning model capable of predicting diseases based on user input symptoms. </a:t>
            </a:r>
            <a:r>
              <a:rPr lang="en-US" sz="2000" dirty="0">
                <a:solidFill>
                  <a:srgbClr val="082D49"/>
                </a:solidFill>
                <a:latin typeface="Aptos" panose="020B0004020202020204" pitchFamily="34" charset="0"/>
              </a:rPr>
              <a:t> </a:t>
            </a:r>
          </a:p>
          <a:p>
            <a:pPr marL="210820" indent="-198120">
              <a:spcBef>
                <a:spcPts val="100"/>
              </a:spcBef>
              <a:buClr>
                <a:srgbClr val="005E77"/>
              </a:buClr>
              <a:buFont typeface="Arial"/>
              <a:buChar char="●"/>
              <a:tabLst>
                <a:tab pos="210820" algn="l"/>
              </a:tabLst>
            </a:pPr>
            <a:endParaRPr lang="en-US" sz="2000" dirty="0">
              <a:solidFill>
                <a:srgbClr val="082D49"/>
              </a:solidFill>
              <a:latin typeface="Aptos" panose="020B0004020202020204" pitchFamily="34" charset="0"/>
            </a:endParaRPr>
          </a:p>
          <a:p>
            <a:pPr marL="210820" indent="-198120">
              <a:spcBef>
                <a:spcPts val="100"/>
              </a:spcBef>
              <a:buClr>
                <a:srgbClr val="005E77"/>
              </a:buClr>
              <a:buFont typeface="Arial"/>
              <a:buChar char="●"/>
              <a:tabLst>
                <a:tab pos="210820" algn="l"/>
              </a:tabLst>
            </a:pPr>
            <a:r>
              <a:rPr lang="en-US" sz="20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The model will use a reliable dataset, the Symptom-Disease Prediction Dataset (SDPD), to train and evaluate predictive algorithms.</a:t>
            </a:r>
          </a:p>
          <a:p>
            <a:pPr marL="12700">
              <a:spcBef>
                <a:spcPts val="100"/>
              </a:spcBef>
              <a:buClr>
                <a:srgbClr val="005E77"/>
              </a:buClr>
              <a:tabLst>
                <a:tab pos="210820" algn="l"/>
              </a:tabLst>
            </a:pPr>
            <a:r>
              <a:rPr lang="en-US" sz="2000" dirty="0">
                <a:effectLst/>
                <a:latin typeface="Aptos" panose="020B0004020202020204" pitchFamily="34" charset="0"/>
              </a:rPr>
              <a:t> </a:t>
            </a:r>
            <a:endParaRPr lang="en-US" sz="2000" dirty="0">
              <a:solidFill>
                <a:srgbClr val="082D49"/>
              </a:solidFill>
              <a:latin typeface="Aptos" panose="020B0004020202020204" pitchFamily="34" charset="0"/>
            </a:endParaRPr>
          </a:p>
          <a:p>
            <a:pPr marL="210820" indent="-198120">
              <a:spcBef>
                <a:spcPts val="100"/>
              </a:spcBef>
              <a:buClr>
                <a:srgbClr val="005E77"/>
              </a:buClr>
              <a:buFont typeface="Arial"/>
              <a:buChar char="●"/>
              <a:tabLst>
                <a:tab pos="210820" algn="l"/>
              </a:tabLst>
            </a:pPr>
            <a:r>
              <a:rPr lang="en-US" sz="2000" dirty="0"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0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utput will include a customer-facing app that provides preliminary diagnoses and possible remedies based on the symptoms provided by the user. 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10820" indent="-198120">
              <a:spcBef>
                <a:spcPts val="100"/>
              </a:spcBef>
              <a:buClr>
                <a:srgbClr val="005E77"/>
              </a:buClr>
              <a:buFont typeface="Arial"/>
              <a:buChar char="●"/>
              <a:tabLst>
                <a:tab pos="210820" algn="l"/>
              </a:tabLst>
            </a:pPr>
            <a:endParaRPr sz="2000" dirty="0">
              <a:solidFill>
                <a:srgbClr val="082D49"/>
              </a:solidFill>
              <a:latin typeface="Aptos" panose="020B00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C439A2-E5B2-0B9F-18FD-905AE3949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EDBECC0-2028-049E-7913-D79A7583B97F}"/>
              </a:ext>
            </a:extLst>
          </p:cNvPr>
          <p:cNvSpPr/>
          <p:nvPr/>
        </p:nvSpPr>
        <p:spPr>
          <a:xfrm>
            <a:off x="3339700" y="990601"/>
            <a:ext cx="8430260" cy="3352800"/>
          </a:xfrm>
          <a:custGeom>
            <a:avLst/>
            <a:gdLst/>
            <a:ahLst/>
            <a:cxnLst/>
            <a:rect l="l" t="t" r="r" b="b"/>
            <a:pathLst>
              <a:path w="8430260" h="5358765">
                <a:moveTo>
                  <a:pt x="8429699" y="5358599"/>
                </a:moveTo>
                <a:lnTo>
                  <a:pt x="0" y="5358599"/>
                </a:lnTo>
                <a:lnTo>
                  <a:pt x="0" y="0"/>
                </a:lnTo>
                <a:lnTo>
                  <a:pt x="8429699" y="0"/>
                </a:lnTo>
                <a:lnTo>
                  <a:pt x="8429699" y="53585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marL="342900" indent="-342900">
              <a:buAutoNum type="arabicPeriod"/>
            </a:pPr>
            <a:r>
              <a:rPr lang="en-US" dirty="0"/>
              <a:t>Hyperparameter Tuning:  Incorporating hyperparameter optimization for Random Forest and </a:t>
            </a:r>
            <a:r>
              <a:rPr lang="en-US" dirty="0" err="1"/>
              <a:t>XGBoost</a:t>
            </a:r>
            <a:r>
              <a:rPr lang="en-US" dirty="0"/>
              <a:t> to improve performance further.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Additional Datasets:  Our models can be further validated with additional datasets to ensure they generalize well with other types of loans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Real-time Dashboard:  Live dashboard can provide real-time credit scoring and loan risk assessments</a:t>
            </a:r>
          </a:p>
          <a:p>
            <a:pPr marL="342900" indent="-342900">
              <a:buAutoNum type="arabicPeriod"/>
            </a:pPr>
            <a:r>
              <a:rPr lang="en-US" dirty="0"/>
              <a:t>Avoid Project overview only on titles</a:t>
            </a:r>
          </a:p>
          <a:p>
            <a:pPr marL="342900" indent="-342900" algn="l">
              <a:buFontTx/>
              <a:buAutoNum type="arabicPeriod"/>
            </a:pPr>
            <a:r>
              <a:rPr lang="en-US" b="0" i="0" dirty="0">
                <a:solidFill>
                  <a:srgbClr val="444444"/>
                </a:solidFill>
                <a:effectLst/>
                <a:latin typeface="Lato Extended"/>
              </a:rPr>
              <a:t>The approach that your group took in achieving the project goals. Please provide a prediction method for any new data point to get the prediction. (4 / 5 points)</a:t>
            </a:r>
          </a:p>
          <a:p>
            <a:pPr marL="342900" indent="-342900" algn="l">
              <a:buFontTx/>
              <a:buAutoNum type="arabicPeriod"/>
            </a:pPr>
            <a:endParaRPr lang="en-US" b="0" i="0" dirty="0">
              <a:solidFill>
                <a:srgbClr val="444444"/>
              </a:solidFill>
              <a:effectLst/>
              <a:latin typeface="Lato Extended"/>
            </a:endParaRP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(Project 3 data)</a:t>
            </a:r>
          </a:p>
          <a:p>
            <a:endParaRPr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C787AFDA-4647-0CB6-B617-040D4A873CF1}"/>
              </a:ext>
            </a:extLst>
          </p:cNvPr>
          <p:cNvSpPr/>
          <p:nvPr/>
        </p:nvSpPr>
        <p:spPr>
          <a:xfrm>
            <a:off x="426002" y="445800"/>
            <a:ext cx="2762250" cy="2907000"/>
          </a:xfrm>
          <a:custGeom>
            <a:avLst/>
            <a:gdLst/>
            <a:ahLst/>
            <a:cxnLst/>
            <a:rect l="l" t="t" r="r" b="b"/>
            <a:pathLst>
              <a:path w="2762250" h="2762250">
                <a:moveTo>
                  <a:pt x="2761799" y="2761799"/>
                </a:moveTo>
                <a:lnTo>
                  <a:pt x="0" y="2761799"/>
                </a:lnTo>
                <a:lnTo>
                  <a:pt x="0" y="0"/>
                </a:lnTo>
                <a:lnTo>
                  <a:pt x="2761799" y="0"/>
                </a:lnTo>
                <a:lnTo>
                  <a:pt x="2761799" y="2761799"/>
                </a:lnTo>
                <a:close/>
              </a:path>
            </a:pathLst>
          </a:custGeom>
          <a:solidFill>
            <a:srgbClr val="AADC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37387753-C9AE-3F8E-6549-288A320723AB}"/>
              </a:ext>
            </a:extLst>
          </p:cNvPr>
          <p:cNvSpPr txBox="1"/>
          <p:nvPr/>
        </p:nvSpPr>
        <p:spPr>
          <a:xfrm>
            <a:off x="654674" y="1376855"/>
            <a:ext cx="236220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082D49"/>
                </a:solidFill>
                <a:latin typeface="Trebuchet MS"/>
                <a:cs typeface="Trebuchet MS"/>
              </a:rPr>
              <a:t>Future Considerations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0E945D2E-4D8F-7285-2937-8D15D3BAFF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12725" y="404635"/>
            <a:ext cx="8133080" cy="287899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>
              <a:lnSpc>
                <a:spcPts val="1939"/>
              </a:lnSpc>
              <a:spcBef>
                <a:spcPts val="345"/>
              </a:spcBef>
            </a:pPr>
            <a:r>
              <a:rPr lang="en-US" sz="1800" b="1" spc="-10" dirty="0">
                <a:solidFill>
                  <a:srgbClr val="082D49"/>
                </a:solidFill>
              </a:rPr>
              <a:t>FUTURE ML  ENHANCEMENTS:</a:t>
            </a:r>
            <a:endParaRPr sz="1800" b="1" dirty="0"/>
          </a:p>
        </p:txBody>
      </p:sp>
      <p:pic>
        <p:nvPicPr>
          <p:cNvPr id="7" name="object 7">
            <a:extLst>
              <a:ext uri="{FF2B5EF4-FFF2-40B4-BE49-F238E27FC236}">
                <a16:creationId xmlns:a16="http://schemas.microsoft.com/office/drawing/2014/main" id="{17F7AC43-C191-1FF7-DFF5-1CBEF4A263E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6249" y="2402412"/>
            <a:ext cx="621301" cy="62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192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39700" y="1079799"/>
            <a:ext cx="8430260" cy="5358765"/>
          </a:xfrm>
          <a:custGeom>
            <a:avLst/>
            <a:gdLst/>
            <a:ahLst/>
            <a:cxnLst/>
            <a:rect l="l" t="t" r="r" b="b"/>
            <a:pathLst>
              <a:path w="8430260" h="5358765">
                <a:moveTo>
                  <a:pt x="8429699" y="5358599"/>
                </a:moveTo>
                <a:lnTo>
                  <a:pt x="0" y="5358599"/>
                </a:lnTo>
                <a:lnTo>
                  <a:pt x="0" y="0"/>
                </a:lnTo>
                <a:lnTo>
                  <a:pt x="8429699" y="0"/>
                </a:lnTo>
                <a:lnTo>
                  <a:pt x="8429699" y="53585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marL="342900" indent="-342900">
              <a:buAutoNum type="arabicPeriod"/>
            </a:pPr>
            <a:r>
              <a:rPr lang="en-US" dirty="0"/>
              <a:t>Emerging / alternative data sources:  social, connected device data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Environmental/social sustainability metrics:  spending pattern alignment with ethical and community welfare practices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Blockchain and decentralized credit scoring:  scoring metrics based on smart contracts, blockchain transactions, and wallet activity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Real-time and Dynamic scoring:  real-time analysis of transactions and adjustments for critical life events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Ethical and Inclusive models:  bias-resistant models, creating nontraditional  scoring models that support credit extension to underserved populations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Network-based creditworthiness:  peer influence models, group creditworthiness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Hybrid models:  FICO+ ML derived alternative data (project 3 data)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26002" y="445800"/>
            <a:ext cx="2762250" cy="2907000"/>
          </a:xfrm>
          <a:custGeom>
            <a:avLst/>
            <a:gdLst/>
            <a:ahLst/>
            <a:cxnLst/>
            <a:rect l="l" t="t" r="r" b="b"/>
            <a:pathLst>
              <a:path w="2762250" h="2762250">
                <a:moveTo>
                  <a:pt x="2761799" y="2761799"/>
                </a:moveTo>
                <a:lnTo>
                  <a:pt x="0" y="2761799"/>
                </a:lnTo>
                <a:lnTo>
                  <a:pt x="0" y="0"/>
                </a:lnTo>
                <a:lnTo>
                  <a:pt x="2761799" y="0"/>
                </a:lnTo>
                <a:lnTo>
                  <a:pt x="2761799" y="2761799"/>
                </a:lnTo>
                <a:close/>
              </a:path>
            </a:pathLst>
          </a:custGeom>
          <a:solidFill>
            <a:srgbClr val="AADC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4674" y="1376855"/>
            <a:ext cx="236220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082D49"/>
                </a:solidFill>
                <a:latin typeface="Trebuchet MS"/>
                <a:cs typeface="Trebuchet MS"/>
              </a:rPr>
              <a:t>Future Considerations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412725" y="404635"/>
            <a:ext cx="8133080" cy="287899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>
              <a:lnSpc>
                <a:spcPts val="1939"/>
              </a:lnSpc>
              <a:spcBef>
                <a:spcPts val="345"/>
              </a:spcBef>
            </a:pPr>
            <a:r>
              <a:rPr lang="en-US" sz="1800" b="1" spc="-10" dirty="0">
                <a:solidFill>
                  <a:srgbClr val="082D49"/>
                </a:solidFill>
              </a:rPr>
              <a:t>FUTURE FORWARD CREDIT CONSIDERATIONS:</a:t>
            </a:r>
            <a:endParaRPr sz="1800" b="1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6249" y="2402412"/>
            <a:ext cx="621301" cy="621301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B61545-D389-6E9C-44BA-9B74738F0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1ED2A82-96AD-5B73-F04D-187266C05BFD}"/>
              </a:ext>
            </a:extLst>
          </p:cNvPr>
          <p:cNvSpPr/>
          <p:nvPr/>
        </p:nvSpPr>
        <p:spPr>
          <a:xfrm>
            <a:off x="3339700" y="1079799"/>
            <a:ext cx="8430260" cy="5358765"/>
          </a:xfrm>
          <a:custGeom>
            <a:avLst/>
            <a:gdLst/>
            <a:ahLst/>
            <a:cxnLst/>
            <a:rect l="l" t="t" r="r" b="b"/>
            <a:pathLst>
              <a:path w="8430260" h="5358765">
                <a:moveTo>
                  <a:pt x="8429699" y="5358599"/>
                </a:moveTo>
                <a:lnTo>
                  <a:pt x="0" y="5358599"/>
                </a:lnTo>
                <a:lnTo>
                  <a:pt x="0" y="0"/>
                </a:lnTo>
                <a:lnTo>
                  <a:pt x="8429699" y="0"/>
                </a:lnTo>
                <a:lnTo>
                  <a:pt x="8429699" y="53585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US" b="1" dirty="0"/>
              <a:t>Key Challenges to Address</a:t>
            </a:r>
          </a:p>
          <a:p>
            <a:endParaRPr lang="en-US" b="1" dirty="0"/>
          </a:p>
          <a:p>
            <a:r>
              <a:rPr lang="en-US" dirty="0"/>
              <a:t>While these paradigms offer tremendous potential, they also present challenges: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Privacy and Security</a:t>
            </a:r>
            <a:r>
              <a:rPr lang="en-US" dirty="0"/>
              <a:t>: Safeguarding sensitive consumer data.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Fairness and Bias Mitigation</a:t>
            </a:r>
            <a:r>
              <a:rPr lang="en-US" dirty="0"/>
              <a:t>: Ensuring equitable access and avoiding systemic bias.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Regulatory Compliance</a:t>
            </a:r>
            <a:r>
              <a:rPr lang="en-US" dirty="0"/>
              <a:t>: Aligning innovations with strict regulatory frameworks.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User Trust</a:t>
            </a:r>
            <a:r>
              <a:rPr lang="en-US" dirty="0"/>
              <a:t>: Building confidence in nontraditional scoring methods.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Exploring these paradigms in credit risk can revolutionize financial inclusion, improve risk accuracy, and cater to the evolving financial ecosystem.(project 3 data)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1EAE3FA5-A505-D093-8833-D695D80F2FEB}"/>
              </a:ext>
            </a:extLst>
          </p:cNvPr>
          <p:cNvSpPr/>
          <p:nvPr/>
        </p:nvSpPr>
        <p:spPr>
          <a:xfrm>
            <a:off x="426002" y="445800"/>
            <a:ext cx="2762250" cy="2907000"/>
          </a:xfrm>
          <a:custGeom>
            <a:avLst/>
            <a:gdLst/>
            <a:ahLst/>
            <a:cxnLst/>
            <a:rect l="l" t="t" r="r" b="b"/>
            <a:pathLst>
              <a:path w="2762250" h="2762250">
                <a:moveTo>
                  <a:pt x="2761799" y="2761799"/>
                </a:moveTo>
                <a:lnTo>
                  <a:pt x="0" y="2761799"/>
                </a:lnTo>
                <a:lnTo>
                  <a:pt x="0" y="0"/>
                </a:lnTo>
                <a:lnTo>
                  <a:pt x="2761799" y="0"/>
                </a:lnTo>
                <a:lnTo>
                  <a:pt x="2761799" y="2761799"/>
                </a:lnTo>
                <a:close/>
              </a:path>
            </a:pathLst>
          </a:custGeom>
          <a:solidFill>
            <a:srgbClr val="AADC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A8978305-6873-CBA2-1AE7-9271847F689C}"/>
              </a:ext>
            </a:extLst>
          </p:cNvPr>
          <p:cNvSpPr txBox="1"/>
          <p:nvPr/>
        </p:nvSpPr>
        <p:spPr>
          <a:xfrm>
            <a:off x="654674" y="1376855"/>
            <a:ext cx="236220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082D49"/>
                </a:solidFill>
                <a:latin typeface="Trebuchet MS"/>
                <a:cs typeface="Trebuchet MS"/>
              </a:rPr>
              <a:t>Future Considerations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DCD6C850-D88F-4B56-DC3C-7173B8D1B0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12725" y="404635"/>
            <a:ext cx="8133080" cy="287899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>
              <a:lnSpc>
                <a:spcPts val="1939"/>
              </a:lnSpc>
              <a:spcBef>
                <a:spcPts val="345"/>
              </a:spcBef>
            </a:pPr>
            <a:r>
              <a:rPr lang="en-US" sz="1800" b="1" spc="-10" dirty="0">
                <a:solidFill>
                  <a:srgbClr val="082D49"/>
                </a:solidFill>
              </a:rPr>
              <a:t>FUTURE FORWARD HEALTH TECH CHALLENGES: </a:t>
            </a:r>
            <a:endParaRPr sz="1800" b="1" dirty="0"/>
          </a:p>
        </p:txBody>
      </p:sp>
      <p:pic>
        <p:nvPicPr>
          <p:cNvPr id="7" name="object 7">
            <a:extLst>
              <a:ext uri="{FF2B5EF4-FFF2-40B4-BE49-F238E27FC236}">
                <a16:creationId xmlns:a16="http://schemas.microsoft.com/office/drawing/2014/main" id="{72BE03D2-FCA0-A4BD-ACD3-BD1F50DC9E9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6249" y="2402412"/>
            <a:ext cx="621301" cy="62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157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33992" y="2743200"/>
            <a:ext cx="8430260" cy="2677764"/>
          </a:xfrm>
          <a:custGeom>
            <a:avLst/>
            <a:gdLst/>
            <a:ahLst/>
            <a:cxnLst/>
            <a:rect l="l" t="t" r="r" b="b"/>
            <a:pathLst>
              <a:path w="8430260" h="3089909">
                <a:moveTo>
                  <a:pt x="8429699" y="3089699"/>
                </a:moveTo>
                <a:lnTo>
                  <a:pt x="0" y="3089699"/>
                </a:lnTo>
                <a:lnTo>
                  <a:pt x="0" y="0"/>
                </a:lnTo>
                <a:lnTo>
                  <a:pt x="8429699" y="0"/>
                </a:lnTo>
                <a:lnTo>
                  <a:pt x="8429699" y="30896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marR="0" lvl="0">
              <a:tabLst>
                <a:tab pos="457200" algn="l"/>
              </a:tabLs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33992" y="3561588"/>
            <a:ext cx="7972207" cy="22442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Clr>
                <a:srgbClr val="005E77"/>
              </a:buClr>
              <a:tabLst>
                <a:tab pos="210820" algn="l"/>
              </a:tabLst>
            </a:pPr>
            <a:endParaRPr lang="en-US" sz="2000" dirty="0">
              <a:solidFill>
                <a:srgbClr val="082D49"/>
              </a:solidFill>
              <a:latin typeface="Aptos" panose="020B0004020202020204" pitchFamily="34" charset="0"/>
            </a:endParaRPr>
          </a:p>
          <a:p>
            <a:pPr marL="210820" indent="-198120">
              <a:lnSpc>
                <a:spcPct val="100000"/>
              </a:lnSpc>
              <a:spcBef>
                <a:spcPts val="100"/>
              </a:spcBef>
              <a:buClr>
                <a:srgbClr val="005E77"/>
              </a:buClr>
              <a:buSzPct val="80000"/>
              <a:buFont typeface="Arial"/>
              <a:buChar char="●"/>
              <a:tabLst>
                <a:tab pos="210820" algn="l"/>
              </a:tabLst>
            </a:pPr>
            <a:r>
              <a:rPr lang="en-US" sz="2000" dirty="0">
                <a:solidFill>
                  <a:srgbClr val="082D49"/>
                </a:solidFill>
                <a:latin typeface="Aptos" panose="020B0004020202020204" pitchFamily="34" charset="0"/>
              </a:rPr>
              <a:t>Develop a reliable, symptom-based prediction model</a:t>
            </a:r>
          </a:p>
          <a:p>
            <a:pPr marL="210820" indent="-198120">
              <a:lnSpc>
                <a:spcPct val="100000"/>
              </a:lnSpc>
              <a:spcBef>
                <a:spcPts val="100"/>
              </a:spcBef>
              <a:buClr>
                <a:srgbClr val="005E77"/>
              </a:buClr>
              <a:buFont typeface="Arial"/>
              <a:buChar char="●"/>
              <a:tabLst>
                <a:tab pos="210820" algn="l"/>
              </a:tabLst>
            </a:pPr>
            <a:endParaRPr sz="2000" dirty="0">
              <a:solidFill>
                <a:srgbClr val="082D49"/>
              </a:solidFill>
              <a:latin typeface="Aptos" panose="020B0004020202020204" pitchFamily="34" charset="0"/>
            </a:endParaRPr>
          </a:p>
          <a:p>
            <a:pPr marL="210820" indent="-198120">
              <a:lnSpc>
                <a:spcPct val="100000"/>
              </a:lnSpc>
              <a:spcBef>
                <a:spcPts val="100"/>
              </a:spcBef>
              <a:buClr>
                <a:srgbClr val="005E77"/>
              </a:buClr>
              <a:buSzPct val="80000"/>
              <a:buFont typeface="Arial"/>
              <a:buChar char="●"/>
              <a:tabLst>
                <a:tab pos="210820" algn="l"/>
              </a:tabLst>
            </a:pPr>
            <a:r>
              <a:rPr lang="en-US" sz="2000" dirty="0">
                <a:solidFill>
                  <a:srgbClr val="082D49"/>
                </a:solidFill>
                <a:latin typeface="Aptos" panose="020B0004020202020204" pitchFamily="34" charset="0"/>
              </a:rPr>
              <a:t>Implement a user-friendly application for public use</a:t>
            </a:r>
          </a:p>
          <a:p>
            <a:pPr marL="210820" indent="-198120">
              <a:lnSpc>
                <a:spcPct val="100000"/>
              </a:lnSpc>
              <a:spcBef>
                <a:spcPts val="100"/>
              </a:spcBef>
              <a:buClr>
                <a:srgbClr val="005E77"/>
              </a:buClr>
              <a:buFont typeface="Arial"/>
              <a:buChar char="●"/>
              <a:tabLst>
                <a:tab pos="210820" algn="l"/>
              </a:tabLst>
            </a:pPr>
            <a:endParaRPr sz="2000" dirty="0">
              <a:solidFill>
                <a:srgbClr val="082D49"/>
              </a:solidFill>
              <a:latin typeface="Aptos" panose="020B0004020202020204" pitchFamily="34" charset="0"/>
            </a:endParaRPr>
          </a:p>
          <a:p>
            <a:pPr marL="12700">
              <a:spcBef>
                <a:spcPts val="100"/>
              </a:spcBef>
              <a:buClr>
                <a:srgbClr val="005E77"/>
              </a:buClr>
              <a:tabLst>
                <a:tab pos="210820" algn="l"/>
              </a:tabLst>
            </a:pP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10820" indent="-198120">
              <a:lnSpc>
                <a:spcPct val="100000"/>
              </a:lnSpc>
              <a:spcBef>
                <a:spcPts val="100"/>
              </a:spcBef>
              <a:buClr>
                <a:srgbClr val="005E77"/>
              </a:buClr>
              <a:buFont typeface="Arial"/>
              <a:buChar char="●"/>
              <a:tabLst>
                <a:tab pos="210820" algn="l"/>
              </a:tabLst>
            </a:pPr>
            <a:endParaRPr sz="2000" dirty="0">
              <a:solidFill>
                <a:srgbClr val="082D49"/>
              </a:solidFill>
              <a:latin typeface="Aptos" panose="020B0004020202020204" pitchFamily="34" charset="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6001" y="445800"/>
            <a:ext cx="3231599" cy="1885131"/>
          </a:xfrm>
          <a:prstGeom prst="rect">
            <a:avLst/>
          </a:prstGeom>
          <a:solidFill>
            <a:srgbClr val="005E7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spcBef>
                <a:spcPts val="280"/>
              </a:spcBef>
            </a:pPr>
            <a:endParaRPr dirty="0"/>
          </a:p>
          <a:p>
            <a:pPr marL="241300" marR="995680">
              <a:lnSpc>
                <a:spcPct val="100000"/>
              </a:lnSpc>
            </a:pPr>
            <a:r>
              <a:rPr spc="-10" dirty="0"/>
              <a:t>Project </a:t>
            </a:r>
            <a:r>
              <a:rPr lang="en-US" spc="-80" dirty="0"/>
              <a:t>Goals</a:t>
            </a:r>
            <a:endParaRPr spc="-8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12724" y="2773856"/>
            <a:ext cx="8425263" cy="4084143"/>
          </a:xfrm>
          <a:custGeom>
            <a:avLst/>
            <a:gdLst/>
            <a:ahLst/>
            <a:cxnLst/>
            <a:rect l="l" t="t" r="r" b="b"/>
            <a:pathLst>
              <a:path w="8430260" h="3089909">
                <a:moveTo>
                  <a:pt x="8429699" y="3089699"/>
                </a:moveTo>
                <a:lnTo>
                  <a:pt x="0" y="3089699"/>
                </a:lnTo>
                <a:lnTo>
                  <a:pt x="0" y="0"/>
                </a:lnTo>
                <a:lnTo>
                  <a:pt x="8429699" y="0"/>
                </a:lnTo>
                <a:lnTo>
                  <a:pt x="8429699" y="30896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92112" y="3276600"/>
            <a:ext cx="8245875" cy="3808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kern="0"/>
            </a:defPPr>
            <a:lvl1pPr marL="210820" indent="-198120">
              <a:spcBef>
                <a:spcPts val="100"/>
              </a:spcBef>
              <a:buClr>
                <a:schemeClr val="tx2"/>
              </a:buClr>
              <a:buFont typeface="Arial"/>
              <a:buChar char="●"/>
              <a:tabLst>
                <a:tab pos="210820" algn="l"/>
              </a:tabLst>
              <a:defRPr sz="2000" kern="0">
                <a:effectLst/>
                <a:latin typeface="Aptos" panose="020B0004020202020204" pitchFamily="34" charset="0"/>
                <a:ea typeface="Times New Roman" panose="02020603050405020304" pitchFamily="18" charset="0"/>
              </a:defRPr>
            </a:lvl1pPr>
          </a:lstStyle>
          <a:p>
            <a:pPr>
              <a:buSzPct val="80000"/>
            </a:pPr>
            <a:r>
              <a:rPr lang="en-US" b="1" dirty="0"/>
              <a:t>Dataset</a:t>
            </a:r>
            <a:r>
              <a:rPr lang="en-US" dirty="0"/>
              <a:t>:  Symptom-Disease Prediction Dataset (SDPD)</a:t>
            </a:r>
          </a:p>
          <a:p>
            <a:endParaRPr lang="en-US" dirty="0"/>
          </a:p>
          <a:p>
            <a:pPr>
              <a:buSzPct val="80000"/>
            </a:pPr>
            <a:r>
              <a:rPr lang="en-US" b="1" dirty="0"/>
              <a:t>Source</a:t>
            </a:r>
            <a:r>
              <a:rPr lang="en-US" dirty="0"/>
              <a:t>: Tucker, Jay (2024), "</a:t>
            </a:r>
            <a:r>
              <a:rPr lang="en-US" dirty="0" err="1"/>
              <a:t>SymbiPredict</a:t>
            </a:r>
            <a:r>
              <a:rPr lang="en-US" dirty="0"/>
              <a:t>", Mendeley Data, V1, </a:t>
            </a:r>
            <a:r>
              <a:rPr lang="en-US" dirty="0" err="1"/>
              <a:t>doi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10.17632/dv5z3v2xyd.1</a:t>
            </a:r>
            <a:endParaRPr lang="en-US" dirty="0"/>
          </a:p>
          <a:p>
            <a:pPr>
              <a:buSzPct val="80000"/>
            </a:pPr>
            <a:endParaRPr lang="en-US" dirty="0"/>
          </a:p>
          <a:p>
            <a:pPr>
              <a:buSzPct val="80000"/>
            </a:pPr>
            <a:r>
              <a:rPr lang="en-US" b="1" dirty="0"/>
              <a:t>Description</a:t>
            </a:r>
            <a:r>
              <a:rPr lang="en-US" dirty="0"/>
              <a:t>: A comprehensive and structured dataset linking symptoms to various diseases, rated as "reliable" by medical institutions and professionals, including the CDC.</a:t>
            </a:r>
          </a:p>
          <a:p>
            <a:pPr>
              <a:buSzPct val="80000"/>
            </a:pPr>
            <a:endParaRPr lang="en-US" dirty="0"/>
          </a:p>
          <a:p>
            <a:pPr>
              <a:buSzPct val="80000"/>
            </a:pPr>
            <a:r>
              <a:rPr lang="en-US" b="1" dirty="0"/>
              <a:t>Format</a:t>
            </a:r>
            <a:r>
              <a:rPr lang="en-US" dirty="0"/>
              <a:t>: CSV</a:t>
            </a:r>
          </a:p>
          <a:p>
            <a:endParaRPr lang="en-US" dirty="0"/>
          </a:p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6002" y="445800"/>
            <a:ext cx="3688798" cy="1885131"/>
          </a:xfrm>
          <a:prstGeom prst="rect">
            <a:avLst/>
          </a:prstGeom>
          <a:solidFill>
            <a:srgbClr val="00C7C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spcBef>
                <a:spcPts val="280"/>
              </a:spcBef>
            </a:pPr>
            <a:endParaRPr dirty="0"/>
          </a:p>
          <a:p>
            <a:pPr marL="241300" marR="995680">
              <a:lnSpc>
                <a:spcPct val="100000"/>
              </a:lnSpc>
            </a:pPr>
            <a:r>
              <a:rPr lang="en-US" spc="-80" dirty="0"/>
              <a:t>Data Extraction </a:t>
            </a:r>
            <a:endParaRPr spc="-8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7A6248-D0CE-9178-D697-E136BA982E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C0742F2-FDFE-741D-39DF-13C60DA254D6}"/>
              </a:ext>
            </a:extLst>
          </p:cNvPr>
          <p:cNvSpPr/>
          <p:nvPr/>
        </p:nvSpPr>
        <p:spPr>
          <a:xfrm flipV="1">
            <a:off x="3505200" y="2971799"/>
            <a:ext cx="8534400" cy="3581400"/>
          </a:xfrm>
          <a:custGeom>
            <a:avLst/>
            <a:gdLst/>
            <a:ahLst/>
            <a:cxnLst/>
            <a:rect l="l" t="t" r="r" b="b"/>
            <a:pathLst>
              <a:path w="8430260" h="3089909">
                <a:moveTo>
                  <a:pt x="8429699" y="3089699"/>
                </a:moveTo>
                <a:lnTo>
                  <a:pt x="0" y="3089699"/>
                </a:lnTo>
                <a:lnTo>
                  <a:pt x="0" y="0"/>
                </a:lnTo>
                <a:lnTo>
                  <a:pt x="8429699" y="0"/>
                </a:lnTo>
                <a:lnTo>
                  <a:pt x="8429699" y="30896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5B4A0573-42AE-594C-3BFB-7395F2DBF826}"/>
              </a:ext>
            </a:extLst>
          </p:cNvPr>
          <p:cNvSpPr txBox="1"/>
          <p:nvPr/>
        </p:nvSpPr>
        <p:spPr>
          <a:xfrm>
            <a:off x="3505200" y="2819400"/>
            <a:ext cx="8080770" cy="34573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820" lvl="1" indent="-198120">
              <a:spcBef>
                <a:spcPts val="100"/>
              </a:spcBef>
              <a:buClr>
                <a:schemeClr val="tx2"/>
              </a:buClr>
              <a:buFont typeface="Arial"/>
              <a:buChar char="●"/>
              <a:tabLst>
                <a:tab pos="210820" algn="l"/>
              </a:tabLst>
            </a:pPr>
            <a:endParaRPr lang="en-US" sz="2000" dirty="0">
              <a:latin typeface="Aptos" panose="020B0004020202020204" pitchFamily="34" charset="0"/>
            </a:endParaRPr>
          </a:p>
          <a:p>
            <a:pPr marL="210820" lvl="2" indent="-198120">
              <a:spcBef>
                <a:spcPts val="100"/>
              </a:spcBef>
              <a:buClr>
                <a:schemeClr val="tx2"/>
              </a:buClr>
              <a:buSzPct val="80000"/>
              <a:buFont typeface="Arial"/>
              <a:buChar char="●"/>
              <a:tabLst>
                <a:tab pos="210820" algn="l"/>
              </a:tabLst>
            </a:pPr>
            <a:r>
              <a:rPr lang="en-US" sz="2000" dirty="0">
                <a:latin typeface="Aptos" panose="020B0004020202020204" pitchFamily="34" charset="0"/>
              </a:rPr>
              <a:t>Handling missing or inconsistent data</a:t>
            </a:r>
          </a:p>
          <a:p>
            <a:pPr marL="210820" lvl="2" indent="-198120">
              <a:spcBef>
                <a:spcPts val="100"/>
              </a:spcBef>
              <a:buClr>
                <a:schemeClr val="tx2"/>
              </a:buClr>
              <a:buSzPct val="80000"/>
              <a:buFont typeface="Arial"/>
              <a:buChar char="●"/>
              <a:tabLst>
                <a:tab pos="210820" algn="l"/>
              </a:tabLst>
            </a:pPr>
            <a:r>
              <a:rPr lang="en-US" sz="2000" dirty="0">
                <a:latin typeface="Aptos" panose="020B0004020202020204" pitchFamily="34" charset="0"/>
              </a:rPr>
              <a:t>Different format data was looked at </a:t>
            </a:r>
          </a:p>
          <a:p>
            <a:pPr marL="210820" lvl="2" indent="-198120">
              <a:spcBef>
                <a:spcPts val="100"/>
              </a:spcBef>
              <a:buClr>
                <a:schemeClr val="tx2"/>
              </a:buClr>
              <a:buSzPct val="80000"/>
              <a:buFont typeface="Arial"/>
              <a:buChar char="●"/>
              <a:tabLst>
                <a:tab pos="210820" algn="l"/>
              </a:tabLst>
            </a:pPr>
            <a:r>
              <a:rPr lang="en-US" sz="2000" dirty="0">
                <a:latin typeface="Aptos" panose="020B0004020202020204" pitchFamily="34" charset="0"/>
              </a:rPr>
              <a:t>Cleaned data to replace </a:t>
            </a:r>
            <a:r>
              <a:rPr lang="en-US" sz="2000" dirty="0" err="1">
                <a:latin typeface="Aptos" panose="020B0004020202020204" pitchFamily="34" charset="0"/>
              </a:rPr>
              <a:t>NaN</a:t>
            </a:r>
            <a:r>
              <a:rPr lang="en-US" sz="2000" dirty="0">
                <a:latin typeface="Aptos" panose="020B0004020202020204" pitchFamily="34" charset="0"/>
              </a:rPr>
              <a:t> values with 0s </a:t>
            </a:r>
          </a:p>
          <a:p>
            <a:pPr marL="210820" lvl="2" indent="-198120">
              <a:spcBef>
                <a:spcPts val="100"/>
              </a:spcBef>
              <a:buClr>
                <a:schemeClr val="tx2"/>
              </a:buClr>
              <a:buSzPct val="80000"/>
              <a:buFont typeface="Arial"/>
              <a:buChar char="●"/>
              <a:tabLst>
                <a:tab pos="210820" algn="l"/>
              </a:tabLst>
            </a:pPr>
            <a:r>
              <a:rPr lang="en-US" sz="2000" dirty="0">
                <a:latin typeface="Aptos" panose="020B0004020202020204" pitchFamily="34" charset="0"/>
              </a:rPr>
              <a:t>Visualized dataset for diseases, symptoms, occurrence frequencies)</a:t>
            </a:r>
          </a:p>
          <a:p>
            <a:pPr marL="210820" lvl="2" indent="-198120">
              <a:spcBef>
                <a:spcPts val="100"/>
              </a:spcBef>
              <a:buClr>
                <a:schemeClr val="tx2"/>
              </a:buClr>
              <a:buSzPct val="80000"/>
              <a:buFont typeface="Arial"/>
              <a:buChar char="●"/>
              <a:tabLst>
                <a:tab pos="210820" algn="l"/>
              </a:tabLst>
            </a:pPr>
            <a:r>
              <a:rPr lang="en-US" sz="2000" dirty="0">
                <a:latin typeface="Aptos" panose="020B0004020202020204" pitchFamily="34" charset="0"/>
              </a:rPr>
              <a:t>Normalizing and encoding symptom data.</a:t>
            </a:r>
          </a:p>
          <a:p>
            <a:pPr marL="210820" lvl="2" indent="-198120">
              <a:spcBef>
                <a:spcPts val="100"/>
              </a:spcBef>
              <a:buClr>
                <a:schemeClr val="tx2"/>
              </a:buClr>
              <a:buSzPct val="80000"/>
              <a:buFont typeface="Arial"/>
              <a:buChar char="●"/>
              <a:tabLst>
                <a:tab pos="210820" algn="l"/>
              </a:tabLst>
            </a:pPr>
            <a:r>
              <a:rPr lang="en-US" sz="2000" dirty="0">
                <a:latin typeface="Aptos" panose="020B0004020202020204" pitchFamily="34" charset="0"/>
              </a:rPr>
              <a:t>Splitting the dataset into training, validation, and testing subsets.</a:t>
            </a:r>
          </a:p>
          <a:p>
            <a:pPr marL="210820" lvl="2" indent="-198120">
              <a:spcBef>
                <a:spcPts val="100"/>
              </a:spcBef>
              <a:buClr>
                <a:schemeClr val="tx2"/>
              </a:buClr>
              <a:buSzPct val="80000"/>
              <a:buFont typeface="Arial"/>
              <a:buChar char="●"/>
              <a:tabLst>
                <a:tab pos="210820" algn="l"/>
              </a:tabLst>
            </a:pPr>
            <a:r>
              <a:rPr lang="en-US" sz="2000" dirty="0">
                <a:latin typeface="Aptos" panose="020B0004020202020204" pitchFamily="34" charset="0"/>
              </a:rPr>
              <a:t>Three models—MLP, CNN, RNN, </a:t>
            </a:r>
            <a:r>
              <a:rPr lang="en-US" sz="2000" dirty="0" err="1">
                <a:latin typeface="Aptos" panose="020B0004020202020204" pitchFamily="34" charset="0"/>
              </a:rPr>
              <a:t>RandomForest</a:t>
            </a:r>
            <a:r>
              <a:rPr lang="en-US" sz="2000" dirty="0">
                <a:latin typeface="Aptos" panose="020B0004020202020204" pitchFamily="34" charset="0"/>
              </a:rPr>
              <a:t> with LSTM</a:t>
            </a:r>
          </a:p>
          <a:p>
            <a:pPr marL="342900" marR="0" indent="-342900">
              <a:buFont typeface="Arial" panose="020B0604020202020204" pitchFamily="34" charset="0"/>
              <a:buChar char="•"/>
            </a:pPr>
            <a:endParaRPr lang="en-US" sz="2000" dirty="0">
              <a:latin typeface="Aptos" panose="020B00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400" spc="-10" dirty="0">
              <a:solidFill>
                <a:srgbClr val="082D49"/>
              </a:solidFill>
              <a:latin typeface="Trebuchet MS"/>
              <a:cs typeface="Trebuchet MS"/>
            </a:endParaRPr>
          </a:p>
          <a:p>
            <a:pPr marL="56515">
              <a:lnSpc>
                <a:spcPct val="100000"/>
              </a:lnSpc>
              <a:spcBef>
                <a:spcPts val="1050"/>
              </a:spcBef>
            </a:pPr>
            <a:endParaRPr sz="1400" dirty="0">
              <a:latin typeface="Trebuchet MS"/>
              <a:cs typeface="Trebuchet MS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3D50F10B-DB7A-75CE-BAD4-86CFDB811E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6002" y="445800"/>
            <a:ext cx="2762250" cy="1885131"/>
          </a:xfrm>
          <a:prstGeom prst="rect">
            <a:avLst/>
          </a:prstGeom>
          <a:solidFill>
            <a:srgbClr val="00C7C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spcBef>
                <a:spcPts val="280"/>
              </a:spcBef>
            </a:pPr>
            <a:r>
              <a:rPr lang="en-US" dirty="0"/>
              <a:t>Data Cleaning &amp; Preprocessing</a:t>
            </a:r>
            <a:endParaRPr dirty="0"/>
          </a:p>
          <a:p>
            <a:pPr marL="241300" marR="995680">
              <a:lnSpc>
                <a:spcPct val="100000"/>
              </a:lnSpc>
            </a:pPr>
            <a:endParaRPr spc="-80" dirty="0"/>
          </a:p>
        </p:txBody>
      </p:sp>
    </p:spTree>
    <p:extLst>
      <p:ext uri="{BB962C8B-B14F-4D97-AF65-F5344CB8AC3E}">
        <p14:creationId xmlns:p14="http://schemas.microsoft.com/office/powerpoint/2010/main" val="555799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8C0F8C-7E2E-CBFC-90F1-610CB2464D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A67C1EB-814D-3954-DC1D-E0182D4909D6}"/>
              </a:ext>
            </a:extLst>
          </p:cNvPr>
          <p:cNvSpPr/>
          <p:nvPr/>
        </p:nvSpPr>
        <p:spPr>
          <a:xfrm>
            <a:off x="3339700" y="3446850"/>
            <a:ext cx="8430260" cy="3089910"/>
          </a:xfrm>
          <a:custGeom>
            <a:avLst/>
            <a:gdLst/>
            <a:ahLst/>
            <a:cxnLst/>
            <a:rect l="l" t="t" r="r" b="b"/>
            <a:pathLst>
              <a:path w="8430260" h="3089909">
                <a:moveTo>
                  <a:pt x="8429699" y="3089699"/>
                </a:moveTo>
                <a:lnTo>
                  <a:pt x="0" y="3089699"/>
                </a:lnTo>
                <a:lnTo>
                  <a:pt x="0" y="0"/>
                </a:lnTo>
                <a:lnTo>
                  <a:pt x="8429699" y="0"/>
                </a:lnTo>
                <a:lnTo>
                  <a:pt x="8429699" y="30896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0C0B0480-BFE8-590F-F0E0-F4CFEE9D9069}"/>
              </a:ext>
            </a:extLst>
          </p:cNvPr>
          <p:cNvSpPr txBox="1"/>
          <p:nvPr/>
        </p:nvSpPr>
        <p:spPr>
          <a:xfrm>
            <a:off x="3412724" y="3561588"/>
            <a:ext cx="8245875" cy="25237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9415" indent="-342900">
              <a:lnSpc>
                <a:spcPct val="100000"/>
              </a:lnSpc>
              <a:spcBef>
                <a:spcPts val="1050"/>
              </a:spcBef>
              <a:buFont typeface="Arial" panose="020B0604020202020204" pitchFamily="34" charset="0"/>
              <a:buChar char="•"/>
            </a:pPr>
            <a:endParaRPr lang="en-US" sz="2000" dirty="0">
              <a:latin typeface="Aptos" panose="020B0004020202020204" pitchFamily="34" charset="0"/>
              <a:cs typeface="Trebuchet MS"/>
            </a:endParaRPr>
          </a:p>
          <a:p>
            <a:pPr marL="342900" marR="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82D49"/>
                </a:solidFill>
                <a:latin typeface="Aptos" panose="020B0004020202020204" pitchFamily="34" charset="0"/>
              </a:rPr>
              <a:t>Visualized key feature distributions and their relationships</a:t>
            </a:r>
          </a:p>
          <a:p>
            <a:pPr marL="342900" marR="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82D49"/>
              </a:solidFill>
              <a:latin typeface="Aptos" panose="020B0004020202020204" pitchFamily="34" charset="0"/>
            </a:endParaRPr>
          </a:p>
          <a:p>
            <a:pPr marL="342900" marR="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82D49"/>
                </a:solidFill>
                <a:latin typeface="Aptos" panose="020B0004020202020204" pitchFamily="34" charset="0"/>
              </a:rPr>
              <a:t>Examined correlations between variables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indent="-342900">
              <a:buFont typeface="Arial" panose="020B0604020202020204" pitchFamily="34" charset="0"/>
              <a:buChar char="•"/>
            </a:pPr>
            <a:endParaRPr lang="en-US" sz="20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82D49"/>
                </a:solidFill>
                <a:latin typeface="Aptos" panose="020B0004020202020204" pitchFamily="34" charset="0"/>
              </a:rPr>
              <a:t>Visuals on next slides:</a:t>
            </a:r>
          </a:p>
          <a:p>
            <a:pPr marL="342900" marR="0" indent="-342900">
              <a:buFont typeface="Arial" panose="020B0604020202020204" pitchFamily="34" charset="0"/>
              <a:buChar char="•"/>
            </a:pP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56515">
              <a:lnSpc>
                <a:spcPct val="100000"/>
              </a:lnSpc>
              <a:spcBef>
                <a:spcPts val="1050"/>
              </a:spcBef>
            </a:pPr>
            <a:endParaRPr sz="1400" dirty="0">
              <a:latin typeface="Trebuchet MS"/>
              <a:cs typeface="Trebuchet MS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6038341A-1D30-8D51-37CB-296A971F2A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6002" y="445800"/>
            <a:ext cx="2762250" cy="1885131"/>
          </a:xfrm>
          <a:prstGeom prst="rect">
            <a:avLst/>
          </a:prstGeom>
          <a:solidFill>
            <a:srgbClr val="00C7C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spcBef>
                <a:spcPts val="280"/>
              </a:spcBef>
            </a:pPr>
            <a:r>
              <a:rPr lang="en-US" dirty="0"/>
              <a:t>Exploratory Data Analysis</a:t>
            </a:r>
            <a:endParaRPr dirty="0"/>
          </a:p>
          <a:p>
            <a:pPr marL="241300" marR="995680">
              <a:lnSpc>
                <a:spcPct val="100000"/>
              </a:lnSpc>
            </a:pPr>
            <a:endParaRPr spc="-80" dirty="0"/>
          </a:p>
        </p:txBody>
      </p:sp>
    </p:spTree>
    <p:extLst>
      <p:ext uri="{BB962C8B-B14F-4D97-AF65-F5344CB8AC3E}">
        <p14:creationId xmlns:p14="http://schemas.microsoft.com/office/powerpoint/2010/main" val="3653917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6137D52-0F69-0945-919B-BE890BBCB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26869"/>
            <a:ext cx="2761727" cy="20353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572E8FC-5A75-64BD-8D5D-A328A69A7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4550" y="1289050"/>
            <a:ext cx="8350250" cy="534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568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B49DD056-DFF9-DF25-4B75-794D7061ABBA}"/>
              </a:ext>
            </a:extLst>
          </p:cNvPr>
          <p:cNvSpPr txBox="1"/>
          <p:nvPr/>
        </p:nvSpPr>
        <p:spPr>
          <a:xfrm>
            <a:off x="3352800" y="1742440"/>
            <a:ext cx="8330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kern="0"/>
            </a:defPPr>
            <a:lvl1pPr marL="12700">
              <a:lnSpc>
                <a:spcPct val="100000"/>
              </a:lnSpc>
              <a:spcBef>
                <a:spcPts val="100"/>
              </a:spcBef>
              <a:defRPr sz="2400" b="1" spc="-100">
                <a:solidFill>
                  <a:srgbClr val="00C7CC"/>
                </a:solidFill>
                <a:latin typeface="Trebuchet MS"/>
              </a:defRPr>
            </a:lvl1pPr>
          </a:lstStyle>
          <a:p>
            <a:r>
              <a:rPr lang="en-US" dirty="0"/>
              <a:t>Display of clean dataset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E0F47C-34BE-824A-FBE0-BDD32A16B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26868"/>
            <a:ext cx="2761727" cy="2109399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C13AD91-320C-B687-F1B8-C765A4446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0525" y="2436267"/>
            <a:ext cx="10972800" cy="276999"/>
          </a:xfrm>
        </p:spPr>
        <p:txBody>
          <a:bodyPr/>
          <a:lstStyle/>
          <a:p>
            <a:r>
              <a:rPr lang="en-US" dirty="0"/>
              <a:t> (output 2)</a:t>
            </a:r>
          </a:p>
        </p:txBody>
      </p:sp>
    </p:spTree>
    <p:extLst>
      <p:ext uri="{BB962C8B-B14F-4D97-AF65-F5344CB8AC3E}">
        <p14:creationId xmlns:p14="http://schemas.microsoft.com/office/powerpoint/2010/main" val="1846813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5C76F3DF-450C-447E-64F8-B94E6DD8876B}"/>
              </a:ext>
            </a:extLst>
          </p:cNvPr>
          <p:cNvSpPr txBox="1"/>
          <p:nvPr/>
        </p:nvSpPr>
        <p:spPr>
          <a:xfrm>
            <a:off x="3352800" y="1676400"/>
            <a:ext cx="8330565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kern="0"/>
            </a:defPPr>
            <a:lvl1pPr marL="12700">
              <a:lnSpc>
                <a:spcPct val="100000"/>
              </a:lnSpc>
              <a:spcBef>
                <a:spcPts val="100"/>
              </a:spcBef>
              <a:defRPr sz="2400" b="1" spc="-100">
                <a:solidFill>
                  <a:srgbClr val="00C7CC"/>
                </a:solidFill>
                <a:latin typeface="Trebuchet MS"/>
              </a:defRPr>
            </a:lvl1pPr>
          </a:lstStyle>
          <a:p>
            <a:r>
              <a:rPr lang="en-US" dirty="0"/>
              <a:t>Dataset – Grade Assignment as a function of</a:t>
            </a:r>
          </a:p>
          <a:p>
            <a:r>
              <a:rPr lang="en-US" dirty="0"/>
              <a:t> </a:t>
            </a:r>
            <a:r>
              <a:rPr lang="en-US" dirty="0" err="1"/>
              <a:t>symbipredict</a:t>
            </a:r>
            <a:r>
              <a:rPr lang="en-US" dirty="0"/>
              <a:t> dataset (table of cleaned dataset)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46B8C2-566B-2BF2-ACE2-AFD95F9FF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26868"/>
            <a:ext cx="2761727" cy="2109399"/>
          </a:xfrm>
          <a:prstGeom prst="rect">
            <a:avLst/>
          </a:prstGeom>
        </p:spPr>
      </p:pic>
      <p:pic>
        <p:nvPicPr>
          <p:cNvPr id="5" name="Picture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B9D59CD2-2E39-A4C9-D3E3-4318D98997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600" y="2692146"/>
            <a:ext cx="7772400" cy="332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111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2179</TotalTime>
  <Words>968</Words>
  <Application>Microsoft Macintosh PowerPoint</Application>
  <PresentationFormat>Widescreen</PresentationFormat>
  <Paragraphs>216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MS PGothic</vt:lpstr>
      <vt:lpstr>Aptos</vt:lpstr>
      <vt:lpstr>Arial</vt:lpstr>
      <vt:lpstr>Calibri</vt:lpstr>
      <vt:lpstr>Lato Extended</vt:lpstr>
      <vt:lpstr>Trebuchet MS</vt:lpstr>
      <vt:lpstr>Office Theme</vt:lpstr>
      <vt:lpstr>Symptom-Based Disease Prediction Model</vt:lpstr>
      <vt:lpstr>  Project Description</vt:lpstr>
      <vt:lpstr>  Project Goals</vt:lpstr>
      <vt:lpstr>  Data Extraction </vt:lpstr>
      <vt:lpstr> Data Cleaning &amp; Preprocessing </vt:lpstr>
      <vt:lpstr> Exploratory Data Analysis </vt:lpstr>
      <vt:lpstr>PowerPoint Presentation</vt:lpstr>
      <vt:lpstr>PowerPoint Presentation</vt:lpstr>
      <vt:lpstr>PowerPoint Presentation</vt:lpstr>
      <vt:lpstr>  Project Methodology</vt:lpstr>
      <vt:lpstr> Model Optimization &amp; Evaluation</vt:lpstr>
      <vt:lpstr> Model Optimization &amp; Evaluation</vt:lpstr>
      <vt:lpstr>Result/Conclusion 1  -- </vt:lpstr>
      <vt:lpstr>Result/Conclusion 2 -- </vt:lpstr>
      <vt:lpstr> Disease Prediction Application</vt:lpstr>
      <vt:lpstr> Disease Prediction Application</vt:lpstr>
      <vt:lpstr>Disease Prediction Application Output from our ‘flagging’ tool built into Gradio</vt:lpstr>
      <vt:lpstr>Summary</vt:lpstr>
      <vt:lpstr>Problems Encountered</vt:lpstr>
      <vt:lpstr>FUTURE ML  ENHANCEMENTS:</vt:lpstr>
      <vt:lpstr>FUTURE FORWARD CREDIT CONSIDERATIONS:</vt:lpstr>
      <vt:lpstr>FUTURE FORWARD HEALTH TECH CHALLENGES: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Raja Thiyagaraja</dc:creator>
  <cp:lastModifiedBy>Hari-Raj, Amrita</cp:lastModifiedBy>
  <cp:revision>28</cp:revision>
  <dcterms:created xsi:type="dcterms:W3CDTF">2024-12-11T20:27:14Z</dcterms:created>
  <dcterms:modified xsi:type="dcterms:W3CDTF">2025-02-11T23:28:04Z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2024-12-10T00:00:00Z</vt:filetime>
  </property>
  <property fmtid="{D5CDD505-2E9C-101B-9397-08002B2CF9AE}" pid="3" name="Creator">
    <vt:lpwstr>PDFium</vt:lpwstr>
  </property>
  <property fmtid="{D5CDD505-2E9C-101B-9397-08002B2CF9AE}" pid="4" name="Producer">
    <vt:lpwstr>PDFium</vt:lpwstr>
  </property>
  <property fmtid="{D5CDD505-2E9C-101B-9397-08002B2CF9AE}" pid="5" name="LastSaved">
    <vt:filetime>2024-12-10T00:00:00Z</vt:filetime>
  </property>
</Properties>
</file>