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1pPr>
    <a:lvl2pPr marL="457200" indent="-1143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2pPr>
    <a:lvl3pPr marL="914400" indent="-2286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3pPr>
    <a:lvl4pPr marL="1371600" indent="-3429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4pPr>
    <a:lvl5pPr marL="1828800" indent="-457200" algn="ctr" defTabSz="584200" rtl="0" fontAlgn="base" hangingPunct="0">
      <a:spcBef>
        <a:spcPct val="0"/>
      </a:spcBef>
      <a:spcAft>
        <a:spcPct val="0"/>
      </a:spcAft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5pPr>
    <a:lvl6pPr marL="22860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6pPr>
    <a:lvl7pPr marL="27432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7pPr>
    <a:lvl8pPr marL="32004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8pPr>
    <a:lvl9pPr marL="3657600" algn="l" defTabSz="914400" rtl="0" eaLnBrk="1" latinLnBrk="0" hangingPunct="1">
      <a:defRPr sz="4000" kern="1200">
        <a:solidFill>
          <a:srgbClr val="32302E"/>
        </a:solidFill>
        <a:latin typeface="Courier" charset="0"/>
        <a:ea typeface="Courier" charset="0"/>
        <a:cs typeface="Courier" charset="0"/>
        <a:sym typeface="Courier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9"/>
    <p:restoredTop sz="92749"/>
  </p:normalViewPr>
  <p:slideViewPr>
    <p:cSldViewPr>
      <p:cViewPr varScale="1">
        <p:scale>
          <a:sx n="90" d="100"/>
          <a:sy n="90" d="100"/>
        </p:scale>
        <p:origin x="-852" y="-12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venir Roman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venir Roman" charset="0"/>
              </a:rPr>
              <a:t>Second level</a:t>
            </a:r>
          </a:p>
          <a:p>
            <a:pPr lvl="2"/>
            <a:r>
              <a:rPr lang="en-US" altLang="en-US">
                <a:sym typeface="Avenir Roman" charset="0"/>
              </a:rPr>
              <a:t>Third level</a:t>
            </a:r>
          </a:p>
          <a:p>
            <a:pPr lvl="3"/>
            <a:r>
              <a:rPr lang="en-US" altLang="en-US">
                <a:sym typeface="Avenir Roman" charset="0"/>
              </a:rPr>
              <a:t>Fourth level</a:t>
            </a:r>
          </a:p>
          <a:p>
            <a:pPr lvl="4"/>
            <a:r>
              <a:rPr lang="en-US" altLang="en-US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4985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2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2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02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3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1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0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87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9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0"/>
            <a:ext cx="3251200" cy="975201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601200" cy="9752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9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0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47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55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65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23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charset="0"/>
              </a:rPr>
              <a:t>Second level</a:t>
            </a:r>
          </a:p>
          <a:p>
            <a:pPr lvl="2"/>
            <a:r>
              <a:rPr lang="en-US" altLang="en-US">
                <a:sym typeface="Helvetica Light" charset="0"/>
              </a:rPr>
              <a:t>Third level</a:t>
            </a:r>
          </a:p>
          <a:p>
            <a:pPr lvl="3"/>
            <a:r>
              <a:rPr lang="en-US" altLang="en-US">
                <a:sym typeface="Helvetica Light" charset="0"/>
              </a:rPr>
              <a:t>Fourth level</a:t>
            </a:r>
          </a:p>
          <a:p>
            <a:pPr lvl="4"/>
            <a:r>
              <a:rPr lang="en-US" altLang="en-US">
                <a:sym typeface="Helvetica Light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66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911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355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800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2244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27019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31591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36163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40735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7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3004800" cy="97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70000" tIns="1270000" rIns="1270000" bIns="1270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66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911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355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8002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2244725" indent="-4667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27019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6pPr>
      <a:lvl7pPr marL="31591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7pPr>
      <a:lvl8pPr marL="36163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8pPr>
      <a:lvl9pPr marL="4073525" indent="-466725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40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diamo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996950"/>
            <a:ext cx="7759700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4098" name="Picture 2" descr="ti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4292600"/>
            <a:ext cx="3810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4099" name="Picture 3" descr="n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1905000"/>
            <a:ext cx="11430000" cy="3175000"/>
          </a:xfrm>
        </p:spPr>
        <p:txBody>
          <a:bodyPr anchor="t"/>
          <a:lstStyle/>
          <a:p>
            <a:pPr algn="l" eaLnBrk="1"/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&lt;ul&gt;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 </a:t>
            </a: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id=“one” class=“hot”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fresh figs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 </a:t>
            </a: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id=“two” class=“hot”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pine nuts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 </a:t>
            </a: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id=“three” class=“hot”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honey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 </a:t>
            </a: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id=“four”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balsamic vinegar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&lt;/ul&gt;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5843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5844" name="AutoShape 3"/>
          <p:cNvSpPr>
            <a:spLocks/>
          </p:cNvSpPr>
          <p:nvPr/>
        </p:nvSpPr>
        <p:spPr bwMode="auto">
          <a:xfrm>
            <a:off x="6026150" y="5867400"/>
            <a:ext cx="952500" cy="762000"/>
          </a:xfrm>
          <a:prstGeom prst="roundRect">
            <a:avLst>
              <a:gd name="adj" fmla="val 25000"/>
            </a:avLst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000" b="1">
                <a:solidFill>
                  <a:srgbClr val="FFFFFF"/>
                </a:solidFill>
              </a:rPr>
              <a:t>ul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635000" y="6754813"/>
            <a:ext cx="11734800" cy="1778000"/>
            <a:chOff x="0" y="-1"/>
            <a:chExt cx="11734800" cy="1779041"/>
          </a:xfrm>
        </p:grpSpPr>
        <p:grpSp>
          <p:nvGrpSpPr>
            <p:cNvPr id="35849" name="Group 5"/>
            <p:cNvGrpSpPr>
              <a:grpSpLocks/>
            </p:cNvGrpSpPr>
            <p:nvPr/>
          </p:nvGrpSpPr>
          <p:grpSpPr bwMode="auto">
            <a:xfrm>
              <a:off x="0" y="-1"/>
              <a:ext cx="2667000" cy="1779041"/>
              <a:chOff x="0" y="-1"/>
              <a:chExt cx="2667000" cy="1779041"/>
            </a:xfrm>
          </p:grpSpPr>
          <p:grpSp>
            <p:nvGrpSpPr>
              <p:cNvPr id="35877" name="Group 6"/>
              <p:cNvGrpSpPr>
                <a:grpSpLocks/>
              </p:cNvGrpSpPr>
              <p:nvPr/>
            </p:nvGrpSpPr>
            <p:grpSpPr bwMode="auto">
              <a:xfrm>
                <a:off x="0" y="128039"/>
                <a:ext cx="2667000" cy="1651001"/>
                <a:chOff x="0" y="0"/>
                <a:chExt cx="2667000" cy="1651000"/>
              </a:xfrm>
            </p:grpSpPr>
            <p:sp>
              <p:nvSpPr>
                <p:cNvPr id="35882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83" name="AutoShape 8"/>
                <p:cNvSpPr>
                  <a:spLocks/>
                </p:cNvSpPr>
                <p:nvPr/>
              </p:nvSpPr>
              <p:spPr bwMode="auto">
                <a:xfrm>
                  <a:off x="1079500" y="0"/>
                  <a:ext cx="1587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271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attribute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84" name="AutoShape 9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/>
                    <a:t>text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5878" name="Group 10"/>
              <p:cNvGrpSpPr>
                <a:grpSpLocks/>
              </p:cNvGrpSpPr>
              <p:nvPr/>
            </p:nvGrpSpPr>
            <p:grpSpPr bwMode="auto">
              <a:xfrm>
                <a:off x="476250" y="0"/>
                <a:ext cx="603250" cy="1018080"/>
                <a:chOff x="0" y="0"/>
                <a:chExt cx="603250" cy="1018080"/>
              </a:xfrm>
            </p:grpSpPr>
            <p:sp>
              <p:nvSpPr>
                <p:cNvPr id="35879" name="Line 11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588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76250" y="496339"/>
                  <a:ext cx="127000" cy="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5881" name="Line 1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850" name="Group 14"/>
            <p:cNvGrpSpPr>
              <a:grpSpLocks/>
            </p:cNvGrpSpPr>
            <p:nvPr/>
          </p:nvGrpSpPr>
          <p:grpSpPr bwMode="auto">
            <a:xfrm>
              <a:off x="3022600" y="-1"/>
              <a:ext cx="2667000" cy="1779041"/>
              <a:chOff x="0" y="-1"/>
              <a:chExt cx="2667000" cy="1779041"/>
            </a:xfrm>
          </p:grpSpPr>
          <p:grpSp>
            <p:nvGrpSpPr>
              <p:cNvPr id="35869" name="Group 15"/>
              <p:cNvGrpSpPr>
                <a:grpSpLocks/>
              </p:cNvGrpSpPr>
              <p:nvPr/>
            </p:nvGrpSpPr>
            <p:grpSpPr bwMode="auto">
              <a:xfrm>
                <a:off x="0" y="128039"/>
                <a:ext cx="2667000" cy="1651001"/>
                <a:chOff x="0" y="0"/>
                <a:chExt cx="2667000" cy="1651000"/>
              </a:xfrm>
            </p:grpSpPr>
            <p:sp>
              <p:nvSpPr>
                <p:cNvPr id="35874" name="AutoShape 16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75" name="AutoShape 17"/>
                <p:cNvSpPr>
                  <a:spLocks/>
                </p:cNvSpPr>
                <p:nvPr/>
              </p:nvSpPr>
              <p:spPr bwMode="auto">
                <a:xfrm>
                  <a:off x="1079500" y="0"/>
                  <a:ext cx="1587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271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attribute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76" name="AutoShape 18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/>
                    <a:t>text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5870" name="Group 19"/>
              <p:cNvGrpSpPr>
                <a:grpSpLocks/>
              </p:cNvGrpSpPr>
              <p:nvPr/>
            </p:nvGrpSpPr>
            <p:grpSpPr bwMode="auto">
              <a:xfrm>
                <a:off x="476250" y="0"/>
                <a:ext cx="603250" cy="1018080"/>
                <a:chOff x="0" y="0"/>
                <a:chExt cx="603250" cy="1018080"/>
              </a:xfrm>
            </p:grpSpPr>
            <p:sp>
              <p:nvSpPr>
                <p:cNvPr id="35871" name="Line 20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587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76250" y="496339"/>
                  <a:ext cx="127000" cy="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5873" name="Line 2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851" name="Group 23"/>
            <p:cNvGrpSpPr>
              <a:grpSpLocks/>
            </p:cNvGrpSpPr>
            <p:nvPr/>
          </p:nvGrpSpPr>
          <p:grpSpPr bwMode="auto">
            <a:xfrm>
              <a:off x="6045200" y="-1"/>
              <a:ext cx="2667000" cy="1779041"/>
              <a:chOff x="0" y="-1"/>
              <a:chExt cx="2667000" cy="1779041"/>
            </a:xfrm>
          </p:grpSpPr>
          <p:grpSp>
            <p:nvGrpSpPr>
              <p:cNvPr id="35861" name="Group 24"/>
              <p:cNvGrpSpPr>
                <a:grpSpLocks/>
              </p:cNvGrpSpPr>
              <p:nvPr/>
            </p:nvGrpSpPr>
            <p:grpSpPr bwMode="auto">
              <a:xfrm>
                <a:off x="0" y="128039"/>
                <a:ext cx="2667000" cy="1651001"/>
                <a:chOff x="0" y="0"/>
                <a:chExt cx="2667000" cy="1651000"/>
              </a:xfrm>
            </p:grpSpPr>
            <p:sp>
              <p:nvSpPr>
                <p:cNvPr id="35866" name="AutoShape 25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67" name="AutoShape 26"/>
                <p:cNvSpPr>
                  <a:spLocks/>
                </p:cNvSpPr>
                <p:nvPr/>
              </p:nvSpPr>
              <p:spPr bwMode="auto">
                <a:xfrm>
                  <a:off x="1079500" y="0"/>
                  <a:ext cx="1587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271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attribute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68" name="AutoShape 27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/>
                    <a:t>text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5862" name="Group 28"/>
              <p:cNvGrpSpPr>
                <a:grpSpLocks/>
              </p:cNvGrpSpPr>
              <p:nvPr/>
            </p:nvGrpSpPr>
            <p:grpSpPr bwMode="auto">
              <a:xfrm>
                <a:off x="476250" y="0"/>
                <a:ext cx="603250" cy="1018080"/>
                <a:chOff x="0" y="0"/>
                <a:chExt cx="603250" cy="1018080"/>
              </a:xfrm>
            </p:grpSpPr>
            <p:sp>
              <p:nvSpPr>
                <p:cNvPr id="35863" name="Line 29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586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76250" y="496339"/>
                  <a:ext cx="127000" cy="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5865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852" name="Group 32"/>
            <p:cNvGrpSpPr>
              <a:grpSpLocks/>
            </p:cNvGrpSpPr>
            <p:nvPr/>
          </p:nvGrpSpPr>
          <p:grpSpPr bwMode="auto">
            <a:xfrm>
              <a:off x="9067800" y="-1"/>
              <a:ext cx="2667000" cy="1779041"/>
              <a:chOff x="0" y="-1"/>
              <a:chExt cx="2667000" cy="1779041"/>
            </a:xfrm>
          </p:grpSpPr>
          <p:grpSp>
            <p:nvGrpSpPr>
              <p:cNvPr id="35853" name="Group 33"/>
              <p:cNvGrpSpPr>
                <a:grpSpLocks/>
              </p:cNvGrpSpPr>
              <p:nvPr/>
            </p:nvGrpSpPr>
            <p:grpSpPr bwMode="auto">
              <a:xfrm>
                <a:off x="0" y="128039"/>
                <a:ext cx="2667000" cy="1651001"/>
                <a:chOff x="0" y="0"/>
                <a:chExt cx="2667000" cy="1651000"/>
              </a:xfrm>
            </p:grpSpPr>
            <p:sp>
              <p:nvSpPr>
                <p:cNvPr id="35858" name="AutoShape 34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59" name="AutoShape 35"/>
                <p:cNvSpPr>
                  <a:spLocks/>
                </p:cNvSpPr>
                <p:nvPr/>
              </p:nvSpPr>
              <p:spPr bwMode="auto">
                <a:xfrm>
                  <a:off x="1079500" y="0"/>
                  <a:ext cx="1587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271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attribute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860" name="AutoShape 36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/>
                    <a:t>text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5854" name="Group 37"/>
              <p:cNvGrpSpPr>
                <a:grpSpLocks/>
              </p:cNvGrpSpPr>
              <p:nvPr/>
            </p:nvGrpSpPr>
            <p:grpSpPr bwMode="auto">
              <a:xfrm>
                <a:off x="476250" y="0"/>
                <a:ext cx="603250" cy="1018080"/>
                <a:chOff x="0" y="0"/>
                <a:chExt cx="603250" cy="1018080"/>
              </a:xfrm>
            </p:grpSpPr>
            <p:sp>
              <p:nvSpPr>
                <p:cNvPr id="35855" name="Line 38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585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6250" y="496339"/>
                  <a:ext cx="127000" cy="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5857" name="Line 4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846" name="Line 41"/>
          <p:cNvSpPr>
            <a:spLocks noChangeShapeType="1"/>
          </p:cNvSpPr>
          <p:nvPr/>
        </p:nvSpPr>
        <p:spPr bwMode="auto">
          <a:xfrm>
            <a:off x="6502400" y="6629400"/>
            <a:ext cx="0" cy="127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847" name="Line 42"/>
          <p:cNvSpPr>
            <a:spLocks noChangeShapeType="1"/>
          </p:cNvSpPr>
          <p:nvPr/>
        </p:nvSpPr>
        <p:spPr bwMode="auto">
          <a:xfrm flipV="1">
            <a:off x="1098550" y="6754813"/>
            <a:ext cx="9085263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848" name="Rectangle 43"/>
          <p:cNvSpPr>
            <a:spLocks/>
          </p:cNvSpPr>
          <p:nvPr/>
        </p:nvSpPr>
        <p:spPr bwMode="auto">
          <a:xfrm>
            <a:off x="0" y="635000"/>
            <a:ext cx="13004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ATTRIBUTE NODES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To access and update the HTML, first you select the element(s) you want to work with.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686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Here are some of the ways ways to select element nodes.</a:t>
            </a:r>
            <a:br>
              <a:rPr lang="en-US" altLang="en-US" sz="6000"/>
            </a:br>
            <a:r>
              <a:rPr lang="en-US" altLang="en-US" sz="6000"/>
              <a:t/>
            </a:r>
            <a:br>
              <a:rPr lang="en-US" altLang="en-US" sz="6000"/>
            </a:br>
            <a:r>
              <a:rPr lang="en-US" altLang="en-US" sz="6000"/>
              <a:t>They are known as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DOM queries</a:t>
            </a:r>
            <a:r>
              <a:rPr lang="en-US" altLang="en-US" sz="6000"/>
              <a:t>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789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DOM QUERIES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891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762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getElementById(‘one’);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3993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4406900" y="4445000"/>
            <a:ext cx="4191000" cy="1778000"/>
            <a:chOff x="0" y="0"/>
            <a:chExt cx="4191000" cy="1778000"/>
          </a:xfrm>
        </p:grpSpPr>
        <p:sp>
          <p:nvSpPr>
            <p:cNvPr id="39942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39943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3994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39956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7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947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39954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5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948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39952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3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949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39950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1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9944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945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39941" name="Rectangle 20"/>
          <p:cNvSpPr>
            <a:spLocks/>
          </p:cNvSpPr>
          <p:nvPr/>
        </p:nvSpPr>
        <p:spPr bwMode="auto">
          <a:xfrm>
            <a:off x="785813" y="635000"/>
            <a:ext cx="1143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&lt;ul&gt;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id=“one” class=“hot”&gt;fresh figs&lt;/li&gt;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  &lt;li id=“two” class=“hot”&gt;pine nuts&lt;/li&gt;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  &lt;li id=“three” class=“hot”&gt;honey&lt;/li&gt;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  &lt;li id=“four”&gt;balsamic vinegar&lt;/li&gt;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&lt;/ul&gt;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762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getElementsByClassName(‘hot’);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40963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4406900" y="4445000"/>
            <a:ext cx="4191000" cy="1778000"/>
            <a:chOff x="0" y="0"/>
            <a:chExt cx="4191000" cy="1778000"/>
          </a:xfrm>
        </p:grpSpPr>
        <p:sp>
          <p:nvSpPr>
            <p:cNvPr id="40966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0967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4097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40980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981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71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40978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979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72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40976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977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73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40974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975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68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969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40965" name="Rectangle 20"/>
          <p:cNvSpPr>
            <a:spLocks/>
          </p:cNvSpPr>
          <p:nvPr/>
        </p:nvSpPr>
        <p:spPr bwMode="auto">
          <a:xfrm>
            <a:off x="785813" y="635000"/>
            <a:ext cx="1143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&lt;ul&gt;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id=“one” class=“hot”&gt;fresh figs&lt;/li&gt;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id=“two” class=“hot”&gt;pine nuts&lt;/li&gt;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id=“three” class=“hot”&gt;honey&lt;/li&gt;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  &lt;li id=“four”&gt;balsamic vinegar&lt;/li&gt;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&lt;/ul&gt;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762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getElementsByTagName(‘li’);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4198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4406900" y="4445000"/>
            <a:ext cx="4191000" cy="1778000"/>
            <a:chOff x="0" y="0"/>
            <a:chExt cx="4191000" cy="1778000"/>
          </a:xfrm>
        </p:grpSpPr>
        <p:sp>
          <p:nvSpPr>
            <p:cNvPr id="41990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1991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4199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42004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005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995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42002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003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996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42000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001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997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41998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999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992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993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41989" name="Rectangle 20"/>
          <p:cNvSpPr>
            <a:spLocks/>
          </p:cNvSpPr>
          <p:nvPr/>
        </p:nvSpPr>
        <p:spPr bwMode="auto">
          <a:xfrm>
            <a:off x="785813" y="635000"/>
            <a:ext cx="1143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&lt;ul&gt;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id=“one” class=“hot”&gt;fresh figs&lt;/li&gt;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id=“two” class=“hot”&gt;pine nuts&lt;/li&gt;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id=“three” class=“hot”&gt;honey&lt;/li&gt;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id=“four”&gt;balsamic vinegar&lt;/li&gt;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&lt;/ul&gt;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762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querySelector(‘#two’);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4301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43012" name="Group 3"/>
          <p:cNvGrpSpPr>
            <a:grpSpLocks/>
          </p:cNvGrpSpPr>
          <p:nvPr/>
        </p:nvGrpSpPr>
        <p:grpSpPr bwMode="auto">
          <a:xfrm>
            <a:off x="4406900" y="4445000"/>
            <a:ext cx="4191000" cy="1778000"/>
            <a:chOff x="0" y="0"/>
            <a:chExt cx="4191000" cy="1778000"/>
          </a:xfrm>
        </p:grpSpPr>
        <p:sp>
          <p:nvSpPr>
            <p:cNvPr id="43014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3015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4301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43028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029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019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43026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027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020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43024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025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021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43022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023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3016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017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43013" name="Rectangle 20"/>
          <p:cNvSpPr>
            <a:spLocks/>
          </p:cNvSpPr>
          <p:nvPr/>
        </p:nvSpPr>
        <p:spPr bwMode="auto">
          <a:xfrm>
            <a:off x="785813" y="635000"/>
            <a:ext cx="1143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&lt;ul&gt;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  &lt;li id=“one” class=“hot”&gt;fresh figs&lt;/li&gt;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id=“two” class=“hot”&gt;pine nuts&lt;/li&gt;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  &lt;li id=“three” class=“hot”&gt;honey&lt;/li&gt;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  &lt;li id=“four”&gt;balsamic vinegar&lt;/li&gt;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&lt;/ul&gt;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762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querySelectorAll(‘li.hot’);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4403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4406900" y="4445000"/>
            <a:ext cx="4191000" cy="1778000"/>
            <a:chOff x="0" y="0"/>
            <a:chExt cx="4191000" cy="1778000"/>
          </a:xfrm>
        </p:grpSpPr>
        <p:sp>
          <p:nvSpPr>
            <p:cNvPr id="44038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4039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4404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44052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3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043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44050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1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044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44048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9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045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44046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7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040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041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44037" name="Rectangle 20"/>
          <p:cNvSpPr>
            <a:spLocks/>
          </p:cNvSpPr>
          <p:nvPr/>
        </p:nvSpPr>
        <p:spPr bwMode="auto">
          <a:xfrm>
            <a:off x="785813" y="635000"/>
            <a:ext cx="1143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&lt;ul&gt;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id=“one” class=“hot”&gt;fresh figs&lt;/li&gt;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id=“two” class=“hot”&gt;pine nuts&lt;/li&gt;</a:t>
            </a:r>
          </a:p>
          <a:p>
            <a:pPr algn="l" eaLnBrk="1"/>
            <a:r>
              <a:rPr lang="en-US" altLang="en-US" sz="3500">
                <a:solidFill>
                  <a:srgbClr val="F2717A"/>
                </a:solidFill>
              </a:rPr>
              <a:t>  &lt;li id=“three” class=“hot”&gt;honey&lt;/li&gt;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  &lt;li id=“four”&gt;balsamic vinegar&lt;/li&gt;</a:t>
            </a:r>
          </a:p>
          <a:p>
            <a:pPr algn="l" eaLnBrk="1"/>
            <a:r>
              <a:rPr lang="en-US" altLang="en-US" sz="3500">
                <a:solidFill>
                  <a:srgbClr val="FFFFFF"/>
                </a:solidFill>
              </a:rPr>
              <a:t>&lt;/ul&gt;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NODELISTS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505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CHAPTER 5</a:t>
            </a:r>
            <a:br>
              <a:rPr lang="en-US" altLang="en-US" sz="4000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/>
              <a:t>DOCUMENT OBJECT MODEL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765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If a DOM query returns more than one element, it is known as a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NodeList</a:t>
            </a:r>
            <a:r>
              <a:rPr lang="en-US" altLang="en-US" sz="6000"/>
              <a:t>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6083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635000"/>
            <a:ext cx="11430000" cy="1905000"/>
          </a:xfrm>
        </p:spPr>
        <p:txBody>
          <a:bodyPr/>
          <a:lstStyle/>
          <a:p>
            <a:pPr algn="l" eaLnBrk="1">
              <a:lnSpc>
                <a:spcPct val="80000"/>
              </a:lnSpc>
            </a:pPr>
            <a:r>
              <a:rPr lang="en-US" altLang="en-US" sz="5800">
                <a:latin typeface="Helvetica" charset="0"/>
                <a:ea typeface="Helvetica" charset="0"/>
                <a:cs typeface="Helvetica" charset="0"/>
                <a:sym typeface="Helvetica" charset="0"/>
              </a:rPr>
              <a:t>Items in a NodeList are numbered and selected like an array: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710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7108" name="Rectangle 3"/>
          <p:cNvSpPr>
            <a:spLocks/>
          </p:cNvSpPr>
          <p:nvPr/>
        </p:nvSpPr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952500" tIns="952500" rIns="952500" bIns="952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80000"/>
              </a:lnSpc>
            </a:pPr>
            <a:r>
              <a:rPr lang="en-US" altLang="en-US" sz="3500">
                <a:solidFill>
                  <a:srgbClr val="FFFFFF"/>
                </a:solidFill>
              </a:rPr>
              <a:t>var elements;</a:t>
            </a:r>
          </a:p>
          <a:p>
            <a:pPr algn="l" eaLnBrk="1">
              <a:lnSpc>
                <a:spcPct val="80000"/>
              </a:lnSpc>
            </a:pPr>
            <a:endParaRPr lang="en-US" altLang="en-US" sz="3500">
              <a:solidFill>
                <a:srgbClr val="FFFFFF"/>
              </a:solidFill>
            </a:endParaRPr>
          </a:p>
          <a:p>
            <a:pPr algn="l" eaLnBrk="1">
              <a:lnSpc>
                <a:spcPct val="80000"/>
              </a:lnSpc>
            </a:pPr>
            <a:r>
              <a:rPr lang="en-US" altLang="en-US" sz="3500">
                <a:solidFill>
                  <a:srgbClr val="FFFFFF"/>
                </a:solidFill>
              </a:rPr>
              <a:t>elements = getElementsByClassName(‘hot’);</a:t>
            </a:r>
          </a:p>
          <a:p>
            <a:pPr algn="l" eaLnBrk="1">
              <a:lnSpc>
                <a:spcPct val="80000"/>
              </a:lnSpc>
            </a:pPr>
            <a:endParaRPr lang="en-US" altLang="en-US" sz="3500">
              <a:solidFill>
                <a:srgbClr val="FFFFFF"/>
              </a:solidFill>
            </a:endParaRPr>
          </a:p>
          <a:p>
            <a:pPr algn="l" eaLnBrk="1">
              <a:lnSpc>
                <a:spcPct val="80000"/>
              </a:lnSpc>
            </a:pPr>
            <a:r>
              <a:rPr lang="en-US" altLang="en-US" sz="3500">
                <a:solidFill>
                  <a:srgbClr val="FFFFFF"/>
                </a:solidFill>
              </a:rPr>
              <a:t>var firstItem = </a:t>
            </a:r>
            <a:r>
              <a:rPr lang="en-US" altLang="en-US" sz="3500">
                <a:solidFill>
                  <a:srgbClr val="F2717A"/>
                </a:solidFill>
              </a:rPr>
              <a:t>elements[0]</a:t>
            </a:r>
            <a:r>
              <a:rPr lang="en-US" altLang="en-US" sz="3500">
                <a:solidFill>
                  <a:srgbClr val="FFFFFF"/>
                </a:solidFill>
              </a:rPr>
              <a:t>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/>
          </p:cNvSpPr>
          <p:nvPr/>
        </p:nvSpPr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952500" tIns="952500" rIns="952500" bIns="9525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>
              <a:lnSpc>
                <a:spcPct val="80000"/>
              </a:lnSpc>
            </a:pPr>
            <a:r>
              <a:rPr lang="en-US" altLang="en-US" sz="3500">
                <a:solidFill>
                  <a:srgbClr val="F2717A"/>
                </a:solidFill>
              </a:rPr>
              <a:t>if (elements.length &gt;= 1) {</a:t>
            </a:r>
          </a:p>
          <a:p>
            <a:pPr algn="l" eaLnBrk="1">
              <a:lnSpc>
                <a:spcPct val="80000"/>
              </a:lnSpc>
            </a:pPr>
            <a:r>
              <a:rPr lang="en-US" altLang="en-US" sz="3500">
                <a:solidFill>
                  <a:srgbClr val="FFFFFF"/>
                </a:solidFill>
              </a:rPr>
              <a:t>  var firstItem = elements[0];</a:t>
            </a:r>
          </a:p>
          <a:p>
            <a:pPr algn="l" eaLnBrk="1">
              <a:lnSpc>
                <a:spcPct val="80000"/>
              </a:lnSpc>
            </a:pPr>
            <a:r>
              <a:rPr lang="en-US" altLang="en-US" sz="3500">
                <a:solidFill>
                  <a:srgbClr val="F2717A"/>
                </a:solidFill>
              </a:rPr>
              <a:t>}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635000"/>
            <a:ext cx="11430000" cy="1905000"/>
          </a:xfrm>
        </p:spPr>
        <p:txBody>
          <a:bodyPr/>
          <a:lstStyle/>
          <a:p>
            <a:pPr algn="l" eaLnBrk="1">
              <a:lnSpc>
                <a:spcPct val="80000"/>
              </a:lnSpc>
            </a:pPr>
            <a:r>
              <a:rPr lang="en-US" altLang="en-US" sz="5800">
                <a:latin typeface="Helvetica" charset="0"/>
                <a:ea typeface="Helvetica" charset="0"/>
                <a:cs typeface="Helvetica" charset="0"/>
                <a:sym typeface="Helvetica" charset="0"/>
              </a:rPr>
              <a:t>You can check if there are elements before using a NodeList: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8132" name="Picture 3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TRAVERSING THE DOM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915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/>
              <a:t>You can move from one node to another if it is a relation of it.</a:t>
            </a:r>
            <a:br>
              <a:rPr lang="en-US" altLang="en-US" sz="6000"/>
            </a:br>
            <a:r>
              <a:rPr lang="en-US" altLang="en-US" sz="6000"/>
              <a:t/>
            </a:r>
            <a:br>
              <a:rPr lang="en-US" altLang="en-US" sz="6000"/>
            </a:br>
            <a:r>
              <a:rPr lang="en-US" altLang="en-US" sz="6000"/>
              <a:t>This is known as </a:t>
            </a:r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traversing the DOM</a:t>
            </a:r>
            <a:r>
              <a:rPr lang="en-US" altLang="en-US" sz="6000"/>
              <a:t>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017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1203" name="Group 2"/>
          <p:cNvGrpSpPr>
            <a:grpSpLocks/>
          </p:cNvGrpSpPr>
          <p:nvPr/>
        </p:nvGrpSpPr>
        <p:grpSpPr bwMode="auto">
          <a:xfrm>
            <a:off x="4406900" y="3175000"/>
            <a:ext cx="4191000" cy="1778000"/>
            <a:chOff x="0" y="0"/>
            <a:chExt cx="4191000" cy="1778000"/>
          </a:xfrm>
        </p:grpSpPr>
        <p:sp>
          <p:nvSpPr>
            <p:cNvPr id="51208" name="AutoShape 3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1209" name="Group 4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51212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51219" name="AutoShape 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220" name="Line 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13" name="Group 8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51217" name="AutoShape 9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218" name="Line 10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14" name="Group 11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51215" name="AutoShape 12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216" name="Line 13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210" name="Line 14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1211" name="Line 15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grpSp>
        <p:nvGrpSpPr>
          <p:cNvPr id="51204" name="Group 16"/>
          <p:cNvGrpSpPr>
            <a:grpSpLocks/>
          </p:cNvGrpSpPr>
          <p:nvPr/>
        </p:nvGrpSpPr>
        <p:grpSpPr bwMode="auto">
          <a:xfrm>
            <a:off x="5486400" y="4062413"/>
            <a:ext cx="952500" cy="890587"/>
            <a:chOff x="0" y="0"/>
            <a:chExt cx="952500" cy="890040"/>
          </a:xfrm>
        </p:grpSpPr>
        <p:sp>
          <p:nvSpPr>
            <p:cNvPr id="51206" name="AutoShape 17"/>
            <p:cNvSpPr>
              <a:spLocks/>
            </p:cNvSpPr>
            <p:nvPr/>
          </p:nvSpPr>
          <p:spPr bwMode="auto">
            <a:xfrm>
              <a:off x="0" y="128039"/>
              <a:ext cx="952500" cy="762001"/>
            </a:xfrm>
            <a:prstGeom prst="roundRect">
              <a:avLst>
                <a:gd name="adj" fmla="val 25000"/>
              </a:avLst>
            </a:prstGeom>
            <a:solidFill>
              <a:srgbClr val="00A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li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07" name="Line 18"/>
            <p:cNvSpPr>
              <a:spLocks noChangeShapeType="1"/>
            </p:cNvSpPr>
            <p:nvPr/>
          </p:nvSpPr>
          <p:spPr bwMode="auto">
            <a:xfrm>
              <a:off x="476250" y="0"/>
              <a:ext cx="1" cy="129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51205" name="Rectangle 19"/>
          <p:cNvSpPr>
            <a:spLocks/>
          </p:cNvSpPr>
          <p:nvPr/>
        </p:nvSpPr>
        <p:spPr bwMode="auto">
          <a:xfrm>
            <a:off x="0" y="635000"/>
            <a:ext cx="13004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STARTING ELEMENT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635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parentNode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5222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4406900" y="3175000"/>
            <a:ext cx="4191000" cy="1778000"/>
            <a:chOff x="0" y="0"/>
            <a:chExt cx="4191000" cy="1778000"/>
          </a:xfrm>
        </p:grpSpPr>
        <p:sp>
          <p:nvSpPr>
            <p:cNvPr id="52232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00A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2233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5223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52243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244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237" name="Group 9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52241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242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238" name="Group 12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52239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240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2234" name="Line 15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235" name="Line 16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486400" y="4062413"/>
            <a:ext cx="952500" cy="890587"/>
            <a:chOff x="0" y="0"/>
            <a:chExt cx="952500" cy="890040"/>
          </a:xfrm>
        </p:grpSpPr>
        <p:sp>
          <p:nvSpPr>
            <p:cNvPr id="52230" name="AutoShape 18"/>
            <p:cNvSpPr>
              <a:spLocks/>
            </p:cNvSpPr>
            <p:nvPr/>
          </p:nvSpPr>
          <p:spPr bwMode="auto">
            <a:xfrm>
              <a:off x="0" y="128039"/>
              <a:ext cx="952500" cy="762001"/>
            </a:xfrm>
            <a:prstGeom prst="roundRect">
              <a:avLst>
                <a:gd name="adj" fmla="val 25000"/>
              </a:avLst>
            </a:prstGeom>
            <a:noFill/>
            <a:ln w="25400">
              <a:solidFill>
                <a:srgbClr val="00A996"/>
              </a:solidFill>
              <a:miter lim="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li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31" name="Line 19"/>
            <p:cNvSpPr>
              <a:spLocks noChangeShapeType="1"/>
            </p:cNvSpPr>
            <p:nvPr/>
          </p:nvSpPr>
          <p:spPr bwMode="auto">
            <a:xfrm>
              <a:off x="476250" y="0"/>
              <a:ext cx="1" cy="129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635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previousSibling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5325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4406900" y="3175000"/>
            <a:ext cx="4191000" cy="1778000"/>
            <a:chOff x="0" y="0"/>
            <a:chExt cx="4191000" cy="1778000"/>
          </a:xfrm>
        </p:grpSpPr>
        <p:sp>
          <p:nvSpPr>
            <p:cNvPr id="53256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3257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5326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53267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68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61" name="Group 9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53265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66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62" name="Group 12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53263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64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3258" name="Line 15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3259" name="Line 16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grpSp>
        <p:nvGrpSpPr>
          <p:cNvPr id="53253" name="Group 17"/>
          <p:cNvGrpSpPr>
            <a:grpSpLocks/>
          </p:cNvGrpSpPr>
          <p:nvPr/>
        </p:nvGrpSpPr>
        <p:grpSpPr bwMode="auto">
          <a:xfrm>
            <a:off x="5486400" y="4062413"/>
            <a:ext cx="952500" cy="890587"/>
            <a:chOff x="0" y="0"/>
            <a:chExt cx="952500" cy="890040"/>
          </a:xfrm>
        </p:grpSpPr>
        <p:sp>
          <p:nvSpPr>
            <p:cNvPr id="53254" name="AutoShape 18"/>
            <p:cNvSpPr>
              <a:spLocks/>
            </p:cNvSpPr>
            <p:nvPr/>
          </p:nvSpPr>
          <p:spPr bwMode="auto">
            <a:xfrm>
              <a:off x="0" y="128039"/>
              <a:ext cx="952500" cy="762001"/>
            </a:xfrm>
            <a:prstGeom prst="roundRect">
              <a:avLst>
                <a:gd name="adj" fmla="val 25000"/>
              </a:avLst>
            </a:prstGeom>
            <a:noFill/>
            <a:ln w="25400">
              <a:solidFill>
                <a:srgbClr val="00A996"/>
              </a:solidFill>
              <a:miter lim="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li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3255" name="Line 19"/>
            <p:cNvSpPr>
              <a:spLocks noChangeShapeType="1"/>
            </p:cNvSpPr>
            <p:nvPr/>
          </p:nvSpPr>
          <p:spPr bwMode="auto">
            <a:xfrm>
              <a:off x="476250" y="0"/>
              <a:ext cx="1" cy="129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635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nextSibling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5427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4406900" y="3175000"/>
            <a:ext cx="4191000" cy="1778000"/>
            <a:chOff x="0" y="0"/>
            <a:chExt cx="4191000" cy="1778000"/>
          </a:xfrm>
        </p:grpSpPr>
        <p:sp>
          <p:nvSpPr>
            <p:cNvPr id="54277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4278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5428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54291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292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282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54289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noFill/>
                <a:ln w="25400">
                  <a:solidFill>
                    <a:srgbClr val="00A996"/>
                  </a:solidFill>
                  <a:miter lim="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290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283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54287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288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284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54285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286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4279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280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4406900" y="3175000"/>
            <a:ext cx="4191000" cy="1778000"/>
            <a:chOff x="0" y="0"/>
            <a:chExt cx="4191000" cy="1778000"/>
          </a:xfrm>
        </p:grpSpPr>
        <p:sp>
          <p:nvSpPr>
            <p:cNvPr id="55304" name="AutoShape 3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00A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5305" name="Group 4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55308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55315" name="AutoShape 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16" name="Line 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309" name="Group 8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55313" name="AutoShape 9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14" name="Line 10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310" name="Group 11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55311" name="AutoShape 12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12" name="Line 13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5306" name="Line 14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307" name="Line 15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grpSp>
        <p:nvGrpSpPr>
          <p:cNvPr id="55300" name="Group 16"/>
          <p:cNvGrpSpPr>
            <a:grpSpLocks/>
          </p:cNvGrpSpPr>
          <p:nvPr/>
        </p:nvGrpSpPr>
        <p:grpSpPr bwMode="auto">
          <a:xfrm>
            <a:off x="5486400" y="4062413"/>
            <a:ext cx="952500" cy="890587"/>
            <a:chOff x="0" y="0"/>
            <a:chExt cx="952500" cy="890040"/>
          </a:xfrm>
        </p:grpSpPr>
        <p:sp>
          <p:nvSpPr>
            <p:cNvPr id="55302" name="AutoShape 17"/>
            <p:cNvSpPr>
              <a:spLocks/>
            </p:cNvSpPr>
            <p:nvPr/>
          </p:nvSpPr>
          <p:spPr bwMode="auto">
            <a:xfrm>
              <a:off x="0" y="128039"/>
              <a:ext cx="952500" cy="762001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li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5303" name="Line 18"/>
            <p:cNvSpPr>
              <a:spLocks noChangeShapeType="1"/>
            </p:cNvSpPr>
            <p:nvPr/>
          </p:nvSpPr>
          <p:spPr bwMode="auto">
            <a:xfrm>
              <a:off x="476250" y="0"/>
              <a:ext cx="1" cy="129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55301" name="Rectangle 19"/>
          <p:cNvSpPr>
            <a:spLocks/>
          </p:cNvSpPr>
          <p:nvPr/>
        </p:nvSpPr>
        <p:spPr bwMode="auto">
          <a:xfrm>
            <a:off x="0" y="635000"/>
            <a:ext cx="13004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STARTING ELEMENT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3495675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6000"/>
              <a:t>The DOM specifies how: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867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635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firstChild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56323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4406900" y="3175000"/>
            <a:ext cx="4191000" cy="1778000"/>
            <a:chOff x="0" y="0"/>
            <a:chExt cx="4191000" cy="1778000"/>
          </a:xfrm>
        </p:grpSpPr>
        <p:sp>
          <p:nvSpPr>
            <p:cNvPr id="56325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noFill/>
            <a:ln w="25400">
              <a:solidFill>
                <a:srgbClr val="00A996"/>
              </a:solidFill>
              <a:miter lim="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6326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5632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56339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40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30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56337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38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31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56335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36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32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56333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34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327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6328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635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lastChild</a:t>
            </a:r>
            <a:endParaRPr lang="en-US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5734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4406900" y="3175000"/>
            <a:ext cx="4191000" cy="1778000"/>
            <a:chOff x="0" y="0"/>
            <a:chExt cx="4191000" cy="1778000"/>
          </a:xfrm>
        </p:grpSpPr>
        <p:sp>
          <p:nvSpPr>
            <p:cNvPr id="57349" name="AutoShape 4"/>
            <p:cNvSpPr>
              <a:spLocks/>
            </p:cNvSpPr>
            <p:nvPr/>
          </p:nvSpPr>
          <p:spPr bwMode="auto">
            <a:xfrm>
              <a:off x="1619250" y="0"/>
              <a:ext cx="952500" cy="762000"/>
            </a:xfrm>
            <a:prstGeom prst="roundRect">
              <a:avLst>
                <a:gd name="adj" fmla="val 25000"/>
              </a:avLst>
            </a:prstGeom>
            <a:noFill/>
            <a:ln w="25400">
              <a:solidFill>
                <a:srgbClr val="00A996"/>
              </a:solidFill>
              <a:miter lim="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ul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7350" name="Group 5"/>
            <p:cNvGrpSpPr>
              <a:grpSpLocks/>
            </p:cNvGrpSpPr>
            <p:nvPr/>
          </p:nvGrpSpPr>
          <p:grpSpPr bwMode="auto">
            <a:xfrm>
              <a:off x="0" y="887960"/>
              <a:ext cx="4191000" cy="890040"/>
              <a:chOff x="0" y="0"/>
              <a:chExt cx="4191000" cy="890040"/>
            </a:xfrm>
          </p:grpSpPr>
          <p:grpSp>
            <p:nvGrpSpPr>
              <p:cNvPr id="5735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52500" cy="890040"/>
                <a:chOff x="0" y="0"/>
                <a:chExt cx="952500" cy="890040"/>
              </a:xfrm>
            </p:grpSpPr>
            <p:sp>
              <p:nvSpPr>
                <p:cNvPr id="57363" name="AutoShape 7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364" name="Line 8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354" name="Group 9"/>
              <p:cNvGrpSpPr>
                <a:grpSpLocks/>
              </p:cNvGrpSpPr>
              <p:nvPr/>
            </p:nvGrpSpPr>
            <p:grpSpPr bwMode="auto">
              <a:xfrm>
                <a:off x="1079500" y="0"/>
                <a:ext cx="952500" cy="890040"/>
                <a:chOff x="0" y="0"/>
                <a:chExt cx="952500" cy="890040"/>
              </a:xfrm>
            </p:grpSpPr>
            <p:sp>
              <p:nvSpPr>
                <p:cNvPr id="57361" name="AutoShape 10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362" name="Line 11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355" name="Group 12"/>
              <p:cNvGrpSpPr>
                <a:grpSpLocks/>
              </p:cNvGrpSpPr>
              <p:nvPr/>
            </p:nvGrpSpPr>
            <p:grpSpPr bwMode="auto">
              <a:xfrm>
                <a:off x="2159000" y="0"/>
                <a:ext cx="952500" cy="890040"/>
                <a:chOff x="0" y="0"/>
                <a:chExt cx="952500" cy="890040"/>
              </a:xfrm>
            </p:grpSpPr>
            <p:sp>
              <p:nvSpPr>
                <p:cNvPr id="57359" name="AutoShape 13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360" name="Line 14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356" name="Group 15"/>
              <p:cNvGrpSpPr>
                <a:grpSpLocks/>
              </p:cNvGrpSpPr>
              <p:nvPr/>
            </p:nvGrpSpPr>
            <p:grpSpPr bwMode="auto">
              <a:xfrm>
                <a:off x="3238500" y="0"/>
                <a:ext cx="952500" cy="890040"/>
                <a:chOff x="0" y="0"/>
                <a:chExt cx="952500" cy="890040"/>
              </a:xfrm>
            </p:grpSpPr>
            <p:sp>
              <p:nvSpPr>
                <p:cNvPr id="57357" name="AutoShape 16"/>
                <p:cNvSpPr>
                  <a:spLocks/>
                </p:cNvSpPr>
                <p:nvPr/>
              </p:nvSpPr>
              <p:spPr bwMode="auto">
                <a:xfrm>
                  <a:off x="0" y="128039"/>
                  <a:ext cx="952500" cy="762001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358" name="Line 17"/>
                <p:cNvSpPr>
                  <a:spLocks noChangeShapeType="1"/>
                </p:cNvSpPr>
                <p:nvPr/>
              </p:nvSpPr>
              <p:spPr bwMode="auto">
                <a:xfrm>
                  <a:off x="47625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7351" name="Line 18"/>
            <p:cNvSpPr>
              <a:spLocks noChangeShapeType="1"/>
            </p:cNvSpPr>
            <p:nvPr/>
          </p:nvSpPr>
          <p:spPr bwMode="auto">
            <a:xfrm>
              <a:off x="2095500" y="762000"/>
              <a:ext cx="0" cy="12700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7352" name="Line 19"/>
            <p:cNvSpPr>
              <a:spLocks noChangeShapeType="1"/>
            </p:cNvSpPr>
            <p:nvPr/>
          </p:nvSpPr>
          <p:spPr bwMode="auto">
            <a:xfrm flipV="1">
              <a:off x="457200" y="887960"/>
              <a:ext cx="32639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WORKING WITH ELEMENTS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837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marL="420688" indent="-420688" algn="l" eaLnBrk="1">
              <a:buSzPct val="75000"/>
            </a:pPr>
            <a:r>
              <a:rPr lang="en-US" altLang="en-US" sz="6000"/>
              <a:t>Elements can contain:</a:t>
            </a:r>
            <a:br>
              <a:rPr lang="en-US" altLang="en-US" sz="6000"/>
            </a:br>
            <a:r>
              <a:rPr lang="en-US" altLang="en-US" sz="6000"/>
              <a:t/>
            </a:r>
            <a:br>
              <a:rPr lang="en-US" altLang="en-US" sz="6000"/>
            </a:br>
            <a:r>
              <a:rPr lang="en-US" altLang="en-US" sz="6000"/>
              <a:t>Text nodes</a:t>
            </a:r>
            <a:br>
              <a:rPr lang="en-US" altLang="en-US" sz="6000"/>
            </a:br>
            <a:r>
              <a:rPr lang="en-US" altLang="en-US" sz="6000"/>
              <a:t>Element content</a:t>
            </a:r>
            <a:br>
              <a:rPr lang="en-US" altLang="en-US" sz="6000"/>
            </a:br>
            <a:r>
              <a:rPr lang="en-US" altLang="en-US" sz="6000"/>
              <a:t>Attributes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5939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6350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&lt;li </a:t>
            </a: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id=“one”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figs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041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5168900" y="3175000"/>
            <a:ext cx="2667000" cy="1968500"/>
            <a:chOff x="0" y="0"/>
            <a:chExt cx="2667000" cy="1968500"/>
          </a:xfrm>
        </p:grpSpPr>
        <p:sp>
          <p:nvSpPr>
            <p:cNvPr id="60421" name="AutoShape 4"/>
            <p:cNvSpPr>
              <a:spLocks/>
            </p:cNvSpPr>
            <p:nvPr/>
          </p:nvSpPr>
          <p:spPr bwMode="auto">
            <a:xfrm>
              <a:off x="0" y="0"/>
              <a:ext cx="952501" cy="762000"/>
            </a:xfrm>
            <a:prstGeom prst="roundRect">
              <a:avLst>
                <a:gd name="adj" fmla="val 25000"/>
              </a:avLst>
            </a:prstGeom>
            <a:solidFill>
              <a:srgbClr val="00A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li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0422" name="AutoShape 5"/>
            <p:cNvSpPr>
              <a:spLocks/>
            </p:cNvSpPr>
            <p:nvPr/>
          </p:nvSpPr>
          <p:spPr bwMode="auto">
            <a:xfrm>
              <a:off x="1079500" y="0"/>
              <a:ext cx="1587500" cy="762000"/>
            </a:xfrm>
            <a:prstGeom prst="roundRect">
              <a:avLst>
                <a:gd name="adj" fmla="val 25000"/>
              </a:avLst>
            </a:prstGeom>
            <a:solidFill>
              <a:srgbClr val="F27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attribute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0423" name="AutoShape 6"/>
            <p:cNvSpPr>
              <a:spLocks/>
            </p:cNvSpPr>
            <p:nvPr/>
          </p:nvSpPr>
          <p:spPr bwMode="auto">
            <a:xfrm>
              <a:off x="0" y="889000"/>
              <a:ext cx="952500" cy="1079500"/>
            </a:xfrm>
            <a:prstGeom prst="roundRect">
              <a:avLst>
                <a:gd name="adj" fmla="val 2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1800" b="1" dirty="0"/>
                <a:t>text:</a:t>
              </a:r>
            </a:p>
            <a:p>
              <a:pPr eaLnBrk="1"/>
              <a:r>
                <a:rPr lang="en-US" altLang="en-US" sz="1800" dirty="0"/>
                <a:t>figs</a:t>
              </a:r>
              <a:endParaRPr lang="en-US" alt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60424" name="Group 7"/>
            <p:cNvGrpSpPr>
              <a:grpSpLocks/>
            </p:cNvGrpSpPr>
            <p:nvPr/>
          </p:nvGrpSpPr>
          <p:grpSpPr bwMode="auto">
            <a:xfrm>
              <a:off x="476250" y="368299"/>
              <a:ext cx="603250" cy="521741"/>
              <a:chOff x="0" y="496339"/>
              <a:chExt cx="603250" cy="521741"/>
            </a:xfrm>
          </p:grpSpPr>
          <p:sp>
            <p:nvSpPr>
              <p:cNvPr id="60425" name="Line 8"/>
              <p:cNvSpPr>
                <a:spLocks noChangeShapeType="1"/>
              </p:cNvSpPr>
              <p:nvPr/>
            </p:nvSpPr>
            <p:spPr bwMode="auto">
              <a:xfrm>
                <a:off x="0" y="888999"/>
                <a:ext cx="1" cy="129081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60426" name="Line 9"/>
              <p:cNvSpPr>
                <a:spLocks noChangeShapeType="1"/>
              </p:cNvSpPr>
              <p:nvPr/>
            </p:nvSpPr>
            <p:spPr bwMode="auto">
              <a:xfrm flipV="1">
                <a:off x="476250" y="496339"/>
                <a:ext cx="127000" cy="1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6985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&lt;li </a:t>
            </a: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id=“one”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&gt;&lt;em&gt;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fresh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&lt;/em&gt;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 figs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1443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pSp>
        <p:nvGrpSpPr>
          <p:cNvPr id="61444" name="Group 3"/>
          <p:cNvGrpSpPr>
            <a:grpSpLocks/>
          </p:cNvGrpSpPr>
          <p:nvPr/>
        </p:nvGrpSpPr>
        <p:grpSpPr bwMode="auto">
          <a:xfrm>
            <a:off x="4635500" y="3175000"/>
            <a:ext cx="3200400" cy="2970213"/>
            <a:chOff x="0" y="0"/>
            <a:chExt cx="3200400" cy="2971397"/>
          </a:xfrm>
        </p:grpSpPr>
        <p:sp>
          <p:nvSpPr>
            <p:cNvPr id="61445" name="AutoShape 4"/>
            <p:cNvSpPr>
              <a:spLocks/>
            </p:cNvSpPr>
            <p:nvPr/>
          </p:nvSpPr>
          <p:spPr bwMode="auto">
            <a:xfrm>
              <a:off x="533400" y="0"/>
              <a:ext cx="952500" cy="762000"/>
            </a:xfrm>
            <a:prstGeom prst="roundRect">
              <a:avLst>
                <a:gd name="adj" fmla="val 25000"/>
              </a:avLst>
            </a:prstGeom>
            <a:solidFill>
              <a:srgbClr val="00A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li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46" name="AutoShape 5"/>
            <p:cNvSpPr>
              <a:spLocks/>
            </p:cNvSpPr>
            <p:nvPr/>
          </p:nvSpPr>
          <p:spPr bwMode="auto">
            <a:xfrm>
              <a:off x="1612900" y="0"/>
              <a:ext cx="1587500" cy="762000"/>
            </a:xfrm>
            <a:prstGeom prst="roundRect">
              <a:avLst>
                <a:gd name="adj" fmla="val 25000"/>
              </a:avLst>
            </a:prstGeom>
            <a:solidFill>
              <a:srgbClr val="F27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attribute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47" name="Line 6"/>
            <p:cNvSpPr>
              <a:spLocks noChangeShapeType="1"/>
            </p:cNvSpPr>
            <p:nvPr/>
          </p:nvSpPr>
          <p:spPr bwMode="auto">
            <a:xfrm flipV="1">
              <a:off x="1485900" y="368299"/>
              <a:ext cx="127000" cy="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61448" name="Group 7"/>
            <p:cNvGrpSpPr>
              <a:grpSpLocks/>
            </p:cNvGrpSpPr>
            <p:nvPr/>
          </p:nvGrpSpPr>
          <p:grpSpPr bwMode="auto">
            <a:xfrm>
              <a:off x="0" y="887960"/>
              <a:ext cx="2019300" cy="2083437"/>
              <a:chOff x="0" y="0"/>
              <a:chExt cx="2019300" cy="2083437"/>
            </a:xfrm>
          </p:grpSpPr>
          <p:grpSp>
            <p:nvGrpSpPr>
              <p:cNvPr id="61451" name="Group 8"/>
              <p:cNvGrpSpPr>
                <a:grpSpLocks/>
              </p:cNvGrpSpPr>
              <p:nvPr/>
            </p:nvGrpSpPr>
            <p:grpSpPr bwMode="auto">
              <a:xfrm>
                <a:off x="1072753" y="0"/>
                <a:ext cx="946547" cy="1199993"/>
                <a:chOff x="0" y="0"/>
                <a:chExt cx="946547" cy="1199993"/>
              </a:xfrm>
            </p:grpSpPr>
            <p:sp>
              <p:nvSpPr>
                <p:cNvPr id="61457" name="AutoShape 9"/>
                <p:cNvSpPr>
                  <a:spLocks/>
                </p:cNvSpPr>
                <p:nvPr/>
              </p:nvSpPr>
              <p:spPr bwMode="auto">
                <a:xfrm>
                  <a:off x="0" y="127239"/>
                  <a:ext cx="946547" cy="1072754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1800" b="1" dirty="0"/>
                    <a:t>text:</a:t>
                  </a:r>
                </a:p>
                <a:p>
                  <a:pPr eaLnBrk="1"/>
                  <a:r>
                    <a:rPr lang="en-US" altLang="en-US" sz="1800" dirty="0"/>
                    <a:t>figs</a:t>
                  </a:r>
                  <a:endParaRPr lang="en-US" alt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458" name="Line 10"/>
                <p:cNvSpPr>
                  <a:spLocks noChangeShapeType="1"/>
                </p:cNvSpPr>
                <p:nvPr/>
              </p:nvSpPr>
              <p:spPr bwMode="auto">
                <a:xfrm>
                  <a:off x="473273" y="0"/>
                  <a:ext cx="1" cy="128273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52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946547" cy="2083437"/>
                <a:chOff x="0" y="0"/>
                <a:chExt cx="946547" cy="2083437"/>
              </a:xfrm>
            </p:grpSpPr>
            <p:sp>
              <p:nvSpPr>
                <p:cNvPr id="61453" name="AutoShape 12"/>
                <p:cNvSpPr>
                  <a:spLocks/>
                </p:cNvSpPr>
                <p:nvPr/>
              </p:nvSpPr>
              <p:spPr bwMode="auto">
                <a:xfrm>
                  <a:off x="0" y="127239"/>
                  <a:ext cx="946547" cy="757239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em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454" name="AutoShape 13"/>
                <p:cNvSpPr>
                  <a:spLocks/>
                </p:cNvSpPr>
                <p:nvPr/>
              </p:nvSpPr>
              <p:spPr bwMode="auto">
                <a:xfrm>
                  <a:off x="0" y="1010683"/>
                  <a:ext cx="946547" cy="1072754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1800" b="1" dirty="0"/>
                    <a:t>text:</a:t>
                  </a:r>
                </a:p>
                <a:p>
                  <a:pPr eaLnBrk="1"/>
                  <a:r>
                    <a:rPr lang="en-US" altLang="en-US" sz="1800" dirty="0"/>
                    <a:t>fresh</a:t>
                  </a:r>
                  <a:endParaRPr lang="en-US" alt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455" name="Line 14"/>
                <p:cNvSpPr>
                  <a:spLocks noChangeShapeType="1"/>
                </p:cNvSpPr>
                <p:nvPr/>
              </p:nvSpPr>
              <p:spPr bwMode="auto">
                <a:xfrm>
                  <a:off x="473273" y="883443"/>
                  <a:ext cx="1" cy="12827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1456" name="Line 15"/>
                <p:cNvSpPr>
                  <a:spLocks noChangeShapeType="1"/>
                </p:cNvSpPr>
                <p:nvPr/>
              </p:nvSpPr>
              <p:spPr bwMode="auto">
                <a:xfrm>
                  <a:off x="473273" y="0"/>
                  <a:ext cx="1" cy="128273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449" name="Line 16"/>
            <p:cNvSpPr>
              <a:spLocks noChangeShapeType="1"/>
            </p:cNvSpPr>
            <p:nvPr/>
          </p:nvSpPr>
          <p:spPr bwMode="auto">
            <a:xfrm>
              <a:off x="1009650" y="760960"/>
              <a:ext cx="0" cy="129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1450" name="Line 17"/>
            <p:cNvSpPr>
              <a:spLocks noChangeShapeType="1"/>
            </p:cNvSpPr>
            <p:nvPr/>
          </p:nvSpPr>
          <p:spPr bwMode="auto">
            <a:xfrm flipV="1">
              <a:off x="469900" y="887960"/>
              <a:ext cx="10795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6985000"/>
            <a:ext cx="11430000" cy="635000"/>
          </a:xfrm>
        </p:spPr>
        <p:txBody>
          <a:bodyPr anchor="t"/>
          <a:lstStyle/>
          <a:p>
            <a:pPr eaLnBrk="1"/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&lt;li </a:t>
            </a: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id=“one”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six 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&lt;em&gt;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fresh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&lt;/em&gt;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 figs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246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2468" name="AutoShape 3"/>
          <p:cNvSpPr>
            <a:spLocks/>
          </p:cNvSpPr>
          <p:nvPr/>
        </p:nvSpPr>
        <p:spPr bwMode="auto">
          <a:xfrm>
            <a:off x="5168900" y="3175000"/>
            <a:ext cx="952500" cy="762000"/>
          </a:xfrm>
          <a:prstGeom prst="roundRect">
            <a:avLst>
              <a:gd name="adj" fmla="val 25000"/>
            </a:avLst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000" b="1">
                <a:solidFill>
                  <a:srgbClr val="FFFFFF"/>
                </a:solidFill>
              </a:rPr>
              <a:t>li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2469" name="AutoShape 4"/>
          <p:cNvSpPr>
            <a:spLocks/>
          </p:cNvSpPr>
          <p:nvPr/>
        </p:nvSpPr>
        <p:spPr bwMode="auto">
          <a:xfrm>
            <a:off x="6248400" y="3175000"/>
            <a:ext cx="1587500" cy="762000"/>
          </a:xfrm>
          <a:prstGeom prst="roundRect">
            <a:avLst>
              <a:gd name="adj" fmla="val 25000"/>
            </a:avLst>
          </a:prstGeom>
          <a:solidFill>
            <a:srgbClr val="F271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000" b="1">
                <a:solidFill>
                  <a:srgbClr val="FFFFFF"/>
                </a:solidFill>
              </a:rPr>
              <a:t>attribute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 flipV="1">
            <a:off x="6121400" y="3541713"/>
            <a:ext cx="127000" cy="158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>
            <a:off x="5645150" y="3935413"/>
            <a:ext cx="0" cy="128587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 flipV="1">
            <a:off x="4546600" y="4062413"/>
            <a:ext cx="21717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grpSp>
        <p:nvGrpSpPr>
          <p:cNvPr id="62473" name="Group 8"/>
          <p:cNvGrpSpPr>
            <a:grpSpLocks/>
          </p:cNvGrpSpPr>
          <p:nvPr/>
        </p:nvGrpSpPr>
        <p:grpSpPr bwMode="auto">
          <a:xfrm>
            <a:off x="4081463" y="4062413"/>
            <a:ext cx="3106737" cy="2082800"/>
            <a:chOff x="0" y="-1"/>
            <a:chExt cx="3105547" cy="2083438"/>
          </a:xfrm>
        </p:grpSpPr>
        <p:grpSp>
          <p:nvGrpSpPr>
            <p:cNvPr id="62474" name="Group 9"/>
            <p:cNvGrpSpPr>
              <a:grpSpLocks/>
            </p:cNvGrpSpPr>
            <p:nvPr/>
          </p:nvGrpSpPr>
          <p:grpSpPr bwMode="auto">
            <a:xfrm>
              <a:off x="2159000" y="0"/>
              <a:ext cx="946547" cy="1199993"/>
              <a:chOff x="0" y="0"/>
              <a:chExt cx="946547" cy="1199993"/>
            </a:xfrm>
          </p:grpSpPr>
          <p:sp>
            <p:nvSpPr>
              <p:cNvPr id="62483" name="AutoShape 10"/>
              <p:cNvSpPr>
                <a:spLocks/>
              </p:cNvSpPr>
              <p:nvPr/>
            </p:nvSpPr>
            <p:spPr bwMode="auto">
              <a:xfrm>
                <a:off x="0" y="127239"/>
                <a:ext cx="946547" cy="1072754"/>
              </a:xfrm>
              <a:prstGeom prst="roundRect">
                <a:avLst>
                  <a:gd name="adj" fmla="val 2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r>
                  <a:rPr lang="en-US" altLang="en-US" sz="1800" b="1" dirty="0"/>
                  <a:t>text:</a:t>
                </a:r>
              </a:p>
              <a:p>
                <a:pPr eaLnBrk="1"/>
                <a:r>
                  <a:rPr lang="en-US" altLang="en-US" sz="1800" dirty="0"/>
                  <a:t>figs</a:t>
                </a:r>
                <a:endParaRPr lang="en-US" alt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84" name="Line 11"/>
              <p:cNvSpPr>
                <a:spLocks noChangeShapeType="1"/>
              </p:cNvSpPr>
              <p:nvPr/>
            </p:nvSpPr>
            <p:spPr bwMode="auto">
              <a:xfrm>
                <a:off x="473273" y="0"/>
                <a:ext cx="1" cy="12827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62475" name="Group 12"/>
            <p:cNvGrpSpPr>
              <a:grpSpLocks/>
            </p:cNvGrpSpPr>
            <p:nvPr/>
          </p:nvGrpSpPr>
          <p:grpSpPr bwMode="auto">
            <a:xfrm>
              <a:off x="1086246" y="0"/>
              <a:ext cx="946548" cy="2083437"/>
              <a:chOff x="0" y="0"/>
              <a:chExt cx="946547" cy="2083437"/>
            </a:xfrm>
          </p:grpSpPr>
          <p:sp>
            <p:nvSpPr>
              <p:cNvPr id="62479" name="AutoShape 13"/>
              <p:cNvSpPr>
                <a:spLocks/>
              </p:cNvSpPr>
              <p:nvPr/>
            </p:nvSpPr>
            <p:spPr bwMode="auto">
              <a:xfrm>
                <a:off x="0" y="127239"/>
                <a:ext cx="946547" cy="757239"/>
              </a:xfrm>
              <a:prstGeom prst="roundRect">
                <a:avLst>
                  <a:gd name="adj" fmla="val 25000"/>
                </a:avLst>
              </a:prstGeom>
              <a:solidFill>
                <a:srgbClr val="00A9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r>
                  <a:rPr lang="en-US" altLang="en-US" sz="2000" b="1">
                    <a:solidFill>
                      <a:srgbClr val="FFFFFF"/>
                    </a:solidFill>
                  </a:rPr>
                  <a:t>em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80" name="AutoShape 14"/>
              <p:cNvSpPr>
                <a:spLocks/>
              </p:cNvSpPr>
              <p:nvPr/>
            </p:nvSpPr>
            <p:spPr bwMode="auto">
              <a:xfrm>
                <a:off x="0" y="1010683"/>
                <a:ext cx="946547" cy="1072754"/>
              </a:xfrm>
              <a:prstGeom prst="roundRect">
                <a:avLst>
                  <a:gd name="adj" fmla="val 2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r>
                  <a:rPr lang="en-US" altLang="en-US" sz="1800" b="1" dirty="0"/>
                  <a:t>text:</a:t>
                </a:r>
              </a:p>
              <a:p>
                <a:pPr eaLnBrk="1"/>
                <a:r>
                  <a:rPr lang="en-US" altLang="en-US" sz="1800" dirty="0"/>
                  <a:t>fresh</a:t>
                </a:r>
                <a:endParaRPr lang="en-US" alt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81" name="Line 15"/>
              <p:cNvSpPr>
                <a:spLocks noChangeShapeType="1"/>
              </p:cNvSpPr>
              <p:nvPr/>
            </p:nvSpPr>
            <p:spPr bwMode="auto">
              <a:xfrm>
                <a:off x="473273" y="883443"/>
                <a:ext cx="1" cy="128274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62482" name="Line 16"/>
              <p:cNvSpPr>
                <a:spLocks noChangeShapeType="1"/>
              </p:cNvSpPr>
              <p:nvPr/>
            </p:nvSpPr>
            <p:spPr bwMode="auto">
              <a:xfrm>
                <a:off x="473273" y="0"/>
                <a:ext cx="1" cy="12827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62476" name="Group 17"/>
            <p:cNvGrpSpPr>
              <a:grpSpLocks/>
            </p:cNvGrpSpPr>
            <p:nvPr/>
          </p:nvGrpSpPr>
          <p:grpSpPr bwMode="auto">
            <a:xfrm>
              <a:off x="0" y="0"/>
              <a:ext cx="946547" cy="1199993"/>
              <a:chOff x="0" y="0"/>
              <a:chExt cx="946547" cy="1199993"/>
            </a:xfrm>
          </p:grpSpPr>
          <p:sp>
            <p:nvSpPr>
              <p:cNvPr id="62477" name="AutoShape 18"/>
              <p:cNvSpPr>
                <a:spLocks/>
              </p:cNvSpPr>
              <p:nvPr/>
            </p:nvSpPr>
            <p:spPr bwMode="auto">
              <a:xfrm>
                <a:off x="0" y="127239"/>
                <a:ext cx="946547" cy="1072754"/>
              </a:xfrm>
              <a:prstGeom prst="roundRect">
                <a:avLst>
                  <a:gd name="adj" fmla="val 2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r>
                  <a:rPr lang="en-US" altLang="en-US" sz="1800" b="1" dirty="0"/>
                  <a:t>text:</a:t>
                </a:r>
              </a:p>
              <a:p>
                <a:pPr eaLnBrk="1"/>
                <a:r>
                  <a:rPr lang="en-US" altLang="en-US" sz="1800" dirty="0"/>
                  <a:t>six</a:t>
                </a:r>
                <a:endParaRPr lang="en-US" alt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78" name="Line 19"/>
              <p:cNvSpPr>
                <a:spLocks noChangeShapeType="1"/>
              </p:cNvSpPr>
              <p:nvPr/>
            </p:nvSpPr>
            <p:spPr bwMode="auto">
              <a:xfrm>
                <a:off x="473273" y="0"/>
                <a:ext cx="1" cy="12827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marL="406400" indent="-406400" algn="l" defTabSz="565150" eaLnBrk="1">
              <a:buSzPct val="75000"/>
            </a:pPr>
            <a:r>
              <a:rPr lang="en-US" altLang="en-US" sz="5800"/>
              <a:t>To access their content you can use:</a:t>
            </a:r>
            <a:br>
              <a:rPr lang="en-US" altLang="en-US" sz="5800"/>
            </a:br>
            <a:r>
              <a:rPr lang="en-US" altLang="en-US" sz="5800"/>
              <a:t/>
            </a:r>
            <a:br>
              <a:rPr lang="en-US" altLang="en-US" sz="5800"/>
            </a:br>
            <a:r>
              <a:rPr lang="en-US" altLang="en-US" sz="5800">
                <a:latin typeface="Courier" charset="0"/>
                <a:ea typeface="Courier" charset="0"/>
                <a:cs typeface="Courier" charset="0"/>
                <a:sym typeface="Courier" charset="0"/>
              </a:rPr>
              <a:t>nodeValue</a:t>
            </a:r>
            <a:r>
              <a:rPr lang="en-US" altLang="en-US" sz="5800"/>
              <a:t> on text nodes</a:t>
            </a:r>
            <a:br>
              <a:rPr lang="en-US" altLang="en-US" sz="5800"/>
            </a:br>
            <a:r>
              <a:rPr lang="en-US" altLang="en-US" sz="5800">
                <a:latin typeface="Courier" charset="0"/>
                <a:ea typeface="Courier" charset="0"/>
                <a:cs typeface="Courier" charset="0"/>
                <a:sym typeface="Courier" charset="0"/>
              </a:rPr>
              <a:t>textContent</a:t>
            </a:r>
            <a:r>
              <a:rPr lang="en-US" altLang="en-US" sz="5800"/>
              <a:t> for text content of elements</a:t>
            </a:r>
            <a:br>
              <a:rPr lang="en-US" altLang="en-US" sz="5800"/>
            </a:br>
            <a:r>
              <a:rPr lang="en-US" altLang="en-US" sz="5800">
                <a:latin typeface="Courier" charset="0"/>
                <a:ea typeface="Courier" charset="0"/>
                <a:cs typeface="Courier" charset="0"/>
                <a:sym typeface="Courier" charset="0"/>
              </a:rPr>
              <a:t>innerHTML</a:t>
            </a:r>
            <a:r>
              <a:rPr lang="en-US" altLang="en-US" sz="5800"/>
              <a:t> for text and markup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349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4515" name="Rectangle 2"/>
          <p:cNvSpPr>
            <a:spLocks/>
          </p:cNvSpPr>
          <p:nvPr/>
        </p:nvSpPr>
        <p:spPr bwMode="auto">
          <a:xfrm>
            <a:off x="0" y="635000"/>
            <a:ext cx="1300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5000">
                <a:solidFill>
                  <a:srgbClr val="FFFFFF"/>
                </a:solidFill>
              </a:rPr>
              <a:t>nodeValue</a:t>
            </a:r>
            <a:r>
              <a:rPr lang="en-US" altLang="en-US" sz="50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works on text nodes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4635500" y="3175000"/>
            <a:ext cx="3200400" cy="2970213"/>
            <a:chOff x="0" y="0"/>
            <a:chExt cx="3200400" cy="2971397"/>
          </a:xfrm>
        </p:grpSpPr>
        <p:sp>
          <p:nvSpPr>
            <p:cNvPr id="64518" name="AutoShape 4"/>
            <p:cNvSpPr>
              <a:spLocks/>
            </p:cNvSpPr>
            <p:nvPr/>
          </p:nvSpPr>
          <p:spPr bwMode="auto">
            <a:xfrm>
              <a:off x="533400" y="0"/>
              <a:ext cx="952500" cy="762000"/>
            </a:xfrm>
            <a:prstGeom prst="roundRect">
              <a:avLst>
                <a:gd name="adj" fmla="val 25000"/>
              </a:avLst>
            </a:prstGeom>
            <a:noFill/>
            <a:ln w="25400">
              <a:solidFill>
                <a:srgbClr val="00A996"/>
              </a:solidFill>
              <a:miter lim="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li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4519" name="AutoShape 5"/>
            <p:cNvSpPr>
              <a:spLocks/>
            </p:cNvSpPr>
            <p:nvPr/>
          </p:nvSpPr>
          <p:spPr bwMode="auto">
            <a:xfrm>
              <a:off x="1612900" y="0"/>
              <a:ext cx="1587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attribute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4520" name="Line 6"/>
            <p:cNvSpPr>
              <a:spLocks noChangeShapeType="1"/>
            </p:cNvSpPr>
            <p:nvPr/>
          </p:nvSpPr>
          <p:spPr bwMode="auto">
            <a:xfrm flipV="1">
              <a:off x="1485900" y="368299"/>
              <a:ext cx="127000" cy="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64521" name="Group 7"/>
            <p:cNvGrpSpPr>
              <a:grpSpLocks/>
            </p:cNvGrpSpPr>
            <p:nvPr/>
          </p:nvGrpSpPr>
          <p:grpSpPr bwMode="auto">
            <a:xfrm>
              <a:off x="0" y="887960"/>
              <a:ext cx="2019300" cy="2083437"/>
              <a:chOff x="0" y="0"/>
              <a:chExt cx="2019300" cy="2083437"/>
            </a:xfrm>
          </p:grpSpPr>
          <p:grpSp>
            <p:nvGrpSpPr>
              <p:cNvPr id="64524" name="Group 8"/>
              <p:cNvGrpSpPr>
                <a:grpSpLocks/>
              </p:cNvGrpSpPr>
              <p:nvPr/>
            </p:nvGrpSpPr>
            <p:grpSpPr bwMode="auto">
              <a:xfrm>
                <a:off x="1072753" y="0"/>
                <a:ext cx="946547" cy="1199993"/>
                <a:chOff x="0" y="0"/>
                <a:chExt cx="946547" cy="1199993"/>
              </a:xfrm>
            </p:grpSpPr>
            <p:sp>
              <p:nvSpPr>
                <p:cNvPr id="64530" name="AutoShape 9"/>
                <p:cNvSpPr>
                  <a:spLocks/>
                </p:cNvSpPr>
                <p:nvPr/>
              </p:nvSpPr>
              <p:spPr bwMode="auto">
                <a:xfrm>
                  <a:off x="0" y="127239"/>
                  <a:ext cx="946547" cy="1072754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1800" b="1" dirty="0"/>
                    <a:t>text:</a:t>
                  </a:r>
                </a:p>
                <a:p>
                  <a:pPr eaLnBrk="1"/>
                  <a:r>
                    <a:rPr lang="en-US" altLang="en-US" sz="1800" dirty="0"/>
                    <a:t>figs</a:t>
                  </a:r>
                  <a:endParaRPr lang="en-US" alt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31" name="Line 10"/>
                <p:cNvSpPr>
                  <a:spLocks noChangeShapeType="1"/>
                </p:cNvSpPr>
                <p:nvPr/>
              </p:nvSpPr>
              <p:spPr bwMode="auto">
                <a:xfrm>
                  <a:off x="473273" y="0"/>
                  <a:ext cx="1" cy="128273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525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946547" cy="2083437"/>
                <a:chOff x="0" y="0"/>
                <a:chExt cx="946547" cy="2083437"/>
              </a:xfrm>
            </p:grpSpPr>
            <p:sp>
              <p:nvSpPr>
                <p:cNvPr id="64526" name="AutoShape 12"/>
                <p:cNvSpPr>
                  <a:spLocks/>
                </p:cNvSpPr>
                <p:nvPr/>
              </p:nvSpPr>
              <p:spPr bwMode="auto">
                <a:xfrm>
                  <a:off x="0" y="127239"/>
                  <a:ext cx="946547" cy="757239"/>
                </a:xfrm>
                <a:prstGeom prst="roundRect">
                  <a:avLst>
                    <a:gd name="adj" fmla="val 25000"/>
                  </a:avLst>
                </a:prstGeom>
                <a:noFill/>
                <a:ln w="25400">
                  <a:solidFill>
                    <a:srgbClr val="00A996"/>
                  </a:solidFill>
                  <a:miter lim="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em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27" name="AutoShape 13"/>
                <p:cNvSpPr>
                  <a:spLocks/>
                </p:cNvSpPr>
                <p:nvPr/>
              </p:nvSpPr>
              <p:spPr bwMode="auto">
                <a:xfrm>
                  <a:off x="0" y="1010683"/>
                  <a:ext cx="946547" cy="1072754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text:</a:t>
                  </a:r>
                </a:p>
                <a:p>
                  <a:pPr eaLnBrk="1"/>
                  <a:r>
                    <a:rPr lang="en-US" altLang="en-US" sz="2000">
                      <a:solidFill>
                        <a:srgbClr val="FFFFFF"/>
                      </a:solidFill>
                    </a:rPr>
                    <a:t>fresh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28" name="Line 14"/>
                <p:cNvSpPr>
                  <a:spLocks noChangeShapeType="1"/>
                </p:cNvSpPr>
                <p:nvPr/>
              </p:nvSpPr>
              <p:spPr bwMode="auto">
                <a:xfrm>
                  <a:off x="473273" y="883443"/>
                  <a:ext cx="1" cy="12827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4529" name="Line 15"/>
                <p:cNvSpPr>
                  <a:spLocks noChangeShapeType="1"/>
                </p:cNvSpPr>
                <p:nvPr/>
              </p:nvSpPr>
              <p:spPr bwMode="auto">
                <a:xfrm>
                  <a:off x="473273" y="0"/>
                  <a:ext cx="1" cy="128273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22" name="Line 16"/>
            <p:cNvSpPr>
              <a:spLocks noChangeShapeType="1"/>
            </p:cNvSpPr>
            <p:nvPr/>
          </p:nvSpPr>
          <p:spPr bwMode="auto">
            <a:xfrm>
              <a:off x="1009650" y="760960"/>
              <a:ext cx="0" cy="129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523" name="Line 17"/>
            <p:cNvSpPr>
              <a:spLocks noChangeShapeType="1"/>
            </p:cNvSpPr>
            <p:nvPr/>
          </p:nvSpPr>
          <p:spPr bwMode="auto">
            <a:xfrm flipV="1">
              <a:off x="469900" y="887960"/>
              <a:ext cx="10795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64517" name="Rectangle 18"/>
          <p:cNvSpPr>
            <a:spLocks noGrp="1" noChangeArrowheads="1"/>
          </p:cNvSpPr>
          <p:nvPr>
            <p:ph type="title"/>
          </p:nvPr>
        </p:nvSpPr>
        <p:spPr>
          <a:xfrm>
            <a:off x="785813" y="6985000"/>
            <a:ext cx="11430000" cy="2540000"/>
          </a:xfrm>
        </p:spPr>
        <p:txBody>
          <a:bodyPr anchor="t"/>
          <a:lstStyle/>
          <a:p>
            <a:pPr algn="l" eaLnBrk="1"/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var el = document.getElementById(‘one’);</a:t>
            </a:r>
            <a:b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el.firstChild.nextSibling.nodeValue;</a:t>
            </a:r>
            <a:r>
              <a:rPr lang="en-US" altLang="en-US" sz="3500">
                <a:solidFill>
                  <a:srgbClr val="9696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3500">
                <a:solidFill>
                  <a:srgbClr val="9696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9696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3500">
                <a:solidFill>
                  <a:srgbClr val="9696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returns:</a:t>
            </a:r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> figs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5539" name="Rectangle 2"/>
          <p:cNvSpPr>
            <a:spLocks/>
          </p:cNvSpPr>
          <p:nvPr/>
        </p:nvSpPr>
        <p:spPr bwMode="auto">
          <a:xfrm>
            <a:off x="0" y="635000"/>
            <a:ext cx="1300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5000">
                <a:solidFill>
                  <a:srgbClr val="FFFFFF"/>
                </a:solidFill>
              </a:rPr>
              <a:t>textContent</a:t>
            </a:r>
            <a:r>
              <a:rPr lang="en-US" altLang="en-US" sz="50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just collects text content</a:t>
            </a:r>
            <a:endParaRPr lang="en-US" altLang="en-US" sz="1800">
              <a:solidFill>
                <a:srgbClr val="000000"/>
              </a:solidFill>
            </a:endParaRPr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4635500" y="3175000"/>
            <a:ext cx="3200400" cy="2970213"/>
            <a:chOff x="0" y="0"/>
            <a:chExt cx="3200400" cy="2971397"/>
          </a:xfrm>
        </p:grpSpPr>
        <p:sp>
          <p:nvSpPr>
            <p:cNvPr id="65542" name="AutoShape 4"/>
            <p:cNvSpPr>
              <a:spLocks/>
            </p:cNvSpPr>
            <p:nvPr/>
          </p:nvSpPr>
          <p:spPr bwMode="auto">
            <a:xfrm>
              <a:off x="533400" y="0"/>
              <a:ext cx="952500" cy="762000"/>
            </a:xfrm>
            <a:prstGeom prst="roundRect">
              <a:avLst>
                <a:gd name="adj" fmla="val 25000"/>
              </a:avLst>
            </a:prstGeom>
            <a:noFill/>
            <a:ln w="25400">
              <a:solidFill>
                <a:srgbClr val="00A996"/>
              </a:solidFill>
              <a:miter lim="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li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3" name="AutoShape 5"/>
            <p:cNvSpPr>
              <a:spLocks/>
            </p:cNvSpPr>
            <p:nvPr/>
          </p:nvSpPr>
          <p:spPr bwMode="auto">
            <a:xfrm>
              <a:off x="1612900" y="0"/>
              <a:ext cx="1587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attribute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4" name="Line 6"/>
            <p:cNvSpPr>
              <a:spLocks noChangeShapeType="1"/>
            </p:cNvSpPr>
            <p:nvPr/>
          </p:nvSpPr>
          <p:spPr bwMode="auto">
            <a:xfrm flipV="1">
              <a:off x="1485900" y="368299"/>
              <a:ext cx="127000" cy="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65545" name="Group 7"/>
            <p:cNvGrpSpPr>
              <a:grpSpLocks/>
            </p:cNvGrpSpPr>
            <p:nvPr/>
          </p:nvGrpSpPr>
          <p:grpSpPr bwMode="auto">
            <a:xfrm>
              <a:off x="0" y="887960"/>
              <a:ext cx="2019300" cy="2083437"/>
              <a:chOff x="0" y="0"/>
              <a:chExt cx="2019300" cy="2083437"/>
            </a:xfrm>
          </p:grpSpPr>
          <p:grpSp>
            <p:nvGrpSpPr>
              <p:cNvPr id="65548" name="Group 8"/>
              <p:cNvGrpSpPr>
                <a:grpSpLocks/>
              </p:cNvGrpSpPr>
              <p:nvPr/>
            </p:nvGrpSpPr>
            <p:grpSpPr bwMode="auto">
              <a:xfrm>
                <a:off x="1072753" y="0"/>
                <a:ext cx="946547" cy="1199993"/>
                <a:chOff x="0" y="0"/>
                <a:chExt cx="946547" cy="1199993"/>
              </a:xfrm>
            </p:grpSpPr>
            <p:sp>
              <p:nvSpPr>
                <p:cNvPr id="65554" name="AutoShape 9"/>
                <p:cNvSpPr>
                  <a:spLocks/>
                </p:cNvSpPr>
                <p:nvPr/>
              </p:nvSpPr>
              <p:spPr bwMode="auto">
                <a:xfrm>
                  <a:off x="0" y="127239"/>
                  <a:ext cx="946547" cy="1072754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1800" b="1" dirty="0"/>
                    <a:t>text:</a:t>
                  </a:r>
                </a:p>
                <a:p>
                  <a:pPr eaLnBrk="1"/>
                  <a:r>
                    <a:rPr lang="en-US" altLang="en-US" sz="1800" dirty="0"/>
                    <a:t>figs</a:t>
                  </a:r>
                  <a:endParaRPr lang="en-US" alt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55" name="Line 10"/>
                <p:cNvSpPr>
                  <a:spLocks noChangeShapeType="1"/>
                </p:cNvSpPr>
                <p:nvPr/>
              </p:nvSpPr>
              <p:spPr bwMode="auto">
                <a:xfrm>
                  <a:off x="473273" y="0"/>
                  <a:ext cx="1" cy="128273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549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946547" cy="2083437"/>
                <a:chOff x="0" y="0"/>
                <a:chExt cx="946547" cy="2083437"/>
              </a:xfrm>
            </p:grpSpPr>
            <p:sp>
              <p:nvSpPr>
                <p:cNvPr id="65550" name="AutoShape 12"/>
                <p:cNvSpPr>
                  <a:spLocks/>
                </p:cNvSpPr>
                <p:nvPr/>
              </p:nvSpPr>
              <p:spPr bwMode="auto">
                <a:xfrm>
                  <a:off x="0" y="127239"/>
                  <a:ext cx="946547" cy="757239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6464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em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51" name="AutoShape 13"/>
                <p:cNvSpPr>
                  <a:spLocks/>
                </p:cNvSpPr>
                <p:nvPr/>
              </p:nvSpPr>
              <p:spPr bwMode="auto">
                <a:xfrm>
                  <a:off x="0" y="1010683"/>
                  <a:ext cx="946547" cy="1072754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1800" b="1" dirty="0"/>
                    <a:t>text:</a:t>
                  </a:r>
                </a:p>
                <a:p>
                  <a:pPr eaLnBrk="1"/>
                  <a:r>
                    <a:rPr lang="en-US" altLang="en-US" sz="1800" dirty="0"/>
                    <a:t>fresh</a:t>
                  </a:r>
                  <a:endParaRPr lang="en-US" alt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552" name="Line 14"/>
                <p:cNvSpPr>
                  <a:spLocks noChangeShapeType="1"/>
                </p:cNvSpPr>
                <p:nvPr/>
              </p:nvSpPr>
              <p:spPr bwMode="auto">
                <a:xfrm>
                  <a:off x="473273" y="883443"/>
                  <a:ext cx="1" cy="12827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5553" name="Line 15"/>
                <p:cNvSpPr>
                  <a:spLocks noChangeShapeType="1"/>
                </p:cNvSpPr>
                <p:nvPr/>
              </p:nvSpPr>
              <p:spPr bwMode="auto">
                <a:xfrm>
                  <a:off x="473273" y="0"/>
                  <a:ext cx="1" cy="128273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546" name="Line 16"/>
            <p:cNvSpPr>
              <a:spLocks noChangeShapeType="1"/>
            </p:cNvSpPr>
            <p:nvPr/>
          </p:nvSpPr>
          <p:spPr bwMode="auto">
            <a:xfrm>
              <a:off x="1009650" y="760960"/>
              <a:ext cx="0" cy="129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5547" name="Line 17"/>
            <p:cNvSpPr>
              <a:spLocks noChangeShapeType="1"/>
            </p:cNvSpPr>
            <p:nvPr/>
          </p:nvSpPr>
          <p:spPr bwMode="auto">
            <a:xfrm flipV="1">
              <a:off x="469900" y="887960"/>
              <a:ext cx="10795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65541" name="Rectangle 18"/>
          <p:cNvSpPr>
            <a:spLocks noGrp="1" noChangeArrowheads="1"/>
          </p:cNvSpPr>
          <p:nvPr>
            <p:ph type="title"/>
          </p:nvPr>
        </p:nvSpPr>
        <p:spPr>
          <a:xfrm>
            <a:off x="785813" y="6985000"/>
            <a:ext cx="11480800" cy="1905000"/>
          </a:xfrm>
        </p:spPr>
        <p:txBody>
          <a:bodyPr anchor="t"/>
          <a:lstStyle/>
          <a:p>
            <a:pPr algn="l" eaLnBrk="1"/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document.getElementById(‘one’).textContent;</a:t>
            </a:r>
            <a:b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returns:</a:t>
            </a:r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> fresh figs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3495675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6000"/>
              <a:t>The DOM specifies how: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2969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/>
          </p:cNvSpPr>
          <p:nvPr/>
        </p:nvSpPr>
        <p:spPr bwMode="auto">
          <a:xfrm>
            <a:off x="0" y="2862263"/>
            <a:ext cx="6503988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81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81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400">
                <a:solidFill>
                  <a:srgbClr val="F2717A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9701" name="Rectangle 4"/>
          <p:cNvSpPr>
            <a:spLocks/>
          </p:cNvSpPr>
          <p:nvPr/>
        </p:nvSpPr>
        <p:spPr bwMode="auto">
          <a:xfrm>
            <a:off x="0" y="5559425"/>
            <a:ext cx="65024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Browsers</a:t>
            </a:r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b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create a model of </a:t>
            </a:r>
            <a:b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an HTML page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6563" name="Rectangle 2"/>
          <p:cNvSpPr>
            <a:spLocks/>
          </p:cNvSpPr>
          <p:nvPr/>
        </p:nvSpPr>
        <p:spPr bwMode="auto">
          <a:xfrm>
            <a:off x="0" y="635000"/>
            <a:ext cx="1300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5000">
                <a:solidFill>
                  <a:srgbClr val="FFFFFF"/>
                </a:solidFill>
              </a:rPr>
              <a:t>innerHTML</a:t>
            </a:r>
            <a:r>
              <a:rPr lang="en-US" altLang="en-US" sz="50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gets text and markup</a:t>
            </a:r>
            <a:endParaRPr lang="en-US" altLang="en-US" sz="1800">
              <a:solidFill>
                <a:srgbClr val="000000"/>
              </a:solidFill>
            </a:endParaRPr>
          </a:p>
        </p:txBody>
      </p:sp>
      <p:grpSp>
        <p:nvGrpSpPr>
          <p:cNvPr id="66564" name="Group 3"/>
          <p:cNvGrpSpPr>
            <a:grpSpLocks/>
          </p:cNvGrpSpPr>
          <p:nvPr/>
        </p:nvGrpSpPr>
        <p:grpSpPr bwMode="auto">
          <a:xfrm>
            <a:off x="4635500" y="3175000"/>
            <a:ext cx="3200400" cy="2970213"/>
            <a:chOff x="0" y="0"/>
            <a:chExt cx="3200400" cy="2971397"/>
          </a:xfrm>
        </p:grpSpPr>
        <p:sp>
          <p:nvSpPr>
            <p:cNvPr id="66566" name="AutoShape 4"/>
            <p:cNvSpPr>
              <a:spLocks/>
            </p:cNvSpPr>
            <p:nvPr/>
          </p:nvSpPr>
          <p:spPr bwMode="auto">
            <a:xfrm>
              <a:off x="533400" y="0"/>
              <a:ext cx="952500" cy="762000"/>
            </a:xfrm>
            <a:prstGeom prst="roundRect">
              <a:avLst>
                <a:gd name="adj" fmla="val 25000"/>
              </a:avLst>
            </a:prstGeom>
            <a:noFill/>
            <a:ln w="25400">
              <a:solidFill>
                <a:srgbClr val="00A996"/>
              </a:solidFill>
              <a:miter lim="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li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67" name="AutoShape 5"/>
            <p:cNvSpPr>
              <a:spLocks/>
            </p:cNvSpPr>
            <p:nvPr/>
          </p:nvSpPr>
          <p:spPr bwMode="auto">
            <a:xfrm>
              <a:off x="1612900" y="0"/>
              <a:ext cx="1587500" cy="762000"/>
            </a:xfrm>
            <a:prstGeom prst="roundRect">
              <a:avLst>
                <a:gd name="adj" fmla="val 25000"/>
              </a:avLst>
            </a:prstGeom>
            <a:solidFill>
              <a:srgbClr val="646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1pPr>
              <a:lvl2pPr marL="37931725" indent="-37474525"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2pPr>
              <a:lvl3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3pPr>
              <a:lvl4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4pPr>
              <a:lvl5pPr eaLnBrk="0"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32302E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defRPr>
              </a:lvl9pPr>
            </a:lstStyle>
            <a:p>
              <a:pPr eaLnBrk="1"/>
              <a:r>
                <a:rPr lang="en-US" altLang="en-US" sz="2000" b="1">
                  <a:solidFill>
                    <a:srgbClr val="FFFFFF"/>
                  </a:solidFill>
                </a:rPr>
                <a:t>attribute</a:t>
              </a: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68" name="Line 6"/>
            <p:cNvSpPr>
              <a:spLocks noChangeShapeType="1"/>
            </p:cNvSpPr>
            <p:nvPr/>
          </p:nvSpPr>
          <p:spPr bwMode="auto">
            <a:xfrm flipV="1">
              <a:off x="1485900" y="368299"/>
              <a:ext cx="127000" cy="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66569" name="Group 7"/>
            <p:cNvGrpSpPr>
              <a:grpSpLocks/>
            </p:cNvGrpSpPr>
            <p:nvPr/>
          </p:nvGrpSpPr>
          <p:grpSpPr bwMode="auto">
            <a:xfrm>
              <a:off x="0" y="887960"/>
              <a:ext cx="2019300" cy="2083437"/>
              <a:chOff x="0" y="0"/>
              <a:chExt cx="2019300" cy="2083437"/>
            </a:xfrm>
          </p:grpSpPr>
          <p:grpSp>
            <p:nvGrpSpPr>
              <p:cNvPr id="66572" name="Group 8"/>
              <p:cNvGrpSpPr>
                <a:grpSpLocks/>
              </p:cNvGrpSpPr>
              <p:nvPr/>
            </p:nvGrpSpPr>
            <p:grpSpPr bwMode="auto">
              <a:xfrm>
                <a:off x="1072753" y="0"/>
                <a:ext cx="946547" cy="1199993"/>
                <a:chOff x="0" y="0"/>
                <a:chExt cx="946547" cy="1199993"/>
              </a:xfrm>
            </p:grpSpPr>
            <p:sp>
              <p:nvSpPr>
                <p:cNvPr id="66578" name="AutoShape 9"/>
                <p:cNvSpPr>
                  <a:spLocks/>
                </p:cNvSpPr>
                <p:nvPr/>
              </p:nvSpPr>
              <p:spPr bwMode="auto">
                <a:xfrm>
                  <a:off x="0" y="127239"/>
                  <a:ext cx="946547" cy="1072754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1800" b="1" dirty="0"/>
                    <a:t>text:</a:t>
                  </a:r>
                </a:p>
                <a:p>
                  <a:pPr eaLnBrk="1"/>
                  <a:r>
                    <a:rPr lang="en-US" altLang="en-US" sz="1800" dirty="0"/>
                    <a:t>figs</a:t>
                  </a:r>
                  <a:endParaRPr lang="en-US" alt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579" name="Line 10"/>
                <p:cNvSpPr>
                  <a:spLocks noChangeShapeType="1"/>
                </p:cNvSpPr>
                <p:nvPr/>
              </p:nvSpPr>
              <p:spPr bwMode="auto">
                <a:xfrm>
                  <a:off x="473273" y="0"/>
                  <a:ext cx="1" cy="128273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573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946547" cy="2083437"/>
                <a:chOff x="0" y="0"/>
                <a:chExt cx="946547" cy="2083437"/>
              </a:xfrm>
            </p:grpSpPr>
            <p:sp>
              <p:nvSpPr>
                <p:cNvPr id="66574" name="AutoShape 12"/>
                <p:cNvSpPr>
                  <a:spLocks/>
                </p:cNvSpPr>
                <p:nvPr/>
              </p:nvSpPr>
              <p:spPr bwMode="auto">
                <a:xfrm>
                  <a:off x="0" y="127239"/>
                  <a:ext cx="946547" cy="757239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em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575" name="AutoShape 13"/>
                <p:cNvSpPr>
                  <a:spLocks/>
                </p:cNvSpPr>
                <p:nvPr/>
              </p:nvSpPr>
              <p:spPr bwMode="auto">
                <a:xfrm>
                  <a:off x="0" y="1010683"/>
                  <a:ext cx="946547" cy="1072754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1800" b="1" dirty="0"/>
                    <a:t>text:</a:t>
                  </a:r>
                </a:p>
                <a:p>
                  <a:pPr eaLnBrk="1"/>
                  <a:r>
                    <a:rPr lang="en-US" altLang="en-US" sz="1800" dirty="0"/>
                    <a:t>fresh</a:t>
                  </a:r>
                  <a:endParaRPr lang="en-US" alt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576" name="Line 14"/>
                <p:cNvSpPr>
                  <a:spLocks noChangeShapeType="1"/>
                </p:cNvSpPr>
                <p:nvPr/>
              </p:nvSpPr>
              <p:spPr bwMode="auto">
                <a:xfrm>
                  <a:off x="473273" y="883443"/>
                  <a:ext cx="1" cy="12827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66577" name="Line 15"/>
                <p:cNvSpPr>
                  <a:spLocks noChangeShapeType="1"/>
                </p:cNvSpPr>
                <p:nvPr/>
              </p:nvSpPr>
              <p:spPr bwMode="auto">
                <a:xfrm>
                  <a:off x="473273" y="0"/>
                  <a:ext cx="1" cy="128273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6570" name="Line 16"/>
            <p:cNvSpPr>
              <a:spLocks noChangeShapeType="1"/>
            </p:cNvSpPr>
            <p:nvPr/>
          </p:nvSpPr>
          <p:spPr bwMode="auto">
            <a:xfrm>
              <a:off x="1009650" y="760960"/>
              <a:ext cx="0" cy="129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6571" name="Line 17"/>
            <p:cNvSpPr>
              <a:spLocks noChangeShapeType="1"/>
            </p:cNvSpPr>
            <p:nvPr/>
          </p:nvSpPr>
          <p:spPr bwMode="auto">
            <a:xfrm flipV="1">
              <a:off x="469900" y="887960"/>
              <a:ext cx="1079501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sp>
        <p:nvSpPr>
          <p:cNvPr id="66565" name="Rectangle 18"/>
          <p:cNvSpPr>
            <a:spLocks noGrp="1" noChangeArrowheads="1"/>
          </p:cNvSpPr>
          <p:nvPr>
            <p:ph type="title"/>
          </p:nvPr>
        </p:nvSpPr>
        <p:spPr>
          <a:xfrm>
            <a:off x="785813" y="6985000"/>
            <a:ext cx="11480800" cy="1905000"/>
          </a:xfrm>
        </p:spPr>
        <p:txBody>
          <a:bodyPr anchor="t"/>
          <a:lstStyle/>
          <a:p>
            <a:pPr algn="l" eaLnBrk="1"/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document.getElementById(‘one’).innerHTML;</a:t>
            </a:r>
            <a:b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returns:</a:t>
            </a:r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&lt;em&gt;</a:t>
            </a:r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>fresh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&lt;/em&gt;</a:t>
            </a:r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> figs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/>
          </p:cNvSpPr>
          <p:nvPr/>
        </p:nvSpPr>
        <p:spPr bwMode="auto">
          <a:xfrm>
            <a:off x="534988" y="2163763"/>
            <a:ext cx="1246981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0000">
                <a:solidFill>
                  <a:srgbClr val="F2717A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vs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502400" cy="9752013"/>
          </a:xfrm>
        </p:spPr>
        <p:txBody>
          <a:bodyPr lIns="952500" tIns="952500" rIns="952500" bIns="952500"/>
          <a:lstStyle/>
          <a:p>
            <a:pPr algn="l" eaLnBrk="1"/>
            <a:r>
              <a:rPr lang="en-US" altLang="en-US" sz="35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DOM MANIPULATION</a:t>
            </a:r>
            <a:br>
              <a:rPr lang="en-US" altLang="en-US" sz="3500" b="1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500"/>
              <a:t/>
            </a:r>
            <a:br>
              <a:rPr lang="en-US" altLang="en-US" sz="3500"/>
            </a:br>
            <a:r>
              <a:rPr lang="en-US" altLang="en-US" sz="3500"/>
              <a:t/>
            </a:r>
            <a:br>
              <a:rPr lang="en-US" altLang="en-US" sz="3500"/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createElement()</a:t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createTextNode()</a:t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appendChild()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7588" name="Picture 3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7589" name="Rectangle 4"/>
          <p:cNvSpPr>
            <a:spLocks/>
          </p:cNvSpPr>
          <p:nvPr/>
        </p:nvSpPr>
        <p:spPr bwMode="auto">
          <a:xfrm>
            <a:off x="6973888" y="0"/>
            <a:ext cx="6030912" cy="97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952500" tIns="952500" rIns="952500" bIns="952500" anchor="ctr"/>
          <a:lstStyle>
            <a:lvl1pPr marL="203200" indent="-203200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algn="l" eaLnBrk="1"/>
            <a:r>
              <a:rPr lang="en-US" altLang="en-US" b="1">
                <a:solidFill>
                  <a:srgbClr val="FFFFFF"/>
                </a:solidFill>
              </a:rPr>
              <a:t>innerHTML</a:t>
            </a:r>
          </a:p>
          <a:p>
            <a:pPr algn="l" eaLnBrk="1"/>
            <a:endParaRPr lang="en-US" altLang="en-US" sz="35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  <a:p>
            <a:pPr algn="l" eaLnBrk="1"/>
            <a:endParaRPr lang="en-US" altLang="en-US" sz="35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  <a:p>
            <a:pPr algn="l" eaLnBrk="1">
              <a:buSzPct val="75000"/>
              <a:buFontTx/>
              <a:buChar char="•"/>
            </a:pPr>
            <a:r>
              <a:rPr lang="en-US" altLang="en-US" sz="35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Builds up a string</a:t>
            </a:r>
          </a:p>
          <a:p>
            <a:pPr algn="l" eaLnBrk="1">
              <a:buSzPct val="75000"/>
              <a:buFontTx/>
              <a:buChar char="•"/>
            </a:pPr>
            <a:r>
              <a:rPr lang="en-US" altLang="en-US" sz="35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Contains markup</a:t>
            </a:r>
          </a:p>
          <a:p>
            <a:pPr algn="l" eaLnBrk="1">
              <a:buSzPct val="75000"/>
              <a:buFontTx/>
              <a:buChar char="•"/>
            </a:pPr>
            <a:r>
              <a:rPr lang="en-US" altLang="en-US" sz="35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Updates elements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CROSS-SITE SCRIPTING (XSS) ATTACKS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861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algn="l" eaLnBrk="1"/>
            <a:r>
              <a:rPr lang="en-US" altLang="en-US" sz="60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Untrusted data</a:t>
            </a:r>
            <a:r>
              <a:rPr lang="en-US" altLang="en-US" sz="6000"/>
              <a:t> is content you do not have complete control over. It can contain malicious content.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963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9752013"/>
          </a:xfrm>
        </p:spPr>
        <p:txBody>
          <a:bodyPr lIns="1270000" tIns="1270000" rIns="1270000" bIns="1270000"/>
          <a:lstStyle/>
          <a:p>
            <a:pPr marL="466725" indent="-466725" algn="l" eaLnBrk="1">
              <a:buSzPct val="75000"/>
            </a:pPr>
            <a:r>
              <a:rPr lang="en-US" altLang="en-US" sz="6000"/>
              <a:t>Sources of untrusted data:</a:t>
            </a:r>
            <a:br>
              <a:rPr lang="en-US" altLang="en-US" sz="6000"/>
            </a:br>
            <a:r>
              <a:rPr lang="en-US" altLang="en-US" sz="6000"/>
              <a:t/>
            </a:r>
            <a:br>
              <a:rPr lang="en-US" altLang="en-US" sz="6000"/>
            </a:br>
            <a:r>
              <a:rPr lang="en-US" altLang="en-US" sz="6000"/>
              <a:t>User creates a profile</a:t>
            </a:r>
            <a:br>
              <a:rPr lang="en-US" altLang="en-US" sz="6000"/>
            </a:br>
            <a:r>
              <a:rPr lang="en-US" altLang="en-US" sz="6000"/>
              <a:t>Multiple contributors</a:t>
            </a:r>
            <a:br>
              <a:rPr lang="en-US" altLang="en-US" sz="6000"/>
            </a:br>
            <a:r>
              <a:rPr lang="en-US" altLang="en-US" sz="6000"/>
              <a:t>Data from third-party sites</a:t>
            </a:r>
            <a:br>
              <a:rPr lang="en-US" altLang="en-US" sz="6000"/>
            </a:br>
            <a:r>
              <a:rPr lang="en-US" altLang="en-US" sz="6000"/>
              <a:t>Files such as images / videos are uploaded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7065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1683" name="Rectangle 2"/>
          <p:cNvSpPr>
            <a:spLocks/>
          </p:cNvSpPr>
          <p:nvPr/>
        </p:nvSpPr>
        <p:spPr bwMode="auto">
          <a:xfrm>
            <a:off x="0" y="635000"/>
            <a:ext cx="13004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DEFENDING AGAINST XSS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/>
          </p:nvPr>
        </p:nvSpPr>
        <p:spPr>
          <a:xfrm>
            <a:off x="785813" y="2540000"/>
            <a:ext cx="11430000" cy="635000"/>
          </a:xfrm>
        </p:spPr>
        <p:txBody>
          <a:bodyPr/>
          <a:lstStyle/>
          <a:p>
            <a:pPr eaLnBrk="1"/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>Validate all input that is sent to the server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1685" name="Rectangle 4"/>
          <p:cNvSpPr>
            <a:spLocks/>
          </p:cNvSpPr>
          <p:nvPr/>
        </p:nvSpPr>
        <p:spPr bwMode="auto">
          <a:xfrm>
            <a:off x="785813" y="7620000"/>
            <a:ext cx="11430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35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Escape data coming from the server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 flipV="1">
            <a:off x="1219200" y="3681413"/>
            <a:ext cx="10820400" cy="1587"/>
          </a:xfrm>
          <a:prstGeom prst="line">
            <a:avLst/>
          </a:prstGeom>
          <a:noFill/>
          <a:ln w="76200">
            <a:solidFill>
              <a:srgbClr val="F2717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1687" name="Line 6"/>
          <p:cNvSpPr>
            <a:spLocks noChangeShapeType="1"/>
          </p:cNvSpPr>
          <p:nvPr/>
        </p:nvSpPr>
        <p:spPr bwMode="auto">
          <a:xfrm flipV="1">
            <a:off x="965200" y="7112000"/>
            <a:ext cx="10820400" cy="0"/>
          </a:xfrm>
          <a:prstGeom prst="line">
            <a:avLst/>
          </a:prstGeom>
          <a:noFill/>
          <a:ln w="76200">
            <a:solidFill>
              <a:srgbClr val="F2717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pic>
        <p:nvPicPr>
          <p:cNvPr id="71688" name="Picture 7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4483100"/>
            <a:ext cx="107442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WORKING WITH ATTRIBUTES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7270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/>
          <a:lstStyle/>
          <a:p>
            <a:pPr algn="l" eaLnBrk="1">
              <a:lnSpc>
                <a:spcPct val="120000"/>
              </a:lnSpc>
            </a:pPr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>1. Use a DOM query to select an element:</a:t>
            </a:r>
            <a:b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500"/>
              <a:t/>
            </a:r>
            <a:br>
              <a:rPr lang="en-US" altLang="en-US" sz="3500"/>
            </a:b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var el = document.getElementById(‘one’);</a:t>
            </a:r>
            <a:b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/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>2. Method gets attribute from element:</a:t>
            </a:r>
            <a:b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el.getAttribute(‘class’);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73731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3732" name="Rectangle 3"/>
          <p:cNvSpPr>
            <a:spLocks/>
          </p:cNvSpPr>
          <p:nvPr/>
        </p:nvSpPr>
        <p:spPr bwMode="auto">
          <a:xfrm>
            <a:off x="0" y="635000"/>
            <a:ext cx="13004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ACCESSING AN ATTRIBUTE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11430000" cy="9752013"/>
          </a:xfrm>
        </p:spPr>
        <p:txBody>
          <a:bodyPr/>
          <a:lstStyle/>
          <a:p>
            <a:pPr algn="l" eaLnBrk="1">
              <a:lnSpc>
                <a:spcPct val="120000"/>
              </a:lnSpc>
            </a:pPr>
            <a: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  <a:t>Check for attribute and update it:</a:t>
            </a:r>
            <a:br>
              <a:rPr lang="en-US" altLang="en-US" sz="3500"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 sz="3500"/>
              <a:t/>
            </a:r>
            <a:br>
              <a:rPr lang="en-US" altLang="en-US" sz="3500"/>
            </a:b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var el = document.getElementById(‘one’);</a:t>
            </a:r>
            <a:b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b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if (el.hasAttribute(‘class’) {</a:t>
            </a:r>
            <a:b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el.setAttribute(‘class’, ‘cool’);</a:t>
            </a:r>
            <a:b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F2717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}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7475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4756" name="Rectangle 3"/>
          <p:cNvSpPr>
            <a:spLocks/>
          </p:cNvSpPr>
          <p:nvPr/>
        </p:nvSpPr>
        <p:spPr bwMode="auto">
          <a:xfrm>
            <a:off x="0" y="635000"/>
            <a:ext cx="13004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UPDATING AN ATTRIBUTE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 descr="diamond-hol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996950"/>
            <a:ext cx="7759700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3495675"/>
          </a:xfrm>
        </p:spPr>
        <p:txBody>
          <a:bodyPr lIns="1270000" tIns="1270000" rIns="1270000" bIns="1270000"/>
          <a:lstStyle/>
          <a:p>
            <a:pPr eaLnBrk="1"/>
            <a:r>
              <a:rPr lang="en-US" altLang="en-US" sz="6000"/>
              <a:t>The DOM specifies how: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23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0724" name="Rectangle 3"/>
          <p:cNvSpPr>
            <a:spLocks/>
          </p:cNvSpPr>
          <p:nvPr/>
        </p:nvSpPr>
        <p:spPr bwMode="auto">
          <a:xfrm>
            <a:off x="6497638" y="2862263"/>
            <a:ext cx="650716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81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81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400">
                <a:solidFill>
                  <a:srgbClr val="F2717A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725" name="Rectangle 4"/>
          <p:cNvSpPr>
            <a:spLocks/>
          </p:cNvSpPr>
          <p:nvPr/>
        </p:nvSpPr>
        <p:spPr bwMode="auto">
          <a:xfrm>
            <a:off x="6497638" y="5565775"/>
            <a:ext cx="6507162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JavaScript</a:t>
            </a:r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b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accesses / updates </a:t>
            </a:r>
            <a:b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an HTML page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26" name="Rectangle 5"/>
          <p:cNvSpPr>
            <a:spLocks/>
          </p:cNvSpPr>
          <p:nvPr/>
        </p:nvSpPr>
        <p:spPr bwMode="auto">
          <a:xfrm>
            <a:off x="0" y="2862263"/>
            <a:ext cx="6503988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2381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defTabSz="2381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16400">
                <a:solidFill>
                  <a:srgbClr val="646464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727" name="Rectangle 6"/>
          <p:cNvSpPr>
            <a:spLocks/>
          </p:cNvSpPr>
          <p:nvPr/>
        </p:nvSpPr>
        <p:spPr bwMode="auto">
          <a:xfrm>
            <a:off x="0" y="5559425"/>
            <a:ext cx="65024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35000" tIns="635000" rIns="635000" bIns="635000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b="1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Browsers</a:t>
            </a:r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b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create a model of </a:t>
            </a:r>
            <a:b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altLang="en-US">
                <a:solidFill>
                  <a:srgbClr val="646464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an HTML page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THE DOM TREE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1747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905000"/>
            <a:ext cx="11430000" cy="3175000"/>
          </a:xfrm>
        </p:spPr>
        <p:txBody>
          <a:bodyPr anchor="t"/>
          <a:lstStyle/>
          <a:p>
            <a:pPr algn="l" eaLnBrk="1"/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&lt;ul&gt;</a:t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&lt;/ul&gt;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1905000"/>
            <a:ext cx="11430000" cy="3175000"/>
          </a:xfrm>
        </p:spPr>
        <p:txBody>
          <a:bodyPr anchor="t"/>
          <a:lstStyle/>
          <a:p>
            <a:pPr algn="l" eaLnBrk="1"/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&lt;ul&gt;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&lt;/ul&gt;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3795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3796" name="AutoShape 3"/>
          <p:cNvSpPr>
            <a:spLocks/>
          </p:cNvSpPr>
          <p:nvPr/>
        </p:nvSpPr>
        <p:spPr bwMode="auto">
          <a:xfrm>
            <a:off x="6026150" y="5867400"/>
            <a:ext cx="952500" cy="762000"/>
          </a:xfrm>
          <a:prstGeom prst="roundRect">
            <a:avLst>
              <a:gd name="adj" fmla="val 25000"/>
            </a:avLst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000" b="1">
                <a:solidFill>
                  <a:srgbClr val="FFFFFF"/>
                </a:solidFill>
              </a:rPr>
              <a:t>ul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4406900" y="6754813"/>
            <a:ext cx="4191000" cy="890587"/>
            <a:chOff x="0" y="0"/>
            <a:chExt cx="4191000" cy="890040"/>
          </a:xfrm>
        </p:grpSpPr>
        <p:grpSp>
          <p:nvGrpSpPr>
            <p:cNvPr id="33801" name="Group 5"/>
            <p:cNvGrpSpPr>
              <a:grpSpLocks/>
            </p:cNvGrpSpPr>
            <p:nvPr/>
          </p:nvGrpSpPr>
          <p:grpSpPr bwMode="auto">
            <a:xfrm>
              <a:off x="0" y="0"/>
              <a:ext cx="952500" cy="890040"/>
              <a:chOff x="0" y="0"/>
              <a:chExt cx="952500" cy="890040"/>
            </a:xfrm>
          </p:grpSpPr>
          <p:sp>
            <p:nvSpPr>
              <p:cNvPr id="33811" name="AutoShape 6"/>
              <p:cNvSpPr>
                <a:spLocks/>
              </p:cNvSpPr>
              <p:nvPr/>
            </p:nvSpPr>
            <p:spPr bwMode="auto">
              <a:xfrm>
                <a:off x="0" y="128039"/>
                <a:ext cx="952500" cy="762001"/>
              </a:xfrm>
              <a:prstGeom prst="roundRect">
                <a:avLst>
                  <a:gd name="adj" fmla="val 25000"/>
                </a:avLst>
              </a:prstGeom>
              <a:solidFill>
                <a:srgbClr val="00A9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r>
                  <a:rPr lang="en-US" altLang="en-US" sz="2000" b="1">
                    <a:solidFill>
                      <a:srgbClr val="FFFFFF"/>
                    </a:solidFill>
                  </a:rPr>
                  <a:t>li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2" name="Line 7"/>
              <p:cNvSpPr>
                <a:spLocks noChangeShapeType="1"/>
              </p:cNvSpPr>
              <p:nvPr/>
            </p:nvSpPr>
            <p:spPr bwMode="auto">
              <a:xfrm>
                <a:off x="476250" y="0"/>
                <a:ext cx="1" cy="1290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33802" name="Group 8"/>
            <p:cNvGrpSpPr>
              <a:grpSpLocks/>
            </p:cNvGrpSpPr>
            <p:nvPr/>
          </p:nvGrpSpPr>
          <p:grpSpPr bwMode="auto">
            <a:xfrm>
              <a:off x="1079500" y="0"/>
              <a:ext cx="952500" cy="890040"/>
              <a:chOff x="0" y="0"/>
              <a:chExt cx="952500" cy="890040"/>
            </a:xfrm>
          </p:grpSpPr>
          <p:sp>
            <p:nvSpPr>
              <p:cNvPr id="33809" name="AutoShape 9"/>
              <p:cNvSpPr>
                <a:spLocks/>
              </p:cNvSpPr>
              <p:nvPr/>
            </p:nvSpPr>
            <p:spPr bwMode="auto">
              <a:xfrm>
                <a:off x="0" y="128039"/>
                <a:ext cx="952500" cy="762001"/>
              </a:xfrm>
              <a:prstGeom prst="roundRect">
                <a:avLst>
                  <a:gd name="adj" fmla="val 25000"/>
                </a:avLst>
              </a:prstGeom>
              <a:solidFill>
                <a:srgbClr val="00A9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r>
                  <a:rPr lang="en-US" altLang="en-US" sz="2000" b="1">
                    <a:solidFill>
                      <a:srgbClr val="FFFFFF"/>
                    </a:solidFill>
                  </a:rPr>
                  <a:t>li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0" name="Line 10"/>
              <p:cNvSpPr>
                <a:spLocks noChangeShapeType="1"/>
              </p:cNvSpPr>
              <p:nvPr/>
            </p:nvSpPr>
            <p:spPr bwMode="auto">
              <a:xfrm>
                <a:off x="476250" y="0"/>
                <a:ext cx="1" cy="1290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2159000" y="0"/>
              <a:ext cx="952500" cy="890040"/>
              <a:chOff x="0" y="0"/>
              <a:chExt cx="952500" cy="890040"/>
            </a:xfrm>
          </p:grpSpPr>
          <p:sp>
            <p:nvSpPr>
              <p:cNvPr id="33807" name="AutoShape 12"/>
              <p:cNvSpPr>
                <a:spLocks/>
              </p:cNvSpPr>
              <p:nvPr/>
            </p:nvSpPr>
            <p:spPr bwMode="auto">
              <a:xfrm>
                <a:off x="0" y="128039"/>
                <a:ext cx="952500" cy="762001"/>
              </a:xfrm>
              <a:prstGeom prst="roundRect">
                <a:avLst>
                  <a:gd name="adj" fmla="val 25000"/>
                </a:avLst>
              </a:prstGeom>
              <a:solidFill>
                <a:srgbClr val="00A9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r>
                  <a:rPr lang="en-US" altLang="en-US" sz="2000" b="1">
                    <a:solidFill>
                      <a:srgbClr val="FFFFFF"/>
                    </a:solidFill>
                  </a:rPr>
                  <a:t>li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8" name="Line 13"/>
              <p:cNvSpPr>
                <a:spLocks noChangeShapeType="1"/>
              </p:cNvSpPr>
              <p:nvPr/>
            </p:nvSpPr>
            <p:spPr bwMode="auto">
              <a:xfrm>
                <a:off x="476250" y="0"/>
                <a:ext cx="1" cy="1290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33804" name="Group 14"/>
            <p:cNvGrpSpPr>
              <a:grpSpLocks/>
            </p:cNvGrpSpPr>
            <p:nvPr/>
          </p:nvGrpSpPr>
          <p:grpSpPr bwMode="auto">
            <a:xfrm>
              <a:off x="3238500" y="0"/>
              <a:ext cx="952500" cy="890040"/>
              <a:chOff x="0" y="0"/>
              <a:chExt cx="952500" cy="890040"/>
            </a:xfrm>
          </p:grpSpPr>
          <p:sp>
            <p:nvSpPr>
              <p:cNvPr id="33805" name="AutoShape 15"/>
              <p:cNvSpPr>
                <a:spLocks/>
              </p:cNvSpPr>
              <p:nvPr/>
            </p:nvSpPr>
            <p:spPr bwMode="auto">
              <a:xfrm>
                <a:off x="0" y="128039"/>
                <a:ext cx="952500" cy="762001"/>
              </a:xfrm>
              <a:prstGeom prst="roundRect">
                <a:avLst>
                  <a:gd name="adj" fmla="val 25000"/>
                </a:avLst>
              </a:prstGeom>
              <a:solidFill>
                <a:srgbClr val="00A9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1pPr>
                <a:lvl2pPr marL="37931725" indent="-37474525"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2pPr>
                <a:lvl3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3pPr>
                <a:lvl4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4pPr>
                <a:lvl5pPr eaLnBrk="0"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32302E"/>
                    </a:solidFill>
                    <a:latin typeface="Courier" charset="0"/>
                    <a:ea typeface="Courier" charset="0"/>
                    <a:cs typeface="Courier" charset="0"/>
                    <a:sym typeface="Courier" charset="0"/>
                  </a:defRPr>
                </a:lvl9pPr>
              </a:lstStyle>
              <a:p>
                <a:pPr eaLnBrk="1"/>
                <a:r>
                  <a:rPr lang="en-US" altLang="en-US" sz="2000" b="1">
                    <a:solidFill>
                      <a:srgbClr val="FFFFFF"/>
                    </a:solidFill>
                  </a:rPr>
                  <a:t>li</a:t>
                </a: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6" name="Line 16"/>
              <p:cNvSpPr>
                <a:spLocks noChangeShapeType="1"/>
              </p:cNvSpPr>
              <p:nvPr/>
            </p:nvSpPr>
            <p:spPr bwMode="auto">
              <a:xfrm>
                <a:off x="476250" y="0"/>
                <a:ext cx="1" cy="12908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3798" name="Line 17"/>
          <p:cNvSpPr>
            <a:spLocks noChangeShapeType="1"/>
          </p:cNvSpPr>
          <p:nvPr/>
        </p:nvSpPr>
        <p:spPr bwMode="auto">
          <a:xfrm>
            <a:off x="6502400" y="6629400"/>
            <a:ext cx="0" cy="127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3799" name="Line 18"/>
          <p:cNvSpPr>
            <a:spLocks noChangeShapeType="1"/>
          </p:cNvSpPr>
          <p:nvPr/>
        </p:nvSpPr>
        <p:spPr bwMode="auto">
          <a:xfrm flipV="1">
            <a:off x="4864100" y="6754813"/>
            <a:ext cx="32639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3800" name="Rectangle 19"/>
          <p:cNvSpPr>
            <a:spLocks/>
          </p:cNvSpPr>
          <p:nvPr/>
        </p:nvSpPr>
        <p:spPr bwMode="auto">
          <a:xfrm>
            <a:off x="0" y="635000"/>
            <a:ext cx="13004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ELEMENT NODES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785813" y="1905000"/>
            <a:ext cx="11430000" cy="3175000"/>
          </a:xfrm>
        </p:spPr>
        <p:txBody>
          <a:bodyPr anchor="t"/>
          <a:lstStyle/>
          <a:p>
            <a:pPr algn="l" eaLnBrk="1"/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&lt;ul&gt;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fresh figs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pine nuts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honey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&lt;li&gt;</a:t>
            </a:r>
            <a:r>
              <a:rPr lang="en-US" altLang="en-US" sz="3500">
                <a:latin typeface="Courier" charset="0"/>
                <a:ea typeface="Courier" charset="0"/>
                <a:cs typeface="Courier" charset="0"/>
                <a:sym typeface="Courier" charset="0"/>
              </a:rPr>
              <a:t>balsamic vinegar</a:t>
            </a: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&lt;/li&gt;</a:t>
            </a:r>
            <a:b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3500">
                <a:solidFill>
                  <a:srgbClr val="00A99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&lt;/ul&gt;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4819" name="Picture 2" descr="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88646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4820" name="AutoShape 3"/>
          <p:cNvSpPr>
            <a:spLocks/>
          </p:cNvSpPr>
          <p:nvPr/>
        </p:nvSpPr>
        <p:spPr bwMode="auto">
          <a:xfrm>
            <a:off x="6026150" y="5867400"/>
            <a:ext cx="952500" cy="762000"/>
          </a:xfrm>
          <a:prstGeom prst="roundRect">
            <a:avLst>
              <a:gd name="adj" fmla="val 25000"/>
            </a:avLst>
          </a:prstGeom>
          <a:solidFill>
            <a:srgbClr val="00A9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/>
            <a:r>
              <a:rPr lang="en-US" altLang="en-US" sz="2000" b="1">
                <a:solidFill>
                  <a:srgbClr val="FFFFFF"/>
                </a:solidFill>
              </a:rPr>
              <a:t>ul</a:t>
            </a:r>
            <a:endParaRPr lang="en-US" altLang="en-US" sz="1800">
              <a:solidFill>
                <a:srgbClr val="000000"/>
              </a:solidFill>
            </a:endParaRP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4406900" y="6754813"/>
            <a:ext cx="4191000" cy="1778000"/>
            <a:chOff x="3771900" y="-1"/>
            <a:chExt cx="4191000" cy="1779041"/>
          </a:xfrm>
        </p:grpSpPr>
        <p:grpSp>
          <p:nvGrpSpPr>
            <p:cNvPr id="34825" name="Group 5"/>
            <p:cNvGrpSpPr>
              <a:grpSpLocks/>
            </p:cNvGrpSpPr>
            <p:nvPr/>
          </p:nvGrpSpPr>
          <p:grpSpPr bwMode="auto">
            <a:xfrm>
              <a:off x="3771900" y="-1"/>
              <a:ext cx="952500" cy="1779041"/>
              <a:chOff x="0" y="-1"/>
              <a:chExt cx="952500" cy="1779041"/>
            </a:xfrm>
          </p:grpSpPr>
          <p:grpSp>
            <p:nvGrpSpPr>
              <p:cNvPr id="34847" name="Group 6"/>
              <p:cNvGrpSpPr>
                <a:grpSpLocks/>
              </p:cNvGrpSpPr>
              <p:nvPr/>
            </p:nvGrpSpPr>
            <p:grpSpPr bwMode="auto">
              <a:xfrm>
                <a:off x="0" y="128039"/>
                <a:ext cx="952500" cy="1651001"/>
                <a:chOff x="0" y="0"/>
                <a:chExt cx="952500" cy="1651000"/>
              </a:xfrm>
            </p:grpSpPr>
            <p:sp>
              <p:nvSpPr>
                <p:cNvPr id="34851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52" name="AutoShape 8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/>
                    <a:t>text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848" name="Group 9"/>
              <p:cNvGrpSpPr>
                <a:grpSpLocks/>
              </p:cNvGrpSpPr>
              <p:nvPr/>
            </p:nvGrpSpPr>
            <p:grpSpPr bwMode="auto">
              <a:xfrm>
                <a:off x="476250" y="0"/>
                <a:ext cx="1" cy="1018080"/>
                <a:chOff x="0" y="0"/>
                <a:chExt cx="1" cy="1018080"/>
              </a:xfrm>
            </p:grpSpPr>
            <p:sp>
              <p:nvSpPr>
                <p:cNvPr id="34849" name="Line 10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4850" name="Line 1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826" name="Group 12"/>
            <p:cNvGrpSpPr>
              <a:grpSpLocks/>
            </p:cNvGrpSpPr>
            <p:nvPr/>
          </p:nvGrpSpPr>
          <p:grpSpPr bwMode="auto">
            <a:xfrm>
              <a:off x="4851400" y="-1"/>
              <a:ext cx="952500" cy="1779041"/>
              <a:chOff x="0" y="-1"/>
              <a:chExt cx="952500" cy="1779041"/>
            </a:xfrm>
          </p:grpSpPr>
          <p:grpSp>
            <p:nvGrpSpPr>
              <p:cNvPr id="34841" name="Group 13"/>
              <p:cNvGrpSpPr>
                <a:grpSpLocks/>
              </p:cNvGrpSpPr>
              <p:nvPr/>
            </p:nvGrpSpPr>
            <p:grpSpPr bwMode="auto">
              <a:xfrm>
                <a:off x="0" y="128039"/>
                <a:ext cx="952500" cy="1651001"/>
                <a:chOff x="0" y="0"/>
                <a:chExt cx="952500" cy="1651000"/>
              </a:xfrm>
            </p:grpSpPr>
            <p:sp>
              <p:nvSpPr>
                <p:cNvPr id="34845" name="AutoShape 14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46" name="AutoShape 15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/>
                    <a:t>text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842" name="Group 16"/>
              <p:cNvGrpSpPr>
                <a:grpSpLocks/>
              </p:cNvGrpSpPr>
              <p:nvPr/>
            </p:nvGrpSpPr>
            <p:grpSpPr bwMode="auto">
              <a:xfrm>
                <a:off x="476250" y="0"/>
                <a:ext cx="1" cy="1018080"/>
                <a:chOff x="0" y="0"/>
                <a:chExt cx="1" cy="1018080"/>
              </a:xfrm>
            </p:grpSpPr>
            <p:sp>
              <p:nvSpPr>
                <p:cNvPr id="34843" name="Line 17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4844" name="Line 1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827" name="Group 19"/>
            <p:cNvGrpSpPr>
              <a:grpSpLocks/>
            </p:cNvGrpSpPr>
            <p:nvPr/>
          </p:nvGrpSpPr>
          <p:grpSpPr bwMode="auto">
            <a:xfrm>
              <a:off x="5930900" y="-1"/>
              <a:ext cx="952500" cy="1779041"/>
              <a:chOff x="0" y="-1"/>
              <a:chExt cx="952500" cy="1779041"/>
            </a:xfrm>
          </p:grpSpPr>
          <p:grpSp>
            <p:nvGrpSpPr>
              <p:cNvPr id="34835" name="Group 20"/>
              <p:cNvGrpSpPr>
                <a:grpSpLocks/>
              </p:cNvGrpSpPr>
              <p:nvPr/>
            </p:nvGrpSpPr>
            <p:grpSpPr bwMode="auto">
              <a:xfrm>
                <a:off x="0" y="128039"/>
                <a:ext cx="952500" cy="1651001"/>
                <a:chOff x="0" y="0"/>
                <a:chExt cx="952500" cy="1651000"/>
              </a:xfrm>
            </p:grpSpPr>
            <p:sp>
              <p:nvSpPr>
                <p:cNvPr id="34839" name="Auto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40" name="AutoShape 22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/>
                    <a:t>text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836" name="Group 23"/>
              <p:cNvGrpSpPr>
                <a:grpSpLocks/>
              </p:cNvGrpSpPr>
              <p:nvPr/>
            </p:nvGrpSpPr>
            <p:grpSpPr bwMode="auto">
              <a:xfrm>
                <a:off x="476250" y="0"/>
                <a:ext cx="1" cy="1018080"/>
                <a:chOff x="0" y="0"/>
                <a:chExt cx="1" cy="1018080"/>
              </a:xfrm>
            </p:grpSpPr>
            <p:sp>
              <p:nvSpPr>
                <p:cNvPr id="34837" name="Line 24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4838" name="Line 2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828" name="Group 26"/>
            <p:cNvGrpSpPr>
              <a:grpSpLocks/>
            </p:cNvGrpSpPr>
            <p:nvPr/>
          </p:nvGrpSpPr>
          <p:grpSpPr bwMode="auto">
            <a:xfrm>
              <a:off x="7010400" y="-1"/>
              <a:ext cx="952500" cy="1779041"/>
              <a:chOff x="0" y="-1"/>
              <a:chExt cx="952500" cy="1779041"/>
            </a:xfrm>
          </p:grpSpPr>
          <p:grpSp>
            <p:nvGrpSpPr>
              <p:cNvPr id="34829" name="Group 27"/>
              <p:cNvGrpSpPr>
                <a:grpSpLocks/>
              </p:cNvGrpSpPr>
              <p:nvPr/>
            </p:nvGrpSpPr>
            <p:grpSpPr bwMode="auto">
              <a:xfrm>
                <a:off x="0" y="128039"/>
                <a:ext cx="952500" cy="1651001"/>
                <a:chOff x="0" y="0"/>
                <a:chExt cx="952500" cy="1651000"/>
              </a:xfrm>
            </p:grpSpPr>
            <p:sp>
              <p:nvSpPr>
                <p:cNvPr id="34833" name="AutoShape 28"/>
                <p:cNvSpPr>
                  <a:spLocks/>
                </p:cNvSpPr>
                <p:nvPr/>
              </p:nvSpPr>
              <p:spPr bwMode="auto">
                <a:xfrm>
                  <a:off x="0" y="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00A9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>
                      <a:solidFill>
                        <a:srgbClr val="FFFFFF"/>
                      </a:solidFill>
                    </a:rPr>
                    <a:t>li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34" name="AutoShape 29"/>
                <p:cNvSpPr>
                  <a:spLocks/>
                </p:cNvSpPr>
                <p:nvPr/>
              </p:nvSpPr>
              <p:spPr bwMode="auto">
                <a:xfrm>
                  <a:off x="0" y="889000"/>
                  <a:ext cx="952500" cy="762000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1pPr>
                  <a:lvl2pPr marL="37931725" indent="-37474525"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2pPr>
                  <a:lvl3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3pPr>
                  <a:lvl4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4pPr>
                  <a:lvl5pPr eaLnBrk="0"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32302E"/>
                      </a:solidFill>
                      <a:latin typeface="Courier" charset="0"/>
                      <a:ea typeface="Courier" charset="0"/>
                      <a:cs typeface="Courier" charset="0"/>
                      <a:sym typeface="Courier" charset="0"/>
                    </a:defRPr>
                  </a:lvl9pPr>
                </a:lstStyle>
                <a:p>
                  <a:pPr eaLnBrk="1"/>
                  <a:r>
                    <a:rPr lang="en-US" altLang="en-US" sz="2000" b="1"/>
                    <a:t>text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830" name="Group 30"/>
              <p:cNvGrpSpPr>
                <a:grpSpLocks/>
              </p:cNvGrpSpPr>
              <p:nvPr/>
            </p:nvGrpSpPr>
            <p:grpSpPr bwMode="auto">
              <a:xfrm>
                <a:off x="476250" y="0"/>
                <a:ext cx="1" cy="1018080"/>
                <a:chOff x="0" y="0"/>
                <a:chExt cx="1" cy="1018080"/>
              </a:xfrm>
            </p:grpSpPr>
            <p:sp>
              <p:nvSpPr>
                <p:cNvPr id="34831" name="Line 31"/>
                <p:cNvSpPr>
                  <a:spLocks noChangeShapeType="1"/>
                </p:cNvSpPr>
                <p:nvPr/>
              </p:nvSpPr>
              <p:spPr bwMode="auto">
                <a:xfrm>
                  <a:off x="0" y="888999"/>
                  <a:ext cx="1" cy="129081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34832" name="Line 3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129080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822" name="Line 33"/>
          <p:cNvSpPr>
            <a:spLocks noChangeShapeType="1"/>
          </p:cNvSpPr>
          <p:nvPr/>
        </p:nvSpPr>
        <p:spPr bwMode="auto">
          <a:xfrm>
            <a:off x="6502400" y="6629400"/>
            <a:ext cx="0" cy="127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823" name="Rectangle 34"/>
          <p:cNvSpPr>
            <a:spLocks/>
          </p:cNvSpPr>
          <p:nvPr/>
        </p:nvSpPr>
        <p:spPr bwMode="auto">
          <a:xfrm>
            <a:off x="0" y="635000"/>
            <a:ext cx="13004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1pPr>
            <a:lvl2pPr marL="37931725" indent="-37474525"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2pPr>
            <a:lvl3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3pPr>
            <a:lvl4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4pPr>
            <a:lvl5pPr eaLnBrk="0"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2302E"/>
                </a:solidFill>
                <a:latin typeface="Courier" charset="0"/>
                <a:ea typeface="Courier" charset="0"/>
                <a:cs typeface="Courier" charset="0"/>
                <a:sym typeface="Courier" charset="0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altLang="en-US" sz="35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TEXT NODES</a:t>
            </a:r>
            <a:endParaRPr lang="en-US" alt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4824" name="Line 35"/>
          <p:cNvSpPr>
            <a:spLocks noChangeShapeType="1"/>
          </p:cNvSpPr>
          <p:nvPr/>
        </p:nvSpPr>
        <p:spPr bwMode="auto">
          <a:xfrm flipV="1">
            <a:off x="4864100" y="6754813"/>
            <a:ext cx="32639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Black - Title: Salmon">
  <a:themeElements>
    <a:clrScheme name="">
      <a:dk1>
        <a:srgbClr val="DCDEE0"/>
      </a:dk1>
      <a:lt1>
        <a:srgbClr val="32302E"/>
      </a:lt1>
      <a:dk2>
        <a:srgbClr val="000000"/>
      </a:dk2>
      <a:lt2>
        <a:srgbClr val="53585F"/>
      </a:lt2>
      <a:accent1>
        <a:srgbClr val="0065C1"/>
      </a:accent1>
      <a:accent2>
        <a:srgbClr val="00A6AC"/>
      </a:accent2>
      <a:accent3>
        <a:srgbClr val="AAAAAA"/>
      </a:accent3>
      <a:accent4>
        <a:srgbClr val="292726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Black - Title: Salmon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>
            <a:ln>
              <a:noFill/>
            </a:ln>
            <a:solidFill>
              <a:srgbClr val="32302E"/>
            </a:solidFill>
            <a:effectLst/>
            <a:latin typeface="Courier" charset="0"/>
            <a:ea typeface="Courier" charset="0"/>
            <a:cs typeface="Courier" charset="0"/>
            <a:sym typeface="Courier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FFFFFF"/>
      </a:accent3>
      <a:accent4>
        <a:srgbClr val="000000"/>
      </a:accent4>
      <a:accent5>
        <a:srgbClr val="AAB8DD"/>
      </a:accent5>
      <a:accent6>
        <a:srgbClr val="00969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835</Words>
  <Application>Microsoft Office PowerPoint</Application>
  <PresentationFormat>Custom</PresentationFormat>
  <Paragraphs>236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Black</vt:lpstr>
      <vt:lpstr>Black - Title: Salmon</vt:lpstr>
      <vt:lpstr>PowerPoint Presentation</vt:lpstr>
      <vt:lpstr>CHAPTER 5  DOCUMENT OBJECT MODEL</vt:lpstr>
      <vt:lpstr>The DOM specifies how:</vt:lpstr>
      <vt:lpstr>The DOM specifies how:</vt:lpstr>
      <vt:lpstr>The DOM specifies how:</vt:lpstr>
      <vt:lpstr>THE DOM TREE</vt:lpstr>
      <vt:lpstr>&lt;ul&gt;   &lt;li&gt;&lt;/li&gt;   &lt;li&gt;&lt;/li&gt;   &lt;li&gt;&lt;/li&gt;   &lt;li&gt;&lt;/li&gt; &lt;/ul&gt;</vt:lpstr>
      <vt:lpstr>&lt;ul&gt;   &lt;li&gt;&lt;/li&gt;   &lt;li&gt;&lt;/li&gt;   &lt;li&gt;&lt;/li&gt;   &lt;li&gt;&lt;/li&gt; &lt;/ul&gt;</vt:lpstr>
      <vt:lpstr>&lt;ul&gt;   &lt;li&gt;fresh figs&lt;/li&gt;   &lt;li&gt;pine nuts&lt;/li&gt;   &lt;li&gt;honey&lt;/li&gt;   &lt;li&gt;balsamic vinegar&lt;/li&gt; &lt;/ul&gt;</vt:lpstr>
      <vt:lpstr>&lt;ul&gt;   &lt;li id=“one” class=“hot”&gt;fresh figs&lt;/li&gt;   &lt;li id=“two” class=“hot”&gt;pine nuts&lt;/li&gt;   &lt;li id=“three” class=“hot”&gt;honey&lt;/li&gt;   &lt;li id=“four”&gt;balsamic vinegar&lt;/li&gt; &lt;/ul&gt;</vt:lpstr>
      <vt:lpstr>To access and update the HTML, first you select the element(s) you want to work with.</vt:lpstr>
      <vt:lpstr>Here are some of the ways ways to select element nodes.  They are known as DOM queries.</vt:lpstr>
      <vt:lpstr>DOM QUERIES</vt:lpstr>
      <vt:lpstr>getElementById(‘one’);</vt:lpstr>
      <vt:lpstr>getElementsByClassName(‘hot’);</vt:lpstr>
      <vt:lpstr>getElementsByTagName(‘li’);</vt:lpstr>
      <vt:lpstr>querySelector(‘#two’);</vt:lpstr>
      <vt:lpstr>querySelectorAll(‘li.hot’);</vt:lpstr>
      <vt:lpstr>NODELISTS</vt:lpstr>
      <vt:lpstr>If a DOM query returns more than one element, it is known as a NodeList.</vt:lpstr>
      <vt:lpstr>Items in a NodeList are numbered and selected like an array:</vt:lpstr>
      <vt:lpstr>You can check if there are elements before using a NodeList:</vt:lpstr>
      <vt:lpstr>TRAVERSING THE DOM</vt:lpstr>
      <vt:lpstr>You can move from one node to another if it is a relation of it.  This is known as traversing the DOM.</vt:lpstr>
      <vt:lpstr>PowerPoint Presentation</vt:lpstr>
      <vt:lpstr>parentNode</vt:lpstr>
      <vt:lpstr>previousSibling</vt:lpstr>
      <vt:lpstr>nextSibling</vt:lpstr>
      <vt:lpstr>PowerPoint Presentation</vt:lpstr>
      <vt:lpstr>firstChild</vt:lpstr>
      <vt:lpstr>lastChild</vt:lpstr>
      <vt:lpstr>WORKING WITH ELEMENTS</vt:lpstr>
      <vt:lpstr>Elements can contain:  Text nodes Element content Attributes</vt:lpstr>
      <vt:lpstr>&lt;li id=“one”&gt;figs&lt;/li&gt;</vt:lpstr>
      <vt:lpstr>&lt;li id=“one”&gt;&lt;em&gt;fresh&lt;/em&gt; figs&lt;/li&gt;</vt:lpstr>
      <vt:lpstr>&lt;li id=“one”&gt;six &lt;em&gt;fresh&lt;/em&gt; figs&lt;/li&gt;</vt:lpstr>
      <vt:lpstr>To access their content you can use:  nodeValue on text nodes textContent for text content of elements innerHTML for text and markup</vt:lpstr>
      <vt:lpstr>var el = document.getElementById(‘one’); el.firstChild.nextSibling.nodeValue;  returns: figs</vt:lpstr>
      <vt:lpstr>document.getElementById(‘one’).textContent;  returns: fresh figs</vt:lpstr>
      <vt:lpstr>document.getElementById(‘one’).innerHTML;  returns: &lt;em&gt;fresh&lt;/em&gt; figs</vt:lpstr>
      <vt:lpstr>DOM MANIPULATION   createElement() createTextNode() appendChild()</vt:lpstr>
      <vt:lpstr>CROSS-SITE SCRIPTING (XSS) ATTACKS</vt:lpstr>
      <vt:lpstr>Untrusted data is content you do not have complete control over. It can contain malicious content.</vt:lpstr>
      <vt:lpstr>Sources of untrusted data:  User creates a profile Multiple contributors Data from third-party sites Files such as images / videos are uploaded</vt:lpstr>
      <vt:lpstr>Validate all input that is sent to the server</vt:lpstr>
      <vt:lpstr>WORKING WITH ATTRIBUTES</vt:lpstr>
      <vt:lpstr>1. Use a DOM query to select an element:    var el = document.getElementById(‘one’);  2. Method gets attribute from element:    el.getAttribute(‘class’);</vt:lpstr>
      <vt:lpstr>Check for attribute and update it:    var el = document.getElementById(‘one’);      if (el.hasAttribute(‘class’) {     el.setAttribute(‘class’, ‘cool’);   }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Josh Archer</cp:lastModifiedBy>
  <cp:revision>3</cp:revision>
  <dcterms:modified xsi:type="dcterms:W3CDTF">2017-05-02T19:30:42Z</dcterms:modified>
</cp:coreProperties>
</file>