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Quattrocento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QuattrocentoSans-boldItalic.fntdata"/><Relationship Id="rId9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QuattrocentoSans-regular.fntdata"/><Relationship Id="rId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2" type="sldNum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AU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-2319338" y="1265238"/>
            <a:ext cx="11201401" cy="8401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Hypothesis: </a:t>
            </a:r>
            <a:r>
              <a:rPr b="0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b="1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AU" sz="1200"/>
              <a:t>S – Specific, M – Measurable, A – Achievable, R – Realistic, T – Timebound). </a:t>
            </a:r>
            <a:r>
              <a:rPr b="0" i="0" lang="en-AU" sz="1200"/>
              <a:t>If you cannot do this, you </a:t>
            </a:r>
            <a:r>
              <a:rPr b="1" i="0" lang="en-AU" sz="1200"/>
              <a:t>do not</a:t>
            </a:r>
            <a:r>
              <a:rPr b="0" i="0" lang="en-AU" sz="1200"/>
              <a:t> have a good grasp on the business problem.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Context: </a:t>
            </a:r>
            <a:r>
              <a:rPr lang="en-AU" sz="1200"/>
              <a:t>With context, we have </a:t>
            </a:r>
            <a:r>
              <a:rPr b="1" lang="en-AU" sz="1200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Criteria for Success</a:t>
            </a:r>
            <a:r>
              <a:rPr b="0" lang="en-AU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Scope of Solution Space: </a:t>
            </a:r>
            <a:r>
              <a:rPr b="0" lang="en-AU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Constraints within Solution Space: </a:t>
            </a:r>
            <a:r>
              <a:rPr b="0" lang="en-AU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Stakeholders to provide key insight: </a:t>
            </a:r>
            <a:r>
              <a:rPr b="0" lang="en-AU"/>
              <a:t>Who are the people I need to speak to, to get the answers I need for my data analysis?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What key data sources are required</a:t>
            </a:r>
            <a:r>
              <a:rPr b="0" lang="en-AU"/>
              <a:t>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AU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r>
              <a:t/>
            </a:r>
            <a:endParaRPr b="0" i="0" sz="81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2933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2933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801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801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801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802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802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data sources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lang="en-AU" sz="1000"/>
              <a:t>Nordic Sensing Co. introduced a new sensor technology. During the development &amp; testing phase the expected failure rate was 1-2%, however, now it is 15%. They need to drop the failure rate below 5% by shutting down a manufacturer or stop buying parts from a supplier.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b="0" i="0" lang="en-AU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</a:t>
            </a:r>
            <a:r>
              <a:rPr lang="en-AU" sz="1000"/>
              <a:t>the failure rate below 5%</a:t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-AU" sz="1000"/>
              <a:t>identity</a:t>
            </a:r>
            <a:r>
              <a:rPr lang="en-AU" sz="1000"/>
              <a:t> which </a:t>
            </a:r>
            <a:r>
              <a:rPr lang="en-AU" sz="1000"/>
              <a:t>manufacturer and/or </a:t>
            </a:r>
            <a:r>
              <a:rPr lang="en-AU" sz="1000"/>
              <a:t>supplier needs to be shut down </a:t>
            </a:r>
            <a:endParaRPr sz="1000"/>
          </a:p>
        </p:txBody>
      </p:sp>
      <p:sp>
        <p:nvSpPr>
          <p:cNvPr id="36" name="Google Shape;36;p3"/>
          <p:cNvSpPr txBox="1"/>
          <p:nvPr/>
        </p:nvSpPr>
        <p:spPr>
          <a:xfrm>
            <a:off x="186850" y="5184799"/>
            <a:ext cx="43245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-AU" sz="1000"/>
              <a:t>Analyze the data by supplier and manufacturer</a:t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-AU" sz="1000"/>
              <a:t>Building</a:t>
            </a:r>
            <a:r>
              <a:rPr lang="en-AU" sz="1000"/>
              <a:t> the sensors by connecting the data from the supplier and manufacturer to identify which is failing or if it is a combination of both.</a:t>
            </a:r>
            <a:endParaRPr sz="1000"/>
          </a:p>
        </p:txBody>
      </p:sp>
      <p:sp>
        <p:nvSpPr>
          <p:cNvPr id="37" name="Google Shape;37;p3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65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Char char="-"/>
            </a:pPr>
            <a:r>
              <a:rPr lang="en-AU" sz="1070"/>
              <a:t>Limited data given the spreadsheet limit of 20K rows</a:t>
            </a:r>
            <a:endParaRPr b="0" i="0" sz="10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-AU" sz="1000"/>
              <a:t>Data from Singapore – contains the vendor codes for each part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-AU" sz="1000"/>
              <a:t>Data from Cert – contains which drives failed by the “STATUS” column and covers manufacturing dates going back two quarters with dated results for testing.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9" name="Google Shape;39;p3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121750" y="116631"/>
            <a:ext cx="7725000" cy="1137000"/>
          </a:xfrm>
          <a:prstGeom prst="wedgeRectCallout">
            <a:avLst>
              <a:gd fmla="val 53513" name="adj1"/>
              <a:gd fmla="val 6588" name="adj2"/>
            </a:avLst>
          </a:prstGeom>
          <a:solidFill>
            <a:srgbClr val="FEF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 txBox="1"/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3"/>
          <p:cNvSpPr txBox="1"/>
          <p:nvPr/>
        </p:nvSpPr>
        <p:spPr>
          <a:xfrm>
            <a:off x="4607125" y="3547600"/>
            <a:ext cx="4324500" cy="12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-AU" sz="1000"/>
              <a:t>James Hansk– CEO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-AU" sz="1000"/>
              <a:t>Otto Evans – InSense President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-AU" sz="1000"/>
              <a:t>Tony Abraham – InSense VP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-AU" sz="1000"/>
              <a:t>Shane Buchholz-Head Engineer  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-AU" sz="1000"/>
              <a:t>Gary Neumont-Head of manufacturing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-AU" sz="1000"/>
              <a:t>Jessica Jones –QA/QC engineer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 txBox="1"/>
          <p:nvPr/>
        </p:nvSpPr>
        <p:spPr>
          <a:xfrm>
            <a:off x="184141" y="540901"/>
            <a:ext cx="7662522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How can NSC reduce the failure rate below 5% by identifying the source of the failure rate increase by next</a:t>
            </a:r>
            <a:r>
              <a:rPr b="1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