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ourcemaking.com/design_patterns/singleton" TargetMode="External"/><Relationship Id="rId4" Type="http://schemas.openxmlformats.org/officeDocument/2006/relationships/hyperlink" Target="https://sourcemaking.com/design_patterns/decorato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Problemas con patrones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5" y="267090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Equipo </a:t>
            </a:r>
            <a:r>
              <a:rPr b="1" lang="es-419"/>
              <a:t>Terminal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rPr lang="es-419"/>
              <a:t>Mauricio Cortés		A00816689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Victor Elizalde			A00817586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Gabriel Berlanga		A01191670</a:t>
            </a:r>
            <a:br>
              <a:rPr lang="es-419"/>
            </a:br>
            <a:r>
              <a:rPr lang="es-419"/>
              <a:t>Eugenio Rangel			A00814357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Definición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729450" y="2078875"/>
            <a:ext cx="3632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2400"/>
              </a:spcAft>
              <a:buClr>
                <a:srgbClr val="444444"/>
              </a:buClr>
              <a:buSzPct val="100000"/>
              <a:buFont typeface="Arial"/>
            </a:pPr>
            <a:r>
              <a:rPr lang="es-419" sz="12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Ensure a class has only one instance, and provide a global point of access to it.</a:t>
            </a:r>
          </a:p>
          <a:p>
            <a:pPr indent="-304800" lvl="0" marL="457200" rtl="0">
              <a:spcBef>
                <a:spcPts val="600"/>
              </a:spcBef>
              <a:spcAft>
                <a:spcPts val="1800"/>
              </a:spcAft>
              <a:buClr>
                <a:srgbClr val="444444"/>
              </a:buClr>
              <a:buSzPct val="100000"/>
              <a:buFont typeface="Arial"/>
            </a:pPr>
            <a:r>
              <a:rPr lang="es-419" sz="12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Encapsulated "just-in-time initialization" or "initialization on first use".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176" y="1139926"/>
            <a:ext cx="2590125" cy="323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Solución (Java)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729450" y="1853850"/>
            <a:ext cx="7688700" cy="291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class ChocolateBoiler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private boolean empty;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private boolean boiled;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private </a:t>
            </a:r>
            <a:r>
              <a:rPr b="1" i="1" lang="es-419" sz="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volatile </a:t>
            </a:r>
            <a:r>
              <a:rPr lang="es-419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 ChocolateBoiler uniqueInstance = </a:t>
            </a:r>
            <a:r>
              <a:rPr b="1" i="1" lang="es-419" sz="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 ChocolateBoiler();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private ChocolateBoiler()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empty = true;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boiled = false;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public static </a:t>
            </a:r>
            <a:r>
              <a:rPr b="1" i="1" lang="es-419" sz="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synchronized </a:t>
            </a:r>
            <a:r>
              <a:rPr lang="es-419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ChocolateBoiler getInstance()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if (uniqueInstance == null)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i="1" lang="es-419" sz="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synchronized (ChocolateBoiler.class)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if (uniqueInstance == null) {</a:t>
            </a: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uniqueInstance = new ChocolateBoiler();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return uniqueInstance;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Solución (Java)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729450" y="1912775"/>
            <a:ext cx="7688700" cy="2427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void fill()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if (isEmpty())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empty = false;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boiled = false;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public void drain()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if (!isEmpty() &amp;&amp; isBoiled())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empty = true;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public void boil()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if (!isEmpty() &amp;&amp; !isBoiled())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boiled = true;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public boolean isEmpty()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return empty;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public boolean isBoiled()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return boiled;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Referencias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https://sourcemaking.com/design_patterns/singleton</a:t>
            </a:r>
            <a:r>
              <a:rPr lang="es-419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4"/>
              </a:rPr>
              <a:t>https://sourcemaking.com/design_patterns/decorator</a:t>
            </a:r>
            <a:r>
              <a:rPr lang="es-419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Decorator Pattern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Problema: Considere que ud realizará un proyecto para la compañía “Starbuzz”, el crecimiento de dicha empresa es muy acelerado y su extensa gama de productos nuevos los ha obligado a requerir un sistema adaptable, que permita agregar nuevos tipos de bebidas y condimentos de las mismas sin el mayor problema.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Para uso práctico se tomarán en cuenta los siguientes tipos de bebidas y aditamentos: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Bebidas: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HouseBlen, DarkRoast, Espresso, Decaf.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Condimentos: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Leche 100, Deslactosada, Leche Light, Deslactosada Light, Mocha, Leche Soya, Crema.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Usando el patrón decorador, desarrolle un programa que permita formar cualquier tipo de bebida con los diferentes aditamentos y calcule el precio correspondiente para la combinación que cada cliente pide.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Decorator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2078875"/>
            <a:ext cx="30750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1400"/>
              <a:t>Agrega </a:t>
            </a:r>
            <a:r>
              <a:rPr lang="es-419" sz="1400"/>
              <a:t>responsabilidades</a:t>
            </a:r>
            <a:r>
              <a:rPr lang="es-419" sz="1400"/>
              <a:t> adicionales a un objeto </a:t>
            </a:r>
            <a:r>
              <a:rPr lang="es-419" sz="1400"/>
              <a:t>dinámicamente.</a:t>
            </a:r>
          </a:p>
        </p:txBody>
      </p:sp>
      <p:pic>
        <p:nvPicPr>
          <p:cNvPr descr="decorator.PN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1298" y="1318638"/>
            <a:ext cx="5112699" cy="353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Solución Diagrama</a:t>
            </a: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0" l="-1370" r="1370" t="0"/>
          <a:stretch/>
        </p:blipFill>
        <p:spPr>
          <a:xfrm>
            <a:off x="2771951" y="463600"/>
            <a:ext cx="5543292" cy="460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Solución (java)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s-419"/>
              <a:t>public abstract class Bebida {</a:t>
            </a:r>
            <a:br>
              <a:rPr lang="es-419"/>
            </a:br>
            <a:r>
              <a:rPr lang="es-419"/>
              <a:t>	String descripcion = “Bebida”;</a:t>
            </a:r>
            <a:br>
              <a:rPr lang="es-419"/>
            </a:br>
            <a:r>
              <a:rPr lang="es-419"/>
              <a:t>	public String getDescripcion ( ) {</a:t>
            </a:r>
            <a:br>
              <a:rPr lang="es-419"/>
            </a:br>
            <a:r>
              <a:rPr lang="es-419"/>
              <a:t>		return descripcion;</a:t>
            </a:r>
            <a:br>
              <a:rPr lang="es-419"/>
            </a:br>
            <a:r>
              <a:rPr lang="es-419"/>
              <a:t>	}</a:t>
            </a:r>
            <a:br>
              <a:rPr lang="es-419"/>
            </a:br>
            <a:r>
              <a:rPr lang="es-419"/>
              <a:t>	public abstract double costo ( );</a:t>
            </a:r>
            <a:br>
              <a:rPr lang="es-419"/>
            </a:br>
            <a:r>
              <a:rPr lang="es-419"/>
              <a:t>}</a:t>
            </a:r>
            <a:br>
              <a:rPr lang="es-419"/>
            </a:br>
            <a:r>
              <a:rPr lang="es-419"/>
              <a:t>public abstract class CondimentDecorator extends Bebida {</a:t>
            </a:r>
            <a:br>
              <a:rPr lang="es-419"/>
            </a:br>
            <a:r>
              <a:rPr lang="es-419"/>
              <a:t>	public abstract String getDescripcion ( );</a:t>
            </a:r>
            <a:br>
              <a:rPr lang="es-419"/>
            </a:br>
            <a:r>
              <a:rPr lang="es-419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729450" y="2078875"/>
            <a:ext cx="3387900" cy="291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public class Expresso extends Bebida {</a:t>
            </a:r>
            <a:br>
              <a:rPr lang="es-419"/>
            </a:br>
            <a:r>
              <a:rPr lang="es-419"/>
              <a:t>	public Expresso ( ) {</a:t>
            </a:r>
            <a:br>
              <a:rPr lang="es-419"/>
            </a:br>
            <a:r>
              <a:rPr lang="es-419"/>
              <a:t>		descripcion = “Expresso”; }</a:t>
            </a:r>
            <a:br>
              <a:rPr lang="es-419"/>
            </a:br>
            <a:r>
              <a:rPr lang="es-419"/>
              <a:t>	public double costo ( ) {</a:t>
            </a:r>
            <a:br>
              <a:rPr lang="es-419"/>
            </a:br>
            <a:r>
              <a:rPr lang="es-419"/>
              <a:t>		return 1.99;}</a:t>
            </a:r>
            <a:br>
              <a:rPr lang="es-419"/>
            </a:br>
            <a:r>
              <a:rPr lang="es-419"/>
              <a:t>}</a:t>
            </a:r>
            <a:br>
              <a:rPr lang="es-419"/>
            </a:br>
            <a:r>
              <a:rPr lang="es-419"/>
              <a:t>public class HouseBlend extends Bebida {</a:t>
            </a:r>
            <a:br>
              <a:rPr lang="es-419"/>
            </a:br>
            <a:r>
              <a:rPr lang="es-419"/>
              <a:t>	public HouseBlend ( ) {</a:t>
            </a:r>
            <a:br>
              <a:rPr lang="es-419"/>
            </a:br>
            <a:r>
              <a:rPr lang="es-419"/>
              <a:t>		descripcion = “HouseBlend”;}</a:t>
            </a:r>
            <a:br>
              <a:rPr lang="es-419"/>
            </a:br>
            <a:r>
              <a:rPr lang="es-419"/>
              <a:t>	public double costo ( ) {</a:t>
            </a:r>
            <a:br>
              <a:rPr lang="es-419"/>
            </a:br>
            <a:r>
              <a:rPr lang="es-419"/>
              <a:t>		return .89;}</a:t>
            </a:r>
            <a:br>
              <a:rPr lang="es-419"/>
            </a:br>
            <a:r>
              <a:rPr lang="es-419"/>
              <a:t>}</a:t>
            </a: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Solución (java)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4604150" y="2170525"/>
            <a:ext cx="3735900" cy="23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public class DarkRoast extends Bebida {</a:t>
            </a:r>
            <a:b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public DarkRoast ( ) {</a:t>
            </a:r>
            <a:b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	descripcion = “DarkRoast”;}</a:t>
            </a:r>
            <a:b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public double costo ( ) {</a:t>
            </a:r>
            <a:b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	return 1.29;	}</a:t>
            </a:r>
            <a:b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b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public class Decaf extends Bebida {</a:t>
            </a:r>
            <a:b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public Decaf ( ) {</a:t>
            </a:r>
            <a:b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	descripcion = “Decaf”;}</a:t>
            </a:r>
            <a:b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public double costo ( ) {</a:t>
            </a:r>
            <a:b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	return .89;}</a:t>
            </a:r>
            <a:b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Solución (java)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729450" y="2078875"/>
            <a:ext cx="3808800" cy="244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public class Mocha extends CondimentDecorator {</a:t>
            </a:r>
            <a:br>
              <a:rPr lang="es-419"/>
            </a:br>
            <a:r>
              <a:rPr lang="es-419"/>
              <a:t>	Bebida bebida;</a:t>
            </a:r>
            <a:br>
              <a:rPr lang="es-419"/>
            </a:br>
            <a:r>
              <a:rPr lang="es-419"/>
              <a:t>	public Mocha(Bebida bebida) {</a:t>
            </a:r>
            <a:br>
              <a:rPr lang="es-419"/>
            </a:br>
            <a:r>
              <a:rPr lang="es-419"/>
              <a:t>		this.bebida = bebida;}</a:t>
            </a:r>
            <a:br>
              <a:rPr lang="es-419"/>
            </a:br>
            <a:r>
              <a:rPr lang="es-419"/>
              <a:t>	public String getDescripcion ( ) {</a:t>
            </a:r>
            <a:br>
              <a:rPr lang="es-419"/>
            </a:br>
            <a:r>
              <a:rPr lang="es-419"/>
              <a:t>		return bebida.getDescripcion( ) + “, Mocha”;}</a:t>
            </a:r>
            <a:br>
              <a:rPr lang="es-419"/>
            </a:br>
            <a:r>
              <a:rPr lang="es-419"/>
              <a:t>	public double costo ( ) {</a:t>
            </a:r>
            <a:br>
              <a:rPr lang="es-419"/>
            </a:br>
            <a:r>
              <a:rPr lang="es-419"/>
              <a:t>		return .20 + bebida.costo ( );}</a:t>
            </a:r>
            <a:br>
              <a:rPr lang="es-419"/>
            </a:br>
            <a:r>
              <a:rPr lang="es-419"/>
              <a:t>}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861600" y="2078875"/>
            <a:ext cx="4202100" cy="294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public class Deslactosada extends CondimentDecorator {</a:t>
            </a:r>
            <a:br>
              <a:rPr lang="es-419"/>
            </a:br>
            <a:r>
              <a:rPr lang="es-419"/>
              <a:t>	Bebida bebida;</a:t>
            </a:r>
            <a:br>
              <a:rPr lang="es-419"/>
            </a:br>
            <a:r>
              <a:rPr lang="es-419"/>
              <a:t>	public Deslactosada(Bebida bebida) {</a:t>
            </a:r>
            <a:br>
              <a:rPr lang="es-419"/>
            </a:br>
            <a:r>
              <a:rPr lang="es-419"/>
              <a:t>		this.bebida = bebida;}</a:t>
            </a:r>
            <a:br>
              <a:rPr lang="es-419"/>
            </a:br>
            <a:r>
              <a:rPr lang="es-419"/>
              <a:t>	public String getDescripcion ( ) {</a:t>
            </a:r>
            <a:br>
              <a:rPr lang="es-419"/>
            </a:br>
            <a:r>
              <a:rPr lang="es-419"/>
              <a:t>		return bebida.getDescripcion( ) + “, Deslactosada”;}</a:t>
            </a:r>
            <a:br>
              <a:rPr lang="es-419"/>
            </a:br>
            <a:r>
              <a:rPr lang="es-419"/>
              <a:t>	public double costo ( ) {</a:t>
            </a:r>
            <a:br>
              <a:rPr lang="es-419"/>
            </a:br>
            <a:r>
              <a:rPr lang="es-419"/>
              <a:t>		return .10 + bebida.costo ( );}</a:t>
            </a:r>
            <a:br>
              <a:rPr lang="es-419"/>
            </a:br>
            <a:r>
              <a:rPr lang="es-419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Ejemplo de Cafe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public class StarbuzzCoffee {</a:t>
            </a:r>
            <a:br>
              <a:rPr lang="es-419"/>
            </a:br>
            <a:r>
              <a:rPr lang="es-419"/>
              <a:t>	public static void main (String args[]) {</a:t>
            </a:r>
            <a:br>
              <a:rPr lang="es-419"/>
            </a:br>
            <a:r>
              <a:rPr lang="es-419"/>
              <a:t>		Bebida bebida = new HouseBlen ( );</a:t>
            </a:r>
            <a:br>
              <a:rPr lang="es-419"/>
            </a:br>
            <a:r>
              <a:rPr lang="es-419"/>
              <a:t>		System.out.println ( bebida.getDescripcion ( ) + “ $ “ + bebida.costo ( ));	</a:t>
            </a:r>
            <a:br>
              <a:rPr lang="es-419"/>
            </a:br>
            <a:r>
              <a:rPr lang="es-419"/>
              <a:t>		Bebida bebida2 = new Decaf ( );</a:t>
            </a:r>
            <a:br>
              <a:rPr lang="es-419"/>
            </a:br>
            <a:r>
              <a:rPr lang="es-419"/>
              <a:t>		bebida2 = new Deslactosada(bebida2);</a:t>
            </a:r>
            <a:br>
              <a:rPr lang="es-419"/>
            </a:br>
            <a:r>
              <a:rPr lang="es-419"/>
              <a:t>		bebida2 = new Crema (bebida2);</a:t>
            </a:r>
            <a:br>
              <a:rPr lang="es-419"/>
            </a:br>
            <a:r>
              <a:rPr lang="es-419"/>
              <a:t>		System.out.println( bebida.getDescripcion ( ) + “$ “ + bebida2.costo ( ));</a:t>
            </a:r>
            <a:br>
              <a:rPr lang="es-419"/>
            </a:br>
            <a:r>
              <a:rPr lang="es-419"/>
              <a:t>	}</a:t>
            </a:r>
            <a:br>
              <a:rPr lang="es-419"/>
            </a:br>
            <a:r>
              <a:rPr lang="es-419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Singleton Pattern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Problema: Considera que has recibido una petición de la compañía Chocobars, dicha empresa tiene un sistema de control para su boiler el cual combina la leche y el chocolate y los hierve para ser posteriormente convertidos en barras, dicho boiler posee un controlador que permite mantener el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seguro funcionamiento del mismo y el cual se representa a través de la clase adjunta en el archivo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ChocolateBoiler.java.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Diseñe e implemente una estrategia que permita convertir la clase dada en un singleton, el cual asegura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existencia de una sola instancia y su acceso se realiza de manera global a través de un solo punto de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acceso.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Utilizar el concepto de multithreading, (a través de java se usa el tipo de método synchronized).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