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Default Extension="png" ContentType="image/png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7284"/>
            <a:ext cx="4608195" cy="3089275"/>
          </a:xfrm>
          <a:custGeom>
            <a:avLst/>
            <a:gdLst/>
            <a:ahLst/>
            <a:cxnLst/>
            <a:rect l="l" t="t" r="r" b="b"/>
            <a:pathLst>
              <a:path w="4608195" h="3089275">
                <a:moveTo>
                  <a:pt x="0" y="3088766"/>
                </a:moveTo>
                <a:lnTo>
                  <a:pt x="4607941" y="3088766"/>
                </a:lnTo>
                <a:lnTo>
                  <a:pt x="4607941" y="0"/>
                </a:lnTo>
                <a:lnTo>
                  <a:pt x="0" y="0"/>
                </a:lnTo>
                <a:lnTo>
                  <a:pt x="0" y="308876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67665"/>
          </a:xfrm>
          <a:custGeom>
            <a:avLst/>
            <a:gdLst/>
            <a:ahLst/>
            <a:cxnLst/>
            <a:rect l="l" t="t" r="r" b="b"/>
            <a:pathLst>
              <a:path w="4608195" h="367665">
                <a:moveTo>
                  <a:pt x="0" y="367284"/>
                </a:moveTo>
                <a:lnTo>
                  <a:pt x="4607941" y="367284"/>
                </a:lnTo>
                <a:lnTo>
                  <a:pt x="4607941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541" y="1339839"/>
            <a:ext cx="2811017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757" y="661703"/>
            <a:ext cx="3910584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88230" y="3209016"/>
            <a:ext cx="146050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4.xml"/><Relationship Id="rId3" Type="http://schemas.openxmlformats.org/officeDocument/2006/relationships/slide" Target="slide115.xml"/><Relationship Id="rId4" Type="http://schemas.openxmlformats.org/officeDocument/2006/relationships/slide" Target="slide106.xml"/><Relationship Id="rId5" Type="http://schemas.openxmlformats.org/officeDocument/2006/relationships/slide" Target="slide105.xml"/><Relationship Id="rId6" Type="http://schemas.openxmlformats.org/officeDocument/2006/relationships/hyperlink" Target="http://mathoverflow.net/questions/28788/nontrivial-theorems-with-trivial-proofs/28834#comment62956_28834" TargetMode="External"/><Relationship Id="rId7" Type="http://schemas.openxmlformats.org/officeDocument/2006/relationships/slide" Target="slide100.xml"/><Relationship Id="rId8" Type="http://schemas.openxmlformats.org/officeDocument/2006/relationships/slide" Target="slide107.xml"/><Relationship Id="rId9" Type="http://schemas.openxmlformats.org/officeDocument/2006/relationships/slide" Target="slide117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2oKw5HHAWs4" TargetMode="Externa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igen.tuxfamily.org/" TargetMode="Externa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columbia.edu/%7Egelman/research/published/stan_jebs_2.pdf" TargetMode="External"/><Relationship Id="rId3" Type="http://schemas.openxmlformats.org/officeDocument/2006/relationships/hyperlink" Target="http://mc-stan.org/julia-stan.html" TargetMode="External"/><Relationship Id="rId4" Type="http://schemas.openxmlformats.org/officeDocument/2006/relationships/hyperlink" Target="http://gitub.com/goedman/Stan.jl" TargetMode="Externa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stata-stan.html" TargetMode="External"/><Relationship Id="rId3" Type="http://schemas.openxmlformats.org/officeDocument/2006/relationships/hyperlink" Target="http://gitub.com/stan-dev/statastan" TargetMode="External"/><Relationship Id="rId4" Type="http://schemas.openxmlformats.org/officeDocument/2006/relationships/hyperlink" Target="http://www.jstor.org/stable/2334940" TargetMode="Externa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tor.org/stable/2291572" TargetMode="External"/><Relationship Id="rId3" Type="http://schemas.openxmlformats.org/officeDocument/2006/relationships/hyperlink" Target="http://jmlr.org/papers/v15/hoffman14a.html" TargetMode="Externa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statsoft.org/article/view/v069i05" TargetMode="Externa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080/00031305.1998.10480547" TargetMode="External"/><Relationship Id="rId3" Type="http://schemas.openxmlformats.org/officeDocument/2006/relationships/hyperlink" Target="http://arxiv.org/abs/1506.03431" TargetMode="Externa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tor.org/stable/2566931" TargetMode="External"/><Relationship Id="rId3" Type="http://schemas.openxmlformats.org/officeDocument/2006/relationships/hyperlink" Target="http://arxiv.org/abs/1603.00788" TargetMode="External"/><Relationship Id="rId4" Type="http://schemas.openxmlformats.org/officeDocument/2006/relationships/hyperlink" Target="http://www.jstor.org/stable/2291752" TargetMode="Externa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matlab-stan.html" TargetMode="External"/><Relationship Id="rId3" Type="http://schemas.openxmlformats.org/officeDocument/2006/relationships/hyperlink" Target="http://gitub.com/brian-lau/MatlabStan" TargetMode="External"/><Relationship Id="rId4" Type="http://schemas.openxmlformats.org/officeDocument/2006/relationships/hyperlink" Target="https://arxiv.org/abs/1601.08057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slide" Target="slide96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peres/markovmixing.pdf" TargetMode="Externa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elab.net/rm/statistical-rethinking/" TargetMode="External"/><Relationship Id="rId3" Type="http://schemas.openxmlformats.org/officeDocument/2006/relationships/hyperlink" Target="http://xcelab.net/rmpubs/rethinking/bookOLD.pdf" TargetMode="External"/><Relationship Id="rId4" Type="http://schemas.openxmlformats.org/officeDocument/2006/relationships/hyperlink" Target="http://scitation.aip.org/content/aip/journal/jcp/21/6/10.1063/1.1699114" TargetMode="Externa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tor.org/stable/2280232" TargetMode="External"/><Relationship Id="rId3" Type="http://schemas.openxmlformats.org/officeDocument/2006/relationships/hyperlink" Target="http://www.mcmchandbook.net/HandbookChapter5.pdf" TargetMode="External"/><Relationship Id="rId4" Type="http://schemas.openxmlformats.org/officeDocument/2006/relationships/hyperlink" Target="http://arxiv.org/abs/1206.1901" TargetMode="Externa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mc-jags.sourceforge.net/" TargetMode="Externa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605.02077" TargetMode="External"/><Relationship Id="rId3" Type="http://schemas.openxmlformats.org/officeDocument/2006/relationships/hyperlink" Target="http://boost.org/" TargetMode="Externa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pystan.html" TargetMode="External"/><Relationship Id="rId3" Type="http://schemas.openxmlformats.org/officeDocument/2006/relationships/hyperlink" Target="https://pypi.python.org/pypi/pystan" TargetMode="External"/><Relationship Id="rId4" Type="http://schemas.openxmlformats.org/officeDocument/2006/relationships/hyperlink" Target="http://mc-stan.org/rstan.html" TargetMode="External"/><Relationship Id="rId5" Type="http://schemas.openxmlformats.org/officeDocument/2006/relationships/hyperlink" Target="https://cran.r-project.org/web/packages/rstan/index.html" TargetMode="External"/><Relationship Id="rId6" Type="http://schemas.openxmlformats.org/officeDocument/2006/relationships/hyperlink" Target="http://mc-stan.org/" TargetMode="Externa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" TargetMode="External"/><Relationship Id="rId3" Type="http://schemas.openxmlformats.org/officeDocument/2006/relationships/hyperlink" Target="https://cran.r-project.org/web/packages/rstanarm/index.html" TargetMode="Externa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euclid.org/euclid.aos/1176325750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1.xml"/><Relationship Id="rId3" Type="http://schemas.openxmlformats.org/officeDocument/2006/relationships/slide" Target="slide101.xml"/><Relationship Id="rId4" Type="http://schemas.openxmlformats.org/officeDocument/2006/relationships/slide" Target="slide105.xml"/><Relationship Id="rId5" Type="http://schemas.openxmlformats.org/officeDocument/2006/relationships/slide" Target="slide11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4.xml"/><Relationship Id="rId3" Type="http://schemas.openxmlformats.org/officeDocument/2006/relationships/slide" Target="slide108.xml"/><Relationship Id="rId4" Type="http://schemas.openxmlformats.org/officeDocument/2006/relationships/slide" Target="slide9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3.xml"/><Relationship Id="rId3" Type="http://schemas.openxmlformats.org/officeDocument/2006/relationships/slide" Target="slide98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3.xml"/><Relationship Id="rId3" Type="http://schemas.openxmlformats.org/officeDocument/2006/relationships/slide" Target="slide98.xml"/><Relationship Id="rId4" Type="http://schemas.openxmlformats.org/officeDocument/2006/relationships/slide" Target="slide11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3.xml"/><Relationship Id="rId3" Type="http://schemas.openxmlformats.org/officeDocument/2006/relationships/slide" Target="slide98.xml"/><Relationship Id="rId4" Type="http://schemas.openxmlformats.org/officeDocument/2006/relationships/slide" Target="slide117.xml"/><Relationship Id="rId5" Type="http://schemas.openxmlformats.org/officeDocument/2006/relationships/slide" Target="slide105.xml"/><Relationship Id="rId6" Type="http://schemas.openxmlformats.org/officeDocument/2006/relationships/hyperlink" Target="http://www.stat.washington.edu/people/pdhoff/Book/Data/XY.tumor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washington.edu/people/pdhoff/Book/Data/data/XY.tumor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-stan.org/" TargetMode="External"/><Relationship Id="rId3" Type="http://schemas.openxmlformats.org/officeDocument/2006/relationships/slide" Target="slide116.xml"/><Relationship Id="rId4" Type="http://schemas.openxmlformats.org/officeDocument/2006/relationships/slide" Target="slide99.xml"/><Relationship Id="rId5" Type="http://schemas.openxmlformats.org/officeDocument/2006/relationships/slide" Target="slide102.xml"/><Relationship Id="rId6" Type="http://schemas.openxmlformats.org/officeDocument/2006/relationships/slide" Target="slide109.xml"/><Relationship Id="rId7" Type="http://schemas.openxmlformats.org/officeDocument/2006/relationships/slide" Target="slide113.xml"/><Relationship Id="rId8" Type="http://schemas.openxmlformats.org/officeDocument/2006/relationships/slide" Target="slide107.xml"/><Relationship Id="rId9" Type="http://schemas.openxmlformats.org/officeDocument/2006/relationships/slide" Target="slide108.xml"/><Relationship Id="rId10" Type="http://schemas.openxmlformats.org/officeDocument/2006/relationships/slide" Target="slide98.xml"/><Relationship Id="rId11" Type="http://schemas.openxmlformats.org/officeDocument/2006/relationships/slide" Target="slide11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6.xml"/><Relationship Id="rId3" Type="http://schemas.openxmlformats.org/officeDocument/2006/relationships/slide" Target="slide117.xml"/><Relationship Id="rId4" Type="http://schemas.openxmlformats.org/officeDocument/2006/relationships/slide" Target="slide109.xml"/><Relationship Id="rId5" Type="http://schemas.openxmlformats.org/officeDocument/2006/relationships/slide" Target="slide103.xml"/><Relationship Id="rId6" Type="http://schemas.openxmlformats.org/officeDocument/2006/relationships/slide" Target="slide10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7.xml"/><Relationship Id="rId3" Type="http://schemas.openxmlformats.org/officeDocument/2006/relationships/slide" Target="slide11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8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6.xml"/><Relationship Id="rId3" Type="http://schemas.openxmlformats.org/officeDocument/2006/relationships/slide" Target="slide11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1.xml"/><Relationship Id="rId3" Type="http://schemas.openxmlformats.org/officeDocument/2006/relationships/slide" Target="slide107.xml"/><Relationship Id="rId4" Type="http://schemas.openxmlformats.org/officeDocument/2006/relationships/slide" Target="slide110.xml"/><Relationship Id="rId5" Type="http://schemas.openxmlformats.org/officeDocument/2006/relationships/slide" Target="slide11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2.xml"/><Relationship Id="rId3" Type="http://schemas.openxmlformats.org/officeDocument/2006/relationships/slide" Target="slide109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1.xml"/><Relationship Id="rId3" Type="http://schemas.openxmlformats.org/officeDocument/2006/relationships/slide" Target="slide103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8.xml"/><Relationship Id="rId4" Type="http://schemas.openxmlformats.org/officeDocument/2006/relationships/slide" Target="slide24.xml"/><Relationship Id="rId5" Type="http://schemas.openxmlformats.org/officeDocument/2006/relationships/slide" Target="slide38.xml"/><Relationship Id="rId6" Type="http://schemas.openxmlformats.org/officeDocument/2006/relationships/slide" Target="slide42.xml"/><Relationship Id="rId7" Type="http://schemas.openxmlformats.org/officeDocument/2006/relationships/slide" Target="slide78.xml"/><Relationship Id="rId8" Type="http://schemas.openxmlformats.org/officeDocument/2006/relationships/slide" Target="slide9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1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8.xml"/><Relationship Id="rId3" Type="http://schemas.openxmlformats.org/officeDocument/2006/relationships/slide" Target="slide96.xml"/><Relationship Id="rId4" Type="http://schemas.openxmlformats.org/officeDocument/2006/relationships/slide" Target="slide100.xml"/><Relationship Id="rId5" Type="http://schemas.openxmlformats.org/officeDocument/2006/relationships/slide" Target="slide97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9.xml"/><Relationship Id="rId3" Type="http://schemas.openxmlformats.org/officeDocument/2006/relationships/slide" Target="slide115.xml"/><Relationship Id="rId4" Type="http://schemas.openxmlformats.org/officeDocument/2006/relationships/slide" Target="slide101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8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8.xml"/><Relationship Id="rId3" Type="http://schemas.openxmlformats.org/officeDocument/2006/relationships/slide" Target="slide106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7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0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SjsJg8fcwY" TargetMode="External"/><Relationship Id="rId3" Type="http://schemas.openxmlformats.org/officeDocument/2006/relationships/hyperlink" Target="https://www.youtube.com/watch?v=VnNdhsm0rJQ" TargetMode="External"/><Relationship Id="rId4" Type="http://schemas.openxmlformats.org/officeDocument/2006/relationships/hyperlink" Target="https://www.youtube.com/watch?v=6NXRCtWQNMg" TargetMode="External"/><Relationship Id="rId5" Type="http://schemas.openxmlformats.org/officeDocument/2006/relationships/hyperlink" Target="https://github.com/stan-dev/stan/releases/download/v2.13.1/stan-reference-2.13.1.pdf" TargetMode="External"/><Relationship Id="rId6" Type="http://schemas.openxmlformats.org/officeDocument/2006/relationships/hyperlink" Target="https://pkremp.github.io/report.html" TargetMode="Externa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tor.org/stable/4355557" TargetMode="External"/><Relationship Id="rId3" Type="http://schemas.openxmlformats.org/officeDocument/2006/relationships/hyperlink" Target="http://arxiv.org/abs/1410.5110" TargetMode="Externa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euclid.org/euclid.aos/1236693154" TargetMode="External"/><Relationship Id="rId3" Type="http://schemas.openxmlformats.org/officeDocument/2006/relationships/hyperlink" Target="https://arxiv.org/pdf/0904.0156.pdf" TargetMode="External"/><Relationship Id="rId4" Type="http://schemas.openxmlformats.org/officeDocument/2006/relationships/hyperlink" Target="http://arxiv.org/abs/1212.4693" TargetMode="Externa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2.0906" TargetMode="External"/><Relationship Id="rId3" Type="http://schemas.openxmlformats.org/officeDocument/2006/relationships/hyperlink" Target="http://arxiv.org/abs/1601.00670" TargetMode="External"/><Relationship Id="rId4" Type="http://schemas.openxmlformats.org/officeDocument/2006/relationships/hyperlink" Target="https://www.jstatsoft.org/article/view/v067i01" TargetMode="External"/><Relationship Id="rId5" Type="http://schemas.openxmlformats.org/officeDocument/2006/relationships/hyperlink" Target="http://arxiv.org/abs/1112.4118" TargetMode="Externa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columbia.edu/%7Egelman/research/published/stan-paper-revision-feb2015.pdf" TargetMode="External"/><Relationship Id="rId3" Type="http://schemas.openxmlformats.org/officeDocument/2006/relationships/hyperlink" Target="http://arxiv.org/abs/1509.07164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45" y="896924"/>
            <a:ext cx="29889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An</a:t>
            </a:r>
            <a:r>
              <a:rPr dirty="0" spc="-55"/>
              <a:t> </a:t>
            </a:r>
            <a:r>
              <a:rPr dirty="0" spc="100"/>
              <a:t>Introduction</a:t>
            </a:r>
            <a:r>
              <a:rPr dirty="0" spc="-50"/>
              <a:t> </a:t>
            </a:r>
            <a:r>
              <a:rPr dirty="0" spc="95"/>
              <a:t>to</a:t>
            </a:r>
            <a:r>
              <a:rPr dirty="0" spc="-55"/>
              <a:t> </a:t>
            </a:r>
            <a:r>
              <a:rPr dirty="0" spc="60"/>
              <a:t>Stan</a:t>
            </a:r>
            <a:r>
              <a:rPr dirty="0" spc="-50"/>
              <a:t> </a:t>
            </a:r>
            <a:r>
              <a:rPr dirty="0" spc="60"/>
              <a:t>and</a:t>
            </a:r>
            <a:r>
              <a:rPr dirty="0" spc="-50"/>
              <a:t> </a:t>
            </a:r>
            <a:r>
              <a:rPr dirty="0" spc="55"/>
              <a:t>RStan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345" y="1222057"/>
            <a:ext cx="16903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22373A"/>
                </a:solidFill>
                <a:latin typeface="Arial Black"/>
                <a:cs typeface="Arial Black"/>
              </a:rPr>
              <a:t>Houston </a:t>
            </a:r>
            <a:r>
              <a:rPr dirty="0" sz="1200" spc="-229">
                <a:solidFill>
                  <a:srgbClr val="22373A"/>
                </a:solidFill>
                <a:latin typeface="Arial Black"/>
                <a:cs typeface="Arial Black"/>
              </a:rPr>
              <a:t>R </a:t>
            </a:r>
            <a:r>
              <a:rPr dirty="0" sz="1200" spc="-130">
                <a:solidFill>
                  <a:srgbClr val="22373A"/>
                </a:solidFill>
                <a:latin typeface="Arial Black"/>
                <a:cs typeface="Arial Black"/>
              </a:rPr>
              <a:t>Users</a:t>
            </a:r>
            <a:r>
              <a:rPr dirty="0" sz="1200" spc="-100">
                <a:solidFill>
                  <a:srgbClr val="22373A"/>
                </a:solidFill>
                <a:latin typeface="Arial Black"/>
                <a:cs typeface="Arial Black"/>
              </a:rPr>
              <a:t> Group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584" y="163208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054" y="1632086"/>
            <a:ext cx="3893185" cy="0"/>
          </a:xfrm>
          <a:custGeom>
            <a:avLst/>
            <a:gdLst/>
            <a:ahLst/>
            <a:cxnLst/>
            <a:rect l="l" t="t" r="r" b="b"/>
            <a:pathLst>
              <a:path w="3893185" h="0">
                <a:moveTo>
                  <a:pt x="0" y="0"/>
                </a:moveTo>
                <a:lnTo>
                  <a:pt x="389311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846366"/>
            <a:ext cx="918844" cy="62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dirty="0" sz="900" spc="-110">
                <a:solidFill>
                  <a:srgbClr val="22373A"/>
                </a:solidFill>
                <a:latin typeface="Arial Black"/>
                <a:cs typeface="Arial Black"/>
              </a:rPr>
              <a:t>Michael</a:t>
            </a:r>
            <a:r>
              <a:rPr dirty="0" sz="900" spc="-1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900" spc="-110">
                <a:solidFill>
                  <a:srgbClr val="22373A"/>
                </a:solidFill>
                <a:latin typeface="Arial Black"/>
                <a:cs typeface="Arial Black"/>
              </a:rPr>
              <a:t>Weylandt  </a:t>
            </a:r>
            <a:r>
              <a:rPr dirty="0" sz="900" spc="-125">
                <a:solidFill>
                  <a:srgbClr val="22373A"/>
                </a:solidFill>
                <a:latin typeface="Arial Black"/>
                <a:cs typeface="Arial Black"/>
              </a:rPr>
              <a:t>2016-12-06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700" spc="-105">
                <a:solidFill>
                  <a:srgbClr val="22373A"/>
                </a:solidFill>
                <a:latin typeface="Arial Black"/>
                <a:cs typeface="Arial Black"/>
              </a:rPr>
              <a:t>Rice</a:t>
            </a:r>
            <a:r>
              <a:rPr dirty="0" sz="700" spc="-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85">
                <a:solidFill>
                  <a:srgbClr val="22373A"/>
                </a:solidFill>
                <a:latin typeface="Arial Black"/>
                <a:cs typeface="Arial Black"/>
              </a:rPr>
              <a:t>University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7445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An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All-Too-Brief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Introduction</a:t>
            </a:r>
            <a:r>
              <a:rPr dirty="0" sz="1200" spc="-50">
                <a:solidFill>
                  <a:srgbClr val="F9F9F9"/>
                </a:solidFill>
              </a:rPr>
              <a:t> </a:t>
            </a:r>
            <a:r>
              <a:rPr dirty="0" sz="1200" spc="65">
                <a:solidFill>
                  <a:srgbClr val="F9F9F9"/>
                </a:solidFill>
              </a:rPr>
              <a:t>to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37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44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42398"/>
            <a:ext cx="3827779" cy="184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9079">
              <a:lnSpc>
                <a:spcPct val="114500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statistics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language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quantify  information.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Anything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(treated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as)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unknown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associated with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it.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probability,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particular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Bayes’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Rule,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give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mathematically coherent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framework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updating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beliefs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presence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data.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Classical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point-of-view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Ramsey, 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Savage, Jeffreys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Jaynes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Ram31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Sav54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Jef61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Jay03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r>
              <a:rPr dirty="0" baseline="27777" sz="1050" spc="-247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baseline="27777"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50825" marR="157480" indent="50165">
              <a:lnSpc>
                <a:spcPct val="114599"/>
              </a:lnSpc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probabilistic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content of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Bayes’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Theorem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trivial.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statistical content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not. </a:t>
            </a:r>
            <a:r>
              <a:rPr dirty="0" sz="1000" spc="150">
                <a:solidFill>
                  <a:srgbClr val="22373A"/>
                </a:solidFill>
                <a:latin typeface="Trebuchet MS"/>
                <a:cs typeface="Trebuchet MS"/>
              </a:rPr>
              <a:t>–</a:t>
            </a:r>
            <a:r>
              <a:rPr dirty="0" sz="1000" spc="-17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Steve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Huntsman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  <a:hlinkClick r:id="rId6"/>
              </a:rPr>
              <a:t>MathOverﬂow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278409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2806418"/>
            <a:ext cx="3749040" cy="3282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43180">
              <a:lnSpc>
                <a:spcPct val="109400"/>
              </a:lnSpc>
              <a:spcBef>
                <a:spcPts val="115"/>
              </a:spcBef>
            </a:pPr>
            <a:r>
              <a:rPr dirty="0" baseline="27777" sz="900" spc="-97">
                <a:solidFill>
                  <a:srgbClr val="394A4E"/>
                </a:solidFill>
                <a:latin typeface="Arial Black"/>
                <a:cs typeface="Arial Black"/>
              </a:rPr>
              <a:t>1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While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Bayesian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inference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is typically promoted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on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basis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incorporating 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prior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information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and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inferential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ﬂexibility,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it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can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be 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shown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have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good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frequentist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properties 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in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range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circumstances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as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well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  <a:hlinkClick r:id="rId7" action="ppaction://hlinksldjump"/>
              </a:rPr>
              <a:t>Efr15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].</a:t>
            </a:r>
            <a:endParaRPr sz="5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dirty="0" baseline="27777" sz="900" spc="-150">
                <a:solidFill>
                  <a:srgbClr val="394A4E"/>
                </a:solidFill>
                <a:latin typeface="Arial Black"/>
                <a:cs typeface="Arial Black"/>
              </a:rPr>
              <a:t>2</a:t>
            </a:r>
            <a:r>
              <a:rPr dirty="0" sz="500" spc="-100">
                <a:solidFill>
                  <a:srgbClr val="394A4E"/>
                </a:solidFill>
                <a:latin typeface="Arial Black"/>
                <a:cs typeface="Arial Black"/>
              </a:rPr>
              <a:t>Two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expositions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“subjective”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probability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particular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interest to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ﬁnance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are 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  <a:hlinkClick r:id="rId8" action="ppaction://hlinksldjump"/>
              </a:rPr>
              <a:t>Key21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]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and</a:t>
            </a:r>
            <a:r>
              <a:rPr dirty="0" sz="500" spc="-1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  <a:hlinkClick r:id="rId9" action="ppaction://hlinksldjump"/>
              </a:rPr>
              <a:t>SV01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].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5728" y="3209778"/>
            <a:ext cx="9906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8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372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45">
                <a:solidFill>
                  <a:srgbClr val="F9F9F9"/>
                </a:solidFill>
              </a:rPr>
              <a:t>V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 h="0">
                <a:moveTo>
                  <a:pt x="0" y="0"/>
                </a:moveTo>
                <a:lnTo>
                  <a:pt x="37702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775710" cy="0"/>
          </a:xfrm>
          <a:custGeom>
            <a:avLst/>
            <a:gdLst/>
            <a:ahLst/>
            <a:cxnLst/>
            <a:rect l="l" t="t" r="r" b="b"/>
            <a:pathLst>
              <a:path w="3775710" h="0">
                <a:moveTo>
                  <a:pt x="0" y="0"/>
                </a:moveTo>
                <a:lnTo>
                  <a:pt x="377527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92086"/>
            <a:ext cx="344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[D</a:t>
            </a:r>
            <a:r>
              <a:rPr dirty="0" sz="1000" spc="-315">
                <a:solidFill>
                  <a:srgbClr val="22373A"/>
                </a:solidFill>
                <a:latin typeface="Arial Black"/>
                <a:cs typeface="Arial Black"/>
              </a:rPr>
              <a:t>L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12]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062825"/>
            <a:ext cx="375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[Efr15]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118664"/>
            <a:ext cx="3225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45">
                <a:solidFill>
                  <a:srgbClr val="22373A"/>
                </a:solidFill>
                <a:latin typeface="Arial Black"/>
                <a:cs typeface="Arial Black"/>
              </a:rPr>
              <a:t>[G</a:t>
            </a:r>
            <a:r>
              <a:rPr dirty="0" sz="900" spc="-204">
                <a:solidFill>
                  <a:srgbClr val="22373A"/>
                </a:solidFill>
                <a:latin typeface="Arial Black"/>
                <a:cs typeface="Arial Black"/>
              </a:rPr>
              <a:t>C</a:t>
            </a:r>
            <a:r>
              <a:rPr dirty="0" sz="900" spc="-180">
                <a:solidFill>
                  <a:srgbClr val="22373A"/>
                </a:solidFill>
                <a:latin typeface="Arial Black"/>
                <a:cs typeface="Arial Black"/>
              </a:rPr>
              <a:t>11]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469298"/>
            <a:ext cx="2983865" cy="25126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Marie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Davidian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Thomas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A.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Louis.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Why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statistics?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Science</a:t>
            </a:r>
            <a:r>
              <a:rPr dirty="0" sz="1000" spc="-4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60">
                <a:solidFill>
                  <a:srgbClr val="6E7B7D"/>
                </a:solidFill>
                <a:latin typeface="Arial Black"/>
                <a:cs typeface="Arial Black"/>
              </a:rPr>
              <a:t>336(6077):12,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2012.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Bradley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Efron.</a:t>
            </a:r>
            <a:endParaRPr sz="1000">
              <a:latin typeface="Arial Black"/>
              <a:cs typeface="Arial Black"/>
            </a:endParaRPr>
          </a:p>
          <a:p>
            <a:pPr marL="12700" marR="292100">
              <a:lnSpc>
                <a:spcPct val="105000"/>
              </a:lnSpc>
              <a:spcBef>
                <a:spcPts val="115"/>
              </a:spcBef>
            </a:pP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Frequentist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estimates. 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Royal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 </a:t>
            </a:r>
            <a:r>
              <a:rPr dirty="0" sz="1000" spc="-35" i="1">
                <a:solidFill>
                  <a:srgbClr val="6E7B7D"/>
                </a:solidFill>
                <a:latin typeface="Arial"/>
                <a:cs typeface="Arial"/>
              </a:rPr>
              <a:t>Society,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Series </a:t>
            </a:r>
            <a:r>
              <a:rPr dirty="0" sz="1000" spc="-105" i="1">
                <a:solidFill>
                  <a:srgbClr val="6E7B7D"/>
                </a:solidFill>
                <a:latin typeface="Arial"/>
                <a:cs typeface="Arial"/>
              </a:rPr>
              <a:t>B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,  </a:t>
            </a:r>
            <a:r>
              <a:rPr dirty="0" sz="1000" spc="-155">
                <a:solidFill>
                  <a:srgbClr val="6E7B7D"/>
                </a:solidFill>
                <a:latin typeface="Arial Black"/>
                <a:cs typeface="Arial Black"/>
              </a:rPr>
              <a:t>77(3):617–646,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2015.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110">
                <a:solidFill>
                  <a:srgbClr val="6E7B7D"/>
                </a:solidFill>
                <a:latin typeface="Arial Black"/>
                <a:cs typeface="Arial Black"/>
              </a:rPr>
              <a:t>Discussion</a:t>
            </a:r>
            <a:r>
              <a:rPr dirty="0" sz="9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900" spc="-110">
                <a:solidFill>
                  <a:srgbClr val="6E7B7D"/>
                </a:solidFill>
                <a:latin typeface="Arial Black"/>
                <a:cs typeface="Arial Black"/>
              </a:rPr>
              <a:t>at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https://www.youtube.com/watch?v=2oKw5HHAWs4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Girolami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Ben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Calderhead.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ts val="1380"/>
              </a:lnSpc>
              <a:spcBef>
                <a:spcPts val="70"/>
              </a:spcBef>
            </a:pP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Riemann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manifold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langevin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monte 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carlo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methods.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Royal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 </a:t>
            </a:r>
            <a:r>
              <a:rPr dirty="0" sz="1000" spc="-35" i="1">
                <a:solidFill>
                  <a:srgbClr val="6E7B7D"/>
                </a:solidFill>
                <a:latin typeface="Arial"/>
                <a:cs typeface="Arial"/>
              </a:rPr>
              <a:t>Society,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Series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-105" i="1">
                <a:solidFill>
                  <a:srgbClr val="6E7B7D"/>
                </a:solidFill>
                <a:latin typeface="Arial"/>
                <a:cs typeface="Arial"/>
              </a:rPr>
              <a:t>B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,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60">
                <a:solidFill>
                  <a:srgbClr val="6E7B7D"/>
                </a:solidFill>
                <a:latin typeface="Arial Black"/>
                <a:cs typeface="Arial Black"/>
              </a:rPr>
              <a:t>73(2):123–214,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95">
                <a:solidFill>
                  <a:srgbClr val="6E7B7D"/>
                </a:solidFill>
                <a:latin typeface="Arial Black"/>
                <a:cs typeface="Arial Black"/>
              </a:rPr>
              <a:t>2011.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817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-15">
                <a:solidFill>
                  <a:srgbClr val="F9F9F9"/>
                </a:solidFill>
              </a:rPr>
              <a:t>VI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816985" cy="0"/>
          </a:xfrm>
          <a:custGeom>
            <a:avLst/>
            <a:gdLst/>
            <a:ahLst/>
            <a:cxnLst/>
            <a:rect l="l" t="t" r="r" b="b"/>
            <a:pathLst>
              <a:path w="3816985" h="0">
                <a:moveTo>
                  <a:pt x="0" y="0"/>
                </a:moveTo>
                <a:lnTo>
                  <a:pt x="381675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822065" cy="0"/>
          </a:xfrm>
          <a:custGeom>
            <a:avLst/>
            <a:gdLst/>
            <a:ahLst/>
            <a:cxnLst/>
            <a:rect l="l" t="t" r="r" b="b"/>
            <a:pathLst>
              <a:path w="3822065" h="0">
                <a:moveTo>
                  <a:pt x="0" y="0"/>
                </a:moveTo>
                <a:lnTo>
                  <a:pt x="382181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04608"/>
            <a:ext cx="519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[GCS</a:t>
            </a:r>
            <a:r>
              <a:rPr dirty="0" baseline="27777" sz="1050" spc="-18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14]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349844"/>
            <a:ext cx="404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[GH06]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276563"/>
            <a:ext cx="4222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[G</a:t>
            </a:r>
            <a:r>
              <a:rPr dirty="0" sz="1000" spc="-245">
                <a:solidFill>
                  <a:srgbClr val="22373A"/>
                </a:solidFill>
                <a:latin typeface="Arial Black"/>
                <a:cs typeface="Arial Black"/>
              </a:rPr>
              <a:t>J</a:t>
            </a:r>
            <a:r>
              <a:rPr dirty="0" baseline="27777" sz="1050" spc="33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10]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581947"/>
            <a:ext cx="312991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4625">
              <a:lnSpc>
                <a:spcPct val="114500"/>
              </a:lnSpc>
              <a:spcBef>
                <a:spcPts val="10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John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B.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Carlin,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Hal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S.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Stern, David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B.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Dunson,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Aki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Vehtari,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Donald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B.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Rubin.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dirty="0" sz="1000" spc="-11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Analysis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Texts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Statistical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Science. </a:t>
            </a:r>
            <a:r>
              <a:rPr dirty="0" sz="1000" spc="-220">
                <a:solidFill>
                  <a:srgbClr val="6E7B7D"/>
                </a:solidFill>
                <a:latin typeface="Arial Black"/>
                <a:cs typeface="Arial Black"/>
              </a:rPr>
              <a:t>CRC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3rd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-22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2014.</a:t>
            </a:r>
            <a:endParaRPr sz="1000">
              <a:latin typeface="Arial Black"/>
              <a:cs typeface="Arial Black"/>
            </a:endParaRPr>
          </a:p>
          <a:p>
            <a:pPr marL="12700" marR="1073150">
              <a:lnSpc>
                <a:spcPct val="114599"/>
              </a:lnSpc>
              <a:spcBef>
                <a:spcPts val="37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Jennifer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Hill.  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dirty="0" sz="1000" spc="-6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Analysis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5" i="1">
                <a:solidFill>
                  <a:srgbClr val="22373A"/>
                </a:solidFill>
                <a:latin typeface="Trebuchet MS"/>
                <a:cs typeface="Trebuchet MS"/>
              </a:rPr>
              <a:t>Using</a:t>
            </a:r>
            <a:r>
              <a:rPr dirty="0" sz="1000" spc="-6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 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Multilevel/Hierarchical</a:t>
            </a: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252729">
              <a:lnSpc>
                <a:spcPct val="114599"/>
              </a:lnSpc>
            </a:pP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Analytical Methods </a:t>
            </a:r>
            <a:r>
              <a:rPr dirty="0" sz="1000" spc="-85">
                <a:solidFill>
                  <a:srgbClr val="6E7B7D"/>
                </a:solidFill>
                <a:latin typeface="Arial Black"/>
                <a:cs typeface="Arial Black"/>
              </a:rPr>
              <a:t>for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Social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Research.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Cambridge 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University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2006.</a:t>
            </a:r>
            <a:endParaRPr sz="1000">
              <a:latin typeface="Arial Black"/>
              <a:cs typeface="Arial Black"/>
            </a:endParaRPr>
          </a:p>
          <a:p>
            <a:pPr marL="12700" marR="990600">
              <a:lnSpc>
                <a:spcPct val="114599"/>
              </a:lnSpc>
              <a:spcBef>
                <a:spcPts val="42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Gaël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Guennebaud, Benoît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Jacob,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al. 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Eigen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v3, 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2010.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http://eigen.tuxfamily.org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2679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-5">
                <a:solidFill>
                  <a:srgbClr val="F9F9F9"/>
                </a:solidFill>
              </a:rPr>
              <a:t>VII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863340" cy="0"/>
          </a:xfrm>
          <a:custGeom>
            <a:avLst/>
            <a:gdLst/>
            <a:ahLst/>
            <a:cxnLst/>
            <a:rect l="l" t="t" r="r" b="b"/>
            <a:pathLst>
              <a:path w="3863340" h="0">
                <a:moveTo>
                  <a:pt x="0" y="0"/>
                </a:moveTo>
                <a:lnTo>
                  <a:pt x="386330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36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16369"/>
            <a:ext cx="434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[G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L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G15]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946833"/>
            <a:ext cx="3968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35">
                <a:solidFill>
                  <a:srgbClr val="22373A"/>
                </a:solidFill>
                <a:latin typeface="Arial Black"/>
                <a:cs typeface="Arial Black"/>
              </a:rPr>
              <a:t>[Goe15]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693580"/>
            <a:ext cx="2775585" cy="194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55">
              <a:lnSpc>
                <a:spcPct val="114599"/>
              </a:lnSpc>
              <a:spcBef>
                <a:spcPts val="10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Daniel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Lee,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Jiqiang Guo. 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probabilistic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programming language</a:t>
            </a:r>
            <a:r>
              <a:rPr dirty="0" sz="1000" spc="-17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inference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optimization.</a:t>
            </a:r>
            <a:endParaRPr sz="1000">
              <a:latin typeface="Trebuchet MS"/>
              <a:cs typeface="Trebuchet MS"/>
            </a:endParaRPr>
          </a:p>
          <a:p>
            <a:pPr marL="12700" marR="34925">
              <a:lnSpc>
                <a:spcPts val="1260"/>
              </a:lnSpc>
              <a:spcBef>
                <a:spcPts val="50"/>
              </a:spcBef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i="1">
                <a:solidFill>
                  <a:srgbClr val="6E7B7D"/>
                </a:solidFill>
                <a:latin typeface="Arial"/>
                <a:cs typeface="Arial"/>
              </a:rPr>
              <a:t>Educational </a:t>
            </a:r>
            <a:r>
              <a:rPr dirty="0" sz="1000" spc="15" i="1">
                <a:solidFill>
                  <a:srgbClr val="6E7B7D"/>
                </a:solidFill>
                <a:latin typeface="Arial"/>
                <a:cs typeface="Arial"/>
              </a:rPr>
              <a:t>and </a:t>
            </a:r>
            <a:r>
              <a:rPr dirty="0" sz="1000" i="1">
                <a:solidFill>
                  <a:srgbClr val="6E7B7D"/>
                </a:solidFill>
                <a:latin typeface="Arial"/>
                <a:cs typeface="Arial"/>
              </a:rPr>
              <a:t>Behavioral</a:t>
            </a:r>
            <a:r>
              <a:rPr dirty="0" sz="1000" spc="-50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Statistics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40:530–543,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2015.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ts val="1260"/>
              </a:lnSpc>
            </a:pP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http://www.stat.columbia.edu/~gelman/research/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published/stan_jebs_2.pdf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Rob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Goedman.</a:t>
            </a:r>
            <a:endParaRPr sz="1000">
              <a:latin typeface="Arial Black"/>
              <a:cs typeface="Arial Black"/>
            </a:endParaRPr>
          </a:p>
          <a:p>
            <a:pPr marL="12700" marR="457200">
              <a:lnSpc>
                <a:spcPct val="114500"/>
              </a:lnSpc>
            </a:pP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Stan.jl: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22373A"/>
                </a:solidFill>
                <a:latin typeface="Trebuchet MS"/>
                <a:cs typeface="Trebuchet MS"/>
              </a:rPr>
              <a:t>Julia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interface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http://mc-stan.org/julia-stan.html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;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http://gitub.com/goedman/Stan.jl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712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VIII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910329" cy="0"/>
          </a:xfrm>
          <a:custGeom>
            <a:avLst/>
            <a:gdLst/>
            <a:ahLst/>
            <a:cxnLst/>
            <a:rect l="l" t="t" r="r" b="b"/>
            <a:pathLst>
              <a:path w="3910329" h="0">
                <a:moveTo>
                  <a:pt x="0" y="0"/>
                </a:moveTo>
                <a:lnTo>
                  <a:pt x="390984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915410" cy="0"/>
          </a:xfrm>
          <a:custGeom>
            <a:avLst/>
            <a:gdLst/>
            <a:ahLst/>
            <a:cxnLst/>
            <a:rect l="l" t="t" r="r" b="b"/>
            <a:pathLst>
              <a:path w="3915410" h="0">
                <a:moveTo>
                  <a:pt x="0" y="0"/>
                </a:moveTo>
                <a:lnTo>
                  <a:pt x="391490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845528"/>
            <a:ext cx="363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[G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S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60066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[Has70]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3863" rIns="0" bIns="0" rtlCol="0" vert="horz">
            <a:spAutoFit/>
          </a:bodyPr>
          <a:lstStyle/>
          <a:p>
            <a:pPr marL="656590" marR="828675">
              <a:lnSpc>
                <a:spcPct val="114599"/>
              </a:lnSpc>
              <a:spcBef>
                <a:spcPts val="100"/>
              </a:spcBef>
            </a:pPr>
            <a:r>
              <a:rPr dirty="0" spc="-114"/>
              <a:t>Robert </a:t>
            </a:r>
            <a:r>
              <a:rPr dirty="0" spc="-130"/>
              <a:t>Grant </a:t>
            </a:r>
            <a:r>
              <a:rPr dirty="0" spc="-105"/>
              <a:t>and </a:t>
            </a:r>
            <a:r>
              <a:rPr dirty="0" spc="-130"/>
              <a:t>Stan </a:t>
            </a:r>
            <a:r>
              <a:rPr dirty="0" spc="-120"/>
              <a:t>Development </a:t>
            </a:r>
            <a:r>
              <a:rPr dirty="0" spc="-170"/>
              <a:t>Team.  </a:t>
            </a:r>
            <a:r>
              <a:rPr dirty="0" spc="-5">
                <a:latin typeface="Trebuchet MS"/>
                <a:cs typeface="Trebuchet MS"/>
              </a:rPr>
              <a:t>StatStan: </a:t>
            </a:r>
            <a:r>
              <a:rPr dirty="0">
                <a:latin typeface="Trebuchet MS"/>
                <a:cs typeface="Trebuchet MS"/>
              </a:rPr>
              <a:t>the Stata </a:t>
            </a:r>
            <a:r>
              <a:rPr dirty="0" spc="-10">
                <a:latin typeface="Trebuchet MS"/>
                <a:cs typeface="Trebuchet MS"/>
              </a:rPr>
              <a:t>interface </a:t>
            </a:r>
            <a:r>
              <a:rPr dirty="0" spc="-5">
                <a:latin typeface="Trebuchet MS"/>
                <a:cs typeface="Trebuchet MS"/>
              </a:rPr>
              <a:t>to </a:t>
            </a:r>
            <a:r>
              <a:rPr dirty="0" spc="-10">
                <a:latin typeface="Trebuchet MS"/>
                <a:cs typeface="Trebuchet MS"/>
              </a:rPr>
              <a:t>Stan,</a:t>
            </a:r>
            <a:r>
              <a:rPr dirty="0" spc="-150">
                <a:latin typeface="Trebuchet MS"/>
                <a:cs typeface="Trebuchet MS"/>
              </a:rPr>
              <a:t> </a:t>
            </a:r>
            <a:r>
              <a:rPr dirty="0" spc="-55">
                <a:latin typeface="Trebuchet MS"/>
                <a:cs typeface="Trebuchet MS"/>
              </a:rPr>
              <a:t>2015.  </a:t>
            </a:r>
            <a:r>
              <a:rPr dirty="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http://mc-stan.org/stata-stan.html</a:t>
            </a:r>
            <a:r>
              <a:rPr dirty="0" spc="-80">
                <a:solidFill>
                  <a:srgbClr val="6E7B7D"/>
                </a:solidFill>
              </a:rPr>
              <a:t>;  </a:t>
            </a:r>
            <a:r>
              <a:rPr dirty="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http://gitub.com/stan-dev/statastan</a:t>
            </a:r>
            <a:r>
              <a:rPr dirty="0" spc="-80">
                <a:solidFill>
                  <a:srgbClr val="6E7B7D"/>
                </a:solidFill>
              </a:rPr>
              <a:t>.</a:t>
            </a:r>
          </a:p>
          <a:p>
            <a:pPr marL="656590">
              <a:lnSpc>
                <a:spcPct val="100000"/>
              </a:lnSpc>
              <a:spcBef>
                <a:spcPts val="620"/>
              </a:spcBef>
            </a:pPr>
            <a:r>
              <a:rPr dirty="0" spc="-190"/>
              <a:t>W.K.</a:t>
            </a:r>
            <a:r>
              <a:rPr dirty="0" spc="-65"/>
              <a:t> </a:t>
            </a:r>
            <a:r>
              <a:rPr dirty="0" spc="-130"/>
              <a:t>Hastings.</a:t>
            </a:r>
          </a:p>
          <a:p>
            <a:pPr marL="656590" marR="5080">
              <a:lnSpc>
                <a:spcPct val="114599"/>
              </a:lnSpc>
            </a:pPr>
            <a:r>
              <a:rPr dirty="0" spc="20">
                <a:latin typeface="Trebuchet MS"/>
                <a:cs typeface="Trebuchet MS"/>
              </a:rPr>
              <a:t>Monte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Carlo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0">
                <a:latin typeface="Trebuchet MS"/>
                <a:cs typeface="Trebuchet MS"/>
              </a:rPr>
              <a:t>sampling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0">
                <a:latin typeface="Trebuchet MS"/>
                <a:cs typeface="Trebuchet MS"/>
              </a:rPr>
              <a:t>methods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5">
                <a:latin typeface="Trebuchet MS"/>
                <a:cs typeface="Trebuchet MS"/>
              </a:rPr>
              <a:t>using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Markov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0">
                <a:latin typeface="Trebuchet MS"/>
                <a:cs typeface="Trebuchet MS"/>
              </a:rPr>
              <a:t>chains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30">
                <a:latin typeface="Trebuchet MS"/>
                <a:cs typeface="Trebuchet MS"/>
              </a:rPr>
              <a:t>and  </a:t>
            </a:r>
            <a:r>
              <a:rPr dirty="0" spc="-5">
                <a:latin typeface="Trebuchet MS"/>
                <a:cs typeface="Trebuchet MS"/>
              </a:rPr>
              <a:t>their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applications.</a:t>
            </a:r>
          </a:p>
          <a:p>
            <a:pPr marL="656590">
              <a:lnSpc>
                <a:spcPct val="100000"/>
              </a:lnSpc>
              <a:spcBef>
                <a:spcPts val="60"/>
              </a:spcBef>
            </a:pPr>
            <a:r>
              <a:rPr dirty="0" spc="-5" i="1">
                <a:solidFill>
                  <a:srgbClr val="6E7B7D"/>
                </a:solidFill>
                <a:latin typeface="Arial"/>
                <a:cs typeface="Arial"/>
              </a:rPr>
              <a:t>Biometrika</a:t>
            </a:r>
            <a:r>
              <a:rPr dirty="0" spc="-5">
                <a:solidFill>
                  <a:srgbClr val="6E7B7D"/>
                </a:solidFill>
              </a:rPr>
              <a:t>, </a:t>
            </a:r>
            <a:r>
              <a:rPr dirty="0" spc="-170">
                <a:solidFill>
                  <a:srgbClr val="6E7B7D"/>
                </a:solidFill>
              </a:rPr>
              <a:t>57:97–109, </a:t>
            </a:r>
            <a:r>
              <a:rPr dirty="0" spc="-100">
                <a:solidFill>
                  <a:srgbClr val="6E7B7D"/>
                </a:solidFill>
              </a:rPr>
              <a:t>April</a:t>
            </a:r>
            <a:r>
              <a:rPr dirty="0" spc="-175">
                <a:solidFill>
                  <a:srgbClr val="6E7B7D"/>
                </a:solidFill>
              </a:rPr>
              <a:t> </a:t>
            </a:r>
            <a:r>
              <a:rPr dirty="0" spc="-180">
                <a:solidFill>
                  <a:srgbClr val="6E7B7D"/>
                </a:solidFill>
              </a:rPr>
              <a:t>1970.</a:t>
            </a:r>
          </a:p>
          <a:p>
            <a:pPr marL="656590">
              <a:lnSpc>
                <a:spcPct val="100000"/>
              </a:lnSpc>
              <a:spcBef>
                <a:spcPts val="160"/>
              </a:spcBef>
            </a:pPr>
            <a:r>
              <a:rPr dirty="0" sz="900" spc="-90">
                <a:solidFill>
                  <a:srgbClr val="6E7B7D"/>
                </a:solidFill>
                <a:hlinkClick r:id="rId4"/>
              </a:rPr>
              <a:t>http://www.jstor.org/stable/2334940.</a:t>
            </a:r>
            <a:endParaRPr sz="900"/>
          </a:p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798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5">
                <a:solidFill>
                  <a:srgbClr val="F9F9F9"/>
                </a:solidFill>
              </a:rPr>
              <a:t>IX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956685" cy="0"/>
          </a:xfrm>
          <a:custGeom>
            <a:avLst/>
            <a:gdLst/>
            <a:ahLst/>
            <a:cxnLst/>
            <a:rect l="l" t="t" r="r" b="b"/>
            <a:pathLst>
              <a:path w="3956685" h="0">
                <a:moveTo>
                  <a:pt x="0" y="0"/>
                </a:moveTo>
                <a:lnTo>
                  <a:pt x="395639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961765" cy="0"/>
          </a:xfrm>
          <a:custGeom>
            <a:avLst/>
            <a:gdLst/>
            <a:ahLst/>
            <a:cxnLst/>
            <a:rect l="l" t="t" r="r" b="b"/>
            <a:pathLst>
              <a:path w="3961765" h="0">
                <a:moveTo>
                  <a:pt x="0" y="0"/>
                </a:moveTo>
                <a:lnTo>
                  <a:pt x="396145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37158"/>
            <a:ext cx="3556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30">
                <a:solidFill>
                  <a:srgbClr val="22373A"/>
                </a:solidFill>
                <a:latin typeface="Arial Black"/>
                <a:cs typeface="Arial Black"/>
              </a:rPr>
              <a:t>[HC96]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794941"/>
            <a:ext cx="3505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45">
                <a:solidFill>
                  <a:srgbClr val="22373A"/>
                </a:solidFill>
                <a:latin typeface="Arial Black"/>
                <a:cs typeface="Arial Black"/>
              </a:rPr>
              <a:t>[HG14]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701708"/>
            <a:ext cx="3233420" cy="19246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James 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P.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Hobert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George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Casella.</a:t>
            </a:r>
            <a:endParaRPr sz="1000">
              <a:latin typeface="Arial Black"/>
              <a:cs typeface="Arial Black"/>
            </a:endParaRPr>
          </a:p>
          <a:p>
            <a:pPr marL="12700" marR="322580">
              <a:lnSpc>
                <a:spcPct val="114500"/>
              </a:lnSpc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effect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improper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priors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4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gibbs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sampling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in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hierarchical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linear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mixed</a:t>
            </a:r>
            <a:r>
              <a:rPr dirty="0" sz="1000" spc="-1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models.</a:t>
            </a:r>
            <a:endParaRPr sz="1000">
              <a:latin typeface="Trebuchet MS"/>
              <a:cs typeface="Trebuchet MS"/>
            </a:endParaRPr>
          </a:p>
          <a:p>
            <a:pPr marL="12700" marR="579120">
              <a:lnSpc>
                <a:spcPct val="105000"/>
              </a:lnSpc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American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Association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91(436):1461–1473,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1996.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http://www.jstor.org/stable/2291572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Matthew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D.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Hoffman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Gelman.</a:t>
            </a:r>
            <a:endParaRPr sz="1000">
              <a:latin typeface="Arial Black"/>
              <a:cs typeface="Arial Black"/>
            </a:endParaRPr>
          </a:p>
          <a:p>
            <a:pPr marL="12700" marR="31115">
              <a:lnSpc>
                <a:spcPts val="1380"/>
              </a:lnSpc>
              <a:spcBef>
                <a:spcPts val="70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no-U-turn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sampler: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Adaptively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setting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path</a:t>
            </a:r>
            <a:r>
              <a:rPr dirty="0" sz="1000" spc="-18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lengths  in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15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Carlo.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80"/>
              </a:lnSpc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Machine </a:t>
            </a:r>
            <a:r>
              <a:rPr dirty="0" sz="1000" i="1">
                <a:solidFill>
                  <a:srgbClr val="6E7B7D"/>
                </a:solidFill>
                <a:latin typeface="Arial"/>
                <a:cs typeface="Arial"/>
              </a:rPr>
              <a:t>Learning 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Research</a:t>
            </a:r>
            <a:r>
              <a:rPr dirty="0" sz="1000" spc="-4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15:1593–1623,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2014.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http://jmlr.org/papers/v15/hoffman14a.html.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34719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25">
                <a:solidFill>
                  <a:srgbClr val="F9F9F9"/>
                </a:solidFill>
              </a:rPr>
              <a:t>X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003040" cy="0"/>
          </a:xfrm>
          <a:custGeom>
            <a:avLst/>
            <a:gdLst/>
            <a:ahLst/>
            <a:cxnLst/>
            <a:rect l="l" t="t" r="r" b="b"/>
            <a:pathLst>
              <a:path w="4003040" h="0">
                <a:moveTo>
                  <a:pt x="0" y="0"/>
                </a:moveTo>
                <a:lnTo>
                  <a:pt x="400293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008120" cy="0"/>
          </a:xfrm>
          <a:custGeom>
            <a:avLst/>
            <a:gdLst/>
            <a:ahLst/>
            <a:cxnLst/>
            <a:rect l="l" t="t" r="r" b="b"/>
            <a:pathLst>
              <a:path w="4008120" h="0">
                <a:moveTo>
                  <a:pt x="0" y="0"/>
                </a:moveTo>
                <a:lnTo>
                  <a:pt x="400799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15746"/>
            <a:ext cx="5334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5">
                <a:solidFill>
                  <a:srgbClr val="22373A"/>
                </a:solidFill>
                <a:latin typeface="Arial Black"/>
                <a:cs typeface="Arial Black"/>
              </a:rPr>
              <a:t>[HHW</a:t>
            </a:r>
            <a:r>
              <a:rPr dirty="0" baseline="37037" sz="900" spc="-12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900" spc="-85">
                <a:solidFill>
                  <a:srgbClr val="22373A"/>
                </a:solidFill>
                <a:latin typeface="Arial Black"/>
                <a:cs typeface="Arial Black"/>
              </a:rPr>
              <a:t>04]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704301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[Hof09]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281897"/>
            <a:ext cx="399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[J</a:t>
            </a:r>
            <a:r>
              <a:rPr dirty="0" sz="1000" spc="-24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y03]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580423"/>
            <a:ext cx="3165475" cy="222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5095">
              <a:lnSpc>
                <a:spcPct val="114599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Kevin M.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Haigis, Peter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D.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Alanna White,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Alex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R.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Shoemaker,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Richard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B.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Halberg,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William 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F.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Dove. 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Tumor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regionality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mouse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intestine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reﬂects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 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mechanism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35">
                <a:solidFill>
                  <a:srgbClr val="22373A"/>
                </a:solidFill>
                <a:latin typeface="Trebuchet MS"/>
                <a:cs typeface="Trebuchet MS"/>
              </a:rPr>
              <a:t>loss</a:t>
            </a:r>
            <a:r>
              <a:rPr dirty="0" sz="1000" spc="-2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Apc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function.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Proceedings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15" i="1">
                <a:solidFill>
                  <a:srgbClr val="6E7B7D"/>
                </a:solidFill>
                <a:latin typeface="Arial"/>
                <a:cs typeface="Arial"/>
              </a:rPr>
              <a:t>National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Academy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35" i="1">
                <a:solidFill>
                  <a:srgbClr val="6E7B7D"/>
                </a:solidFill>
                <a:latin typeface="Arial"/>
                <a:cs typeface="Arial"/>
              </a:rPr>
              <a:t>Sciences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</a:t>
            </a:r>
            <a:r>
              <a:rPr dirty="0" sz="1000" spc="-25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 </a:t>
            </a:r>
            <a:r>
              <a:rPr dirty="0" sz="1000" i="1">
                <a:solidFill>
                  <a:srgbClr val="6E7B7D"/>
                </a:solidFill>
                <a:latin typeface="Arial"/>
                <a:cs typeface="Arial"/>
              </a:rPr>
              <a:t>United </a:t>
            </a:r>
            <a:r>
              <a:rPr dirty="0" sz="1000" spc="-20" i="1">
                <a:solidFill>
                  <a:srgbClr val="6E7B7D"/>
                </a:solidFill>
                <a:latin typeface="Arial"/>
                <a:cs typeface="Arial"/>
              </a:rPr>
              <a:t>States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30" i="1">
                <a:solidFill>
                  <a:srgbClr val="6E7B7D"/>
                </a:solidFill>
                <a:latin typeface="Arial"/>
                <a:cs typeface="Arial"/>
              </a:rPr>
              <a:t>America</a:t>
            </a:r>
            <a:r>
              <a:rPr dirty="0" sz="1000" spc="-30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60">
                <a:solidFill>
                  <a:srgbClr val="6E7B7D"/>
                </a:solidFill>
                <a:latin typeface="Arial Black"/>
                <a:cs typeface="Arial Black"/>
              </a:rPr>
              <a:t>101(26):9769–9773,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2004.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Peter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D.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First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Course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Statistical</a:t>
            </a:r>
            <a:r>
              <a:rPr dirty="0" sz="1000" spc="-204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Methods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Springer </a:t>
            </a: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Texts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Statistics.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Springer,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2009.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E.T.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Jaynes.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Probability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Theory: 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Logic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9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Science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Cambridge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University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2003.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798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5">
                <a:solidFill>
                  <a:srgbClr val="F9F9F9"/>
                </a:solidFill>
              </a:rPr>
              <a:t>XI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050029" cy="0"/>
          </a:xfrm>
          <a:custGeom>
            <a:avLst/>
            <a:gdLst/>
            <a:ahLst/>
            <a:cxnLst/>
            <a:rect l="l" t="t" r="r" b="b"/>
            <a:pathLst>
              <a:path w="4050029" h="0">
                <a:moveTo>
                  <a:pt x="0" y="0"/>
                </a:moveTo>
                <a:lnTo>
                  <a:pt x="404949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455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84491"/>
            <a:ext cx="363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[Jef</a:t>
            </a:r>
            <a:r>
              <a:rPr dirty="0" sz="1000" spc="-245">
                <a:solidFill>
                  <a:srgbClr val="22373A"/>
                </a:solidFill>
                <a:latin typeface="Arial Black"/>
                <a:cs typeface="Arial Black"/>
              </a:rPr>
              <a:t>6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1]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261960"/>
            <a:ext cx="424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[Jon04]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1839429"/>
            <a:ext cx="4197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[Kas16]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656590">
              <a:lnSpc>
                <a:spcPct val="100000"/>
              </a:lnSpc>
              <a:spcBef>
                <a:spcPts val="275"/>
              </a:spcBef>
            </a:pPr>
            <a:r>
              <a:rPr dirty="0" spc="-105"/>
              <a:t>Harold</a:t>
            </a:r>
            <a:r>
              <a:rPr dirty="0" spc="-65"/>
              <a:t> </a:t>
            </a:r>
            <a:r>
              <a:rPr dirty="0" spc="-145"/>
              <a:t>Jeffreys.</a:t>
            </a:r>
          </a:p>
          <a:p>
            <a:pPr marL="656590">
              <a:lnSpc>
                <a:spcPct val="100000"/>
              </a:lnSpc>
              <a:spcBef>
                <a:spcPts val="175"/>
              </a:spcBef>
            </a:pPr>
            <a:r>
              <a:rPr dirty="0" spc="-10" i="1">
                <a:latin typeface="Trebuchet MS"/>
                <a:cs typeface="Trebuchet MS"/>
              </a:rPr>
              <a:t>Theory </a:t>
            </a:r>
            <a:r>
              <a:rPr dirty="0" spc="-20" i="1">
                <a:latin typeface="Trebuchet MS"/>
                <a:cs typeface="Trebuchet MS"/>
              </a:rPr>
              <a:t>of</a:t>
            </a:r>
            <a:r>
              <a:rPr dirty="0" spc="-85" i="1">
                <a:latin typeface="Trebuchet MS"/>
                <a:cs typeface="Trebuchet MS"/>
              </a:rPr>
              <a:t> </a:t>
            </a:r>
            <a:r>
              <a:rPr dirty="0" spc="-20" i="1">
                <a:latin typeface="Trebuchet MS"/>
                <a:cs typeface="Trebuchet MS"/>
              </a:rPr>
              <a:t>Probability</a:t>
            </a:r>
            <a:r>
              <a:rPr dirty="0" spc="-20">
                <a:latin typeface="Trebuchet MS"/>
                <a:cs typeface="Trebuchet MS"/>
              </a:rPr>
              <a:t>.</a:t>
            </a:r>
          </a:p>
          <a:p>
            <a:pPr marL="656590">
              <a:lnSpc>
                <a:spcPct val="100000"/>
              </a:lnSpc>
              <a:spcBef>
                <a:spcPts val="175"/>
              </a:spcBef>
            </a:pPr>
            <a:r>
              <a:rPr dirty="0" spc="-110">
                <a:solidFill>
                  <a:srgbClr val="6E7B7D"/>
                </a:solidFill>
              </a:rPr>
              <a:t>Ofxford </a:t>
            </a:r>
            <a:r>
              <a:rPr dirty="0" spc="-120">
                <a:solidFill>
                  <a:srgbClr val="6E7B7D"/>
                </a:solidFill>
              </a:rPr>
              <a:t>University </a:t>
            </a:r>
            <a:r>
              <a:rPr dirty="0" spc="-135">
                <a:solidFill>
                  <a:srgbClr val="6E7B7D"/>
                </a:solidFill>
              </a:rPr>
              <a:t>Press, </a:t>
            </a:r>
            <a:r>
              <a:rPr dirty="0" spc="-120">
                <a:solidFill>
                  <a:srgbClr val="6E7B7D"/>
                </a:solidFill>
              </a:rPr>
              <a:t>3rd </a:t>
            </a:r>
            <a:r>
              <a:rPr dirty="0" spc="-95">
                <a:solidFill>
                  <a:srgbClr val="6E7B7D"/>
                </a:solidFill>
              </a:rPr>
              <a:t>edition,</a:t>
            </a:r>
            <a:r>
              <a:rPr dirty="0" spc="-15">
                <a:solidFill>
                  <a:srgbClr val="6E7B7D"/>
                </a:solidFill>
              </a:rPr>
              <a:t> </a:t>
            </a:r>
            <a:r>
              <a:rPr dirty="0" spc="-200">
                <a:solidFill>
                  <a:srgbClr val="6E7B7D"/>
                </a:solidFill>
              </a:rPr>
              <a:t>1961.</a:t>
            </a:r>
          </a:p>
          <a:p>
            <a:pPr marL="656590">
              <a:lnSpc>
                <a:spcPct val="100000"/>
              </a:lnSpc>
              <a:spcBef>
                <a:spcPts val="595"/>
              </a:spcBef>
            </a:pPr>
            <a:r>
              <a:rPr dirty="0" spc="-110"/>
              <a:t>Galin </a:t>
            </a:r>
            <a:r>
              <a:rPr dirty="0" spc="-155"/>
              <a:t>L.</a:t>
            </a:r>
            <a:r>
              <a:rPr dirty="0" spc="-15"/>
              <a:t> </a:t>
            </a:r>
            <a:r>
              <a:rPr dirty="0" spc="-165"/>
              <a:t>Jones.</a:t>
            </a:r>
          </a:p>
          <a:p>
            <a:pPr marL="656590">
              <a:lnSpc>
                <a:spcPct val="100000"/>
              </a:lnSpc>
              <a:spcBef>
                <a:spcPts val="175"/>
              </a:spcBef>
            </a:pPr>
            <a:r>
              <a:rPr dirty="0" spc="25">
                <a:latin typeface="Trebuchet MS"/>
                <a:cs typeface="Trebuchet MS"/>
              </a:rPr>
              <a:t>On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Markov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10">
                <a:latin typeface="Trebuchet MS"/>
                <a:cs typeface="Trebuchet MS"/>
              </a:rPr>
              <a:t>chain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central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limit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theorem.</a:t>
            </a:r>
          </a:p>
          <a:p>
            <a:pPr marL="656590">
              <a:lnSpc>
                <a:spcPct val="100000"/>
              </a:lnSpc>
              <a:spcBef>
                <a:spcPts val="175"/>
              </a:spcBef>
            </a:pPr>
            <a:r>
              <a:rPr dirty="0" spc="10" i="1">
                <a:solidFill>
                  <a:srgbClr val="6E7B7D"/>
                </a:solidFill>
                <a:latin typeface="Arial"/>
                <a:cs typeface="Arial"/>
              </a:rPr>
              <a:t>Probability </a:t>
            </a:r>
            <a:r>
              <a:rPr dirty="0" spc="-50" i="1">
                <a:solidFill>
                  <a:srgbClr val="6E7B7D"/>
                </a:solidFill>
                <a:latin typeface="Arial"/>
                <a:cs typeface="Arial"/>
              </a:rPr>
              <a:t>Surveys</a:t>
            </a:r>
            <a:r>
              <a:rPr dirty="0" spc="-50">
                <a:solidFill>
                  <a:srgbClr val="6E7B7D"/>
                </a:solidFill>
              </a:rPr>
              <a:t>, </a:t>
            </a:r>
            <a:r>
              <a:rPr dirty="0" spc="-155">
                <a:solidFill>
                  <a:srgbClr val="6E7B7D"/>
                </a:solidFill>
              </a:rPr>
              <a:t>1:299–320,</a:t>
            </a:r>
            <a:r>
              <a:rPr dirty="0" spc="-85">
                <a:solidFill>
                  <a:srgbClr val="6E7B7D"/>
                </a:solidFill>
              </a:rPr>
              <a:t> </a:t>
            </a:r>
            <a:r>
              <a:rPr dirty="0" spc="-145">
                <a:solidFill>
                  <a:srgbClr val="6E7B7D"/>
                </a:solidFill>
              </a:rPr>
              <a:t>2004.</a:t>
            </a:r>
          </a:p>
          <a:p>
            <a:pPr marL="656590">
              <a:lnSpc>
                <a:spcPct val="100000"/>
              </a:lnSpc>
              <a:spcBef>
                <a:spcPts val="600"/>
              </a:spcBef>
            </a:pPr>
            <a:r>
              <a:rPr dirty="0" spc="-130"/>
              <a:t>Gregor</a:t>
            </a:r>
            <a:r>
              <a:rPr dirty="0" spc="-65"/>
              <a:t> </a:t>
            </a:r>
            <a:r>
              <a:rPr dirty="0" spc="-150"/>
              <a:t>Kastner.</a:t>
            </a:r>
          </a:p>
          <a:p>
            <a:pPr marL="656590" marR="5080">
              <a:lnSpc>
                <a:spcPct val="114599"/>
              </a:lnSpc>
            </a:pPr>
            <a:r>
              <a:rPr dirty="0" spc="10">
                <a:latin typeface="Trebuchet MS"/>
                <a:cs typeface="Trebuchet MS"/>
              </a:rPr>
              <a:t>Dealing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with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5">
                <a:latin typeface="Trebuchet MS"/>
                <a:cs typeface="Trebuchet MS"/>
              </a:rPr>
              <a:t>stochastic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volatility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in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time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series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5">
                <a:latin typeface="Trebuchet MS"/>
                <a:cs typeface="Trebuchet MS"/>
              </a:rPr>
              <a:t>using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  </a:t>
            </a:r>
            <a:r>
              <a:rPr dirty="0" spc="-5">
                <a:latin typeface="Trebuchet MS"/>
                <a:cs typeface="Trebuchet MS"/>
              </a:rPr>
              <a:t>r </a:t>
            </a:r>
            <a:r>
              <a:rPr dirty="0" spc="5">
                <a:latin typeface="Trebuchet MS"/>
                <a:cs typeface="Trebuchet MS"/>
              </a:rPr>
              <a:t>package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stochvol.</a:t>
            </a:r>
          </a:p>
          <a:p>
            <a:pPr marL="656590">
              <a:lnSpc>
                <a:spcPct val="100000"/>
              </a:lnSpc>
              <a:spcBef>
                <a:spcPts val="60"/>
              </a:spcBef>
            </a:pPr>
            <a:r>
              <a:rPr dirty="0" spc="-125">
                <a:solidFill>
                  <a:srgbClr val="6E7B7D"/>
                </a:solidFill>
              </a:rPr>
              <a:t>69(5),</a:t>
            </a:r>
            <a:r>
              <a:rPr dirty="0" spc="-65">
                <a:solidFill>
                  <a:srgbClr val="6E7B7D"/>
                </a:solidFill>
              </a:rPr>
              <a:t> </a:t>
            </a:r>
            <a:r>
              <a:rPr dirty="0" spc="-170">
                <a:solidFill>
                  <a:srgbClr val="6E7B7D"/>
                </a:solidFill>
              </a:rPr>
              <a:t>2016.</a:t>
            </a:r>
          </a:p>
          <a:p>
            <a:pPr marL="65659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https://www.jstatsoft.org/article/view/v069i05</a:t>
            </a:r>
            <a:r>
              <a:rPr dirty="0" sz="900" spc="-75">
                <a:solidFill>
                  <a:srgbClr val="6E7B7D"/>
                </a:solidFill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242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5">
                <a:solidFill>
                  <a:srgbClr val="F9F9F9"/>
                </a:solidFill>
              </a:rPr>
              <a:t>XII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096385" cy="0"/>
          </a:xfrm>
          <a:custGeom>
            <a:avLst/>
            <a:gdLst/>
            <a:ahLst/>
            <a:cxnLst/>
            <a:rect l="l" t="t" r="r" b="b"/>
            <a:pathLst>
              <a:path w="4096385" h="0">
                <a:moveTo>
                  <a:pt x="0" y="0"/>
                </a:moveTo>
                <a:lnTo>
                  <a:pt x="409604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101465" cy="0"/>
          </a:xfrm>
          <a:custGeom>
            <a:avLst/>
            <a:gdLst/>
            <a:ahLst/>
            <a:cxnLst/>
            <a:rect l="l" t="t" r="r" b="b"/>
            <a:pathLst>
              <a:path w="4101465" h="0">
                <a:moveTo>
                  <a:pt x="0" y="0"/>
                </a:moveTo>
                <a:lnTo>
                  <a:pt x="410110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70026"/>
            <a:ext cx="48323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900" spc="-265">
                <a:solidFill>
                  <a:srgbClr val="22373A"/>
                </a:solidFill>
                <a:latin typeface="Arial Black"/>
                <a:cs typeface="Arial Black"/>
              </a:rPr>
              <a:t>K</a:t>
            </a:r>
            <a:r>
              <a:rPr dirty="0" sz="900" spc="-229">
                <a:solidFill>
                  <a:srgbClr val="22373A"/>
                </a:solidFill>
                <a:latin typeface="Arial Black"/>
                <a:cs typeface="Arial Black"/>
              </a:rPr>
              <a:t>C</a:t>
            </a:r>
            <a:r>
              <a:rPr dirty="0" sz="900" spc="-135">
                <a:solidFill>
                  <a:srgbClr val="22373A"/>
                </a:solidFill>
                <a:latin typeface="Arial Black"/>
                <a:cs typeface="Arial Black"/>
              </a:rPr>
              <a:t>GN98]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642287"/>
            <a:ext cx="3752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5">
                <a:solidFill>
                  <a:srgbClr val="22373A"/>
                </a:solidFill>
                <a:latin typeface="Arial Black"/>
                <a:cs typeface="Arial Black"/>
              </a:rPr>
              <a:t>[Key21]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200363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[K</a:t>
            </a:r>
            <a:r>
              <a:rPr dirty="0" sz="1000" spc="-225">
                <a:solidFill>
                  <a:srgbClr val="22373A"/>
                </a:solidFill>
                <a:latin typeface="Arial Black"/>
                <a:cs typeface="Arial Black"/>
              </a:rPr>
              <a:t>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GB15]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534703"/>
            <a:ext cx="3130550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2555">
              <a:lnSpc>
                <a:spcPct val="114500"/>
              </a:lnSpc>
              <a:spcBef>
                <a:spcPts val="10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Robert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E. Kass,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Bradley 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P.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Carlin,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Radford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Neal.</a:t>
            </a:r>
            <a:endParaRPr sz="1000">
              <a:latin typeface="Arial Black"/>
              <a:cs typeface="Arial Black"/>
            </a:endParaRPr>
          </a:p>
          <a:p>
            <a:pPr marL="12700" marR="161290">
              <a:lnSpc>
                <a:spcPct val="114599"/>
              </a:lnSpc>
            </a:pP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Markov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chain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Carlo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practice: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dirty="0" sz="1000" spc="-18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roundtable 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discussion.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 spc="-5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5" i="1">
                <a:solidFill>
                  <a:srgbClr val="6E7B7D"/>
                </a:solidFill>
                <a:latin typeface="Arial"/>
                <a:cs typeface="Arial"/>
              </a:rPr>
              <a:t>Americal Statistician</a:t>
            </a:r>
            <a:r>
              <a:rPr dirty="0" sz="1000" spc="-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52:93–100,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1998.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http://dx.doi.org/10.1080/00031305.1998.10480547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John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Maynard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Keynes.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Treatise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dirty="0" sz="1000" spc="-6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Probability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14">
                <a:solidFill>
                  <a:srgbClr val="6E7B7D"/>
                </a:solidFill>
                <a:latin typeface="Arial Black"/>
                <a:cs typeface="Arial Black"/>
              </a:rPr>
              <a:t>Macmillan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&amp; </a:t>
            </a:r>
            <a:r>
              <a:rPr dirty="0" sz="1000" spc="-155">
                <a:solidFill>
                  <a:srgbClr val="6E7B7D"/>
                </a:solidFill>
                <a:latin typeface="Arial Black"/>
                <a:cs typeface="Arial Black"/>
              </a:rPr>
              <a:t>Co.,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200">
                <a:solidFill>
                  <a:srgbClr val="6E7B7D"/>
                </a:solidFill>
                <a:latin typeface="Arial Black"/>
                <a:cs typeface="Arial Black"/>
              </a:rPr>
              <a:t>1921.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36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Alp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Kucukelbir,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Rajesh Ranganath,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Blei.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Automatic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variational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inference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</a:t>
            </a:r>
            <a:r>
              <a:rPr dirty="0" sz="1000" spc="-2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1506.03431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693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5">
                <a:solidFill>
                  <a:srgbClr val="F9F9F9"/>
                </a:solidFill>
              </a:rPr>
              <a:t>XIII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142740" cy="0"/>
          </a:xfrm>
          <a:custGeom>
            <a:avLst/>
            <a:gdLst/>
            <a:ahLst/>
            <a:cxnLst/>
            <a:rect l="l" t="t" r="r" b="b"/>
            <a:pathLst>
              <a:path w="4142740" h="0">
                <a:moveTo>
                  <a:pt x="0" y="0"/>
                </a:moveTo>
                <a:lnTo>
                  <a:pt x="414258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147820" cy="0"/>
          </a:xfrm>
          <a:custGeom>
            <a:avLst/>
            <a:gdLst/>
            <a:ahLst/>
            <a:cxnLst/>
            <a:rect l="l" t="t" r="r" b="b"/>
            <a:pathLst>
              <a:path w="4147820" h="0">
                <a:moveTo>
                  <a:pt x="0" y="0"/>
                </a:moveTo>
                <a:lnTo>
                  <a:pt x="414764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02247"/>
            <a:ext cx="446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[KSC98]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412544"/>
            <a:ext cx="4597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20">
                <a:solidFill>
                  <a:srgbClr val="22373A"/>
                </a:solidFill>
                <a:latin typeface="Arial Black"/>
                <a:cs typeface="Arial Black"/>
              </a:rPr>
              <a:t>[KTR</a:t>
            </a:r>
            <a:r>
              <a:rPr dirty="0" baseline="37037" sz="900" spc="-179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900" spc="-120">
                <a:solidFill>
                  <a:srgbClr val="22373A"/>
                </a:solidFill>
                <a:latin typeface="Arial Black"/>
                <a:cs typeface="Arial Black"/>
              </a:rPr>
              <a:t>16]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127593"/>
            <a:ext cx="409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[KW96]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479585"/>
            <a:ext cx="3085465" cy="247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990">
              <a:lnSpc>
                <a:spcPct val="114500"/>
              </a:lnSpc>
              <a:spcBef>
                <a:spcPts val="10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Sangjoon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Kim,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Neil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Shephard,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Siddhartha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Chib. 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Stochastic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volatility: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Likelihood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inference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 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comparison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with ARCH</a:t>
            </a:r>
            <a:r>
              <a:rPr dirty="0" sz="1000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models.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 spc="-5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Review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20" i="1">
                <a:solidFill>
                  <a:srgbClr val="6E7B7D"/>
                </a:solidFill>
                <a:latin typeface="Arial"/>
                <a:cs typeface="Arial"/>
              </a:rPr>
              <a:t>Economic </a:t>
            </a:r>
            <a:r>
              <a:rPr dirty="0" sz="1000" spc="-25" i="1">
                <a:solidFill>
                  <a:srgbClr val="6E7B7D"/>
                </a:solidFill>
                <a:latin typeface="Arial"/>
                <a:cs typeface="Arial"/>
              </a:rPr>
              <a:t>Studies</a:t>
            </a:r>
            <a:r>
              <a:rPr dirty="0" sz="1000" spc="-2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65(3):361–393,</a:t>
            </a:r>
            <a:r>
              <a:rPr dirty="0" sz="1000" spc="-3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1998.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http://www.jstor.org/stable/2566931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4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Alp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Kucukelbir,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Dustin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Tran,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Rajesh Ranganath,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Blei.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Automatic differentiation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variational 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inference,</a:t>
            </a:r>
            <a:r>
              <a:rPr dirty="0" sz="1000" spc="-1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16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1603.00788</a:t>
            </a:r>
            <a:r>
              <a:rPr dirty="0" sz="1000" spc="-16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Robert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E. 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Kass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Larry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Wasserman.</a:t>
            </a:r>
            <a:endParaRPr sz="1000">
              <a:latin typeface="Arial Black"/>
              <a:cs typeface="Arial Black"/>
            </a:endParaRPr>
          </a:p>
          <a:p>
            <a:pPr marL="12700" marR="128270">
              <a:lnSpc>
                <a:spcPct val="105000"/>
              </a:lnSpc>
              <a:spcBef>
                <a:spcPts val="11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selection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prior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distributions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formal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rules. 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American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Association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91(435):1343–1370,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1996.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http://www.jstor.org/stable/2291752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636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15">
                <a:solidFill>
                  <a:srgbClr val="F9F9F9"/>
                </a:solidFill>
              </a:rPr>
              <a:t>XIV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189729" cy="0"/>
          </a:xfrm>
          <a:custGeom>
            <a:avLst/>
            <a:gdLst/>
            <a:ahLst/>
            <a:cxnLst/>
            <a:rect l="l" t="t" r="r" b="b"/>
            <a:pathLst>
              <a:path w="4189729" h="0">
                <a:moveTo>
                  <a:pt x="0" y="0"/>
                </a:moveTo>
                <a:lnTo>
                  <a:pt x="418913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194810" cy="0"/>
          </a:xfrm>
          <a:custGeom>
            <a:avLst/>
            <a:gdLst/>
            <a:ahLst/>
            <a:cxnLst/>
            <a:rect l="l" t="t" r="r" b="b"/>
            <a:pathLst>
              <a:path w="4194810" h="0">
                <a:moveTo>
                  <a:pt x="0" y="0"/>
                </a:moveTo>
                <a:lnTo>
                  <a:pt x="419419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87349"/>
            <a:ext cx="3816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30">
                <a:solidFill>
                  <a:srgbClr val="22373A"/>
                </a:solidFill>
                <a:latin typeface="Arial Black"/>
                <a:cs typeface="Arial Black"/>
              </a:rPr>
              <a:t>[Lau15]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229829"/>
            <a:ext cx="514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[LBBG16]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2132165"/>
            <a:ext cx="488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[LJ</a:t>
            </a:r>
            <a:r>
              <a:rPr dirty="0" sz="1000" spc="-265">
                <a:solidFill>
                  <a:srgbClr val="22373A"/>
                </a:solidFill>
                <a:latin typeface="Arial Black"/>
                <a:cs typeface="Arial Black"/>
              </a:rPr>
              <a:t>B</a:t>
            </a:r>
            <a:r>
              <a:rPr dirty="0" baseline="27777" sz="1050" spc="33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03]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452026"/>
            <a:ext cx="3259454" cy="25558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Brian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Lau.</a:t>
            </a:r>
            <a:endParaRPr sz="1000">
              <a:latin typeface="Arial Black"/>
              <a:cs typeface="Arial Black"/>
            </a:endParaRPr>
          </a:p>
          <a:p>
            <a:pPr marL="12700" marR="544195">
              <a:lnSpc>
                <a:spcPts val="1380"/>
              </a:lnSpc>
              <a:spcBef>
                <a:spcPts val="70"/>
              </a:spcBef>
            </a:pP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MatlabStan: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35">
                <a:solidFill>
                  <a:srgbClr val="22373A"/>
                </a:solidFill>
                <a:latin typeface="Trebuchet MS"/>
                <a:cs typeface="Trebuchet MS"/>
              </a:rPr>
              <a:t>Matlab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interface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</a:t>
            </a:r>
            <a:r>
              <a:rPr dirty="0" sz="1000" spc="-204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http://mc-stan.org/matlab-stan.html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;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http://gitub.com/brian-lau/MatlabStan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179705">
              <a:lnSpc>
                <a:spcPct val="114599"/>
              </a:lnSpc>
              <a:spcBef>
                <a:spcPts val="36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Samuel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Livingstone, Michael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Simon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Byrne,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Girolami.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geometric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ergodicity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carlo, 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1601.08057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295910">
              <a:lnSpc>
                <a:spcPct val="114500"/>
              </a:lnSpc>
              <a:spcBef>
                <a:spcPts val="229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 Lunn,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Christopher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Jackson,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Nicky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Best,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Thomas,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Spiegelhalter.</a:t>
            </a:r>
            <a:endParaRPr sz="1000">
              <a:latin typeface="Arial Black"/>
              <a:cs typeface="Arial Black"/>
            </a:endParaRPr>
          </a:p>
          <a:p>
            <a:pPr marL="12700" marR="256540">
              <a:lnSpc>
                <a:spcPct val="114599"/>
              </a:lnSpc>
            </a:pP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BUGS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Book: </a:t>
            </a: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Practical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Introduction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dirty="0" sz="1000" spc="-16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Bayesian 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Analysis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Texts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Statistical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Science. </a:t>
            </a:r>
            <a:r>
              <a:rPr dirty="0" sz="1000" spc="-220">
                <a:solidFill>
                  <a:srgbClr val="6E7B7D"/>
                </a:solidFill>
                <a:latin typeface="Arial Black"/>
                <a:cs typeface="Arial Black"/>
              </a:rPr>
              <a:t>CRC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-4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2003.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7445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An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All-Too-Brief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Introduction</a:t>
            </a:r>
            <a:r>
              <a:rPr dirty="0" sz="1200" spc="-50">
                <a:solidFill>
                  <a:srgbClr val="F9F9F9"/>
                </a:solidFill>
              </a:rPr>
              <a:t> </a:t>
            </a:r>
            <a:r>
              <a:rPr dirty="0" sz="1200" spc="65">
                <a:solidFill>
                  <a:srgbClr val="F9F9F9"/>
                </a:solidFill>
              </a:rPr>
              <a:t>to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67303"/>
            <a:ext cx="4608195" cy="10160"/>
          </a:xfrm>
          <a:custGeom>
            <a:avLst/>
            <a:gdLst/>
            <a:ahLst/>
            <a:cxnLst/>
            <a:rect l="l" t="t" r="r" b="b"/>
            <a:pathLst>
              <a:path w="4608195" h="10160">
                <a:moveTo>
                  <a:pt x="0" y="10121"/>
                </a:moveTo>
                <a:lnTo>
                  <a:pt x="4607941" y="10121"/>
                </a:lnTo>
                <a:lnTo>
                  <a:pt x="4607941" y="0"/>
                </a:lnTo>
                <a:lnTo>
                  <a:pt x="0" y="0"/>
                </a:lnTo>
                <a:lnTo>
                  <a:pt x="0" y="10121"/>
                </a:lnTo>
                <a:close/>
              </a:path>
            </a:pathLst>
          </a:custGeom>
          <a:solidFill>
            <a:srgbClr val="D5C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892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98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358427"/>
            <a:ext cx="342011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100"/>
              </a:lnSpc>
              <a:spcBef>
                <a:spcPts val="100"/>
              </a:spcBef>
            </a:pP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Two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normal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deviations. 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blue 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“precise”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red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one.</a:t>
            </a:r>
            <a:r>
              <a:rPr dirty="0" baseline="27777" sz="1050" spc="-172">
                <a:solidFill>
                  <a:srgbClr val="22373A"/>
                </a:solidFill>
                <a:latin typeface="Arial Black"/>
                <a:cs typeface="Arial Black"/>
              </a:rPr>
              <a:t>3</a:t>
            </a:r>
            <a:endParaRPr baseline="27777" sz="10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043" y="986806"/>
            <a:ext cx="1863547" cy="186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0045" y="287832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345" y="2901566"/>
            <a:ext cx="3905250" cy="212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37465">
              <a:lnSpc>
                <a:spcPct val="109300"/>
              </a:lnSpc>
              <a:spcBef>
                <a:spcPts val="115"/>
              </a:spcBef>
            </a:pPr>
            <a:r>
              <a:rPr dirty="0" baseline="27777" sz="900" spc="-112">
                <a:solidFill>
                  <a:srgbClr val="394A4E"/>
                </a:solidFill>
                <a:latin typeface="Arial Black"/>
                <a:cs typeface="Arial Black"/>
              </a:rPr>
              <a:t>3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connection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between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curvature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and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inferential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precision is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found 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in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classical statistics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as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well: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Fisher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information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is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measure 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curvature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likelihood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function.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ﬁeld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10" i="1">
                <a:solidFill>
                  <a:srgbClr val="394A4E"/>
                </a:solidFill>
                <a:latin typeface="Arial"/>
                <a:cs typeface="Arial"/>
              </a:rPr>
              <a:t>information</a:t>
            </a:r>
            <a:r>
              <a:rPr dirty="0" sz="500" spc="70" i="1">
                <a:solidFill>
                  <a:srgbClr val="394A4E"/>
                </a:solidFill>
                <a:latin typeface="Arial"/>
                <a:cs typeface="Arial"/>
              </a:rPr>
              <a:t> </a:t>
            </a:r>
            <a:r>
              <a:rPr dirty="0" sz="500" i="1">
                <a:solidFill>
                  <a:srgbClr val="394A4E"/>
                </a:solidFill>
                <a:latin typeface="Arial"/>
                <a:cs typeface="Arial"/>
              </a:rPr>
              <a:t>geometry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uses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differential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geometry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 develop this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relationship 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in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much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45" y="3089014"/>
            <a:ext cx="1338580" cy="1212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more generality;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see, </a:t>
            </a:r>
            <a:r>
              <a:rPr dirty="0" sz="500" spc="-35" i="1">
                <a:solidFill>
                  <a:srgbClr val="394A4E"/>
                </a:solidFill>
                <a:latin typeface="Arial"/>
                <a:cs typeface="Arial"/>
              </a:rPr>
              <a:t>e.g.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,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ABNK</a:t>
            </a:r>
            <a:r>
              <a:rPr dirty="0" baseline="22222" sz="750" spc="-89">
                <a:solidFill>
                  <a:srgbClr val="394A4E"/>
                </a:solidFill>
                <a:latin typeface="Times New Roman"/>
                <a:cs typeface="Times New Roman"/>
                <a:hlinkClick r:id="rId3" action="ppaction://hlinksldjump"/>
              </a:rPr>
              <a:t>+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87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]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</a:t>
            </a:r>
            <a:r>
              <a:rPr dirty="0" sz="500" spc="2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more.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7507" y="3209016"/>
            <a:ext cx="9715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9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1917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-35">
                <a:solidFill>
                  <a:srgbClr val="F9F9F9"/>
                </a:solidFill>
              </a:rPr>
              <a:t>XV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236085" cy="0"/>
          </a:xfrm>
          <a:custGeom>
            <a:avLst/>
            <a:gdLst/>
            <a:ahLst/>
            <a:cxnLst/>
            <a:rect l="l" t="t" r="r" b="b"/>
            <a:pathLst>
              <a:path w="4236085" h="0">
                <a:moveTo>
                  <a:pt x="0" y="0"/>
                </a:moveTo>
                <a:lnTo>
                  <a:pt x="423567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73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851497"/>
            <a:ext cx="477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[LPW08]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747316"/>
            <a:ext cx="3371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25">
                <a:solidFill>
                  <a:srgbClr val="22373A"/>
                </a:solidFill>
                <a:latin typeface="Arial Black"/>
                <a:cs typeface="Arial Black"/>
              </a:rPr>
              <a:t>[LR05]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828708"/>
            <a:ext cx="3140710" cy="16071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A.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Levin,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Yuval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Peres,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Elizabeth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L.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Wilmer.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Markov Chains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21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Mixing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Times</a:t>
            </a:r>
            <a:r>
              <a:rPr dirty="0" sz="1000" spc="-3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260"/>
              </a:lnSpc>
              <a:spcBef>
                <a:spcPts val="50"/>
              </a:spcBef>
            </a:pP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American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Mathematical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Society,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2008. 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http://research.microsoft.com/en</a:t>
            </a:r>
            <a:r>
              <a:rPr dirty="0" sz="900" spc="-2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-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us/um/people/peres/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markovmixing.pdf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Benedict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Leimkuhler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Sebastian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Reich.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Simulating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10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Dynamics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13970">
              <a:lnSpc>
                <a:spcPts val="1380"/>
              </a:lnSpc>
              <a:spcBef>
                <a:spcPts val="70"/>
              </a:spcBef>
            </a:pP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Cambridge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Monographs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on 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Applied and </a:t>
            </a:r>
            <a:r>
              <a:rPr dirty="0" sz="1000" spc="-114">
                <a:solidFill>
                  <a:srgbClr val="6E7B7D"/>
                </a:solidFill>
                <a:latin typeface="Arial Black"/>
                <a:cs typeface="Arial Black"/>
              </a:rPr>
              <a:t>Computational 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Mathematics. Cambridge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University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2005.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636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15">
                <a:solidFill>
                  <a:srgbClr val="F9F9F9"/>
                </a:solidFill>
              </a:rPr>
              <a:t>XVI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282440" cy="0"/>
          </a:xfrm>
          <a:custGeom>
            <a:avLst/>
            <a:gdLst/>
            <a:ahLst/>
            <a:cxnLst/>
            <a:rect l="l" t="t" r="r" b="b"/>
            <a:pathLst>
              <a:path w="4282440" h="0">
                <a:moveTo>
                  <a:pt x="0" y="0"/>
                </a:moveTo>
                <a:lnTo>
                  <a:pt x="428222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287520" cy="0"/>
          </a:xfrm>
          <a:custGeom>
            <a:avLst/>
            <a:gdLst/>
            <a:ahLst/>
            <a:cxnLst/>
            <a:rect l="l" t="t" r="r" b="b"/>
            <a:pathLst>
              <a:path w="4287520" h="0">
                <a:moveTo>
                  <a:pt x="0" y="0"/>
                </a:moveTo>
                <a:lnTo>
                  <a:pt x="428728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532091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M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cE15]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762556"/>
            <a:ext cx="500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40">
                <a:solidFill>
                  <a:srgbClr val="22373A"/>
                </a:solidFill>
                <a:latin typeface="Arial Black"/>
                <a:cs typeface="Arial Black"/>
              </a:rPr>
              <a:t>[MR</a:t>
            </a:r>
            <a:r>
              <a:rPr dirty="0" sz="900" spc="-160">
                <a:solidFill>
                  <a:srgbClr val="22373A"/>
                </a:solidFill>
                <a:latin typeface="Arial Black"/>
                <a:cs typeface="Arial Black"/>
              </a:rPr>
              <a:t>R</a:t>
            </a:r>
            <a:r>
              <a:rPr dirty="0" baseline="37037" sz="900" spc="30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900" spc="-135">
                <a:solidFill>
                  <a:srgbClr val="22373A"/>
                </a:solidFill>
                <a:latin typeface="Arial Black"/>
                <a:cs typeface="Arial Black"/>
              </a:rPr>
              <a:t>53]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509303"/>
            <a:ext cx="3253740" cy="24199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Richard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McElreath.</a:t>
            </a:r>
            <a:endParaRPr sz="1000">
              <a:latin typeface="Arial Black"/>
              <a:cs typeface="Arial Black"/>
            </a:endParaRPr>
          </a:p>
          <a:p>
            <a:pPr marL="12700" marR="53975">
              <a:lnSpc>
                <a:spcPct val="114599"/>
              </a:lnSpc>
            </a:pP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Statistical Rethinking: </a:t>
            </a: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Course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dirty="0" sz="1000" spc="-10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Examples 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R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15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Stan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18415">
              <a:lnSpc>
                <a:spcPts val="1260"/>
              </a:lnSpc>
              <a:spcBef>
                <a:spcPts val="50"/>
              </a:spcBef>
            </a:pP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Texts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Statistical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Science. </a:t>
            </a:r>
            <a:r>
              <a:rPr dirty="0" sz="1000" spc="-220">
                <a:solidFill>
                  <a:srgbClr val="6E7B7D"/>
                </a:solidFill>
                <a:latin typeface="Arial Black"/>
                <a:cs typeface="Arial Black"/>
              </a:rPr>
              <a:t>CRC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2015. 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http://xcelab.net/rm/statistical-rethinking/</a:t>
            </a:r>
            <a:r>
              <a:rPr dirty="0" sz="900" spc="-70">
                <a:solidFill>
                  <a:srgbClr val="6E7B7D"/>
                </a:solidFill>
                <a:latin typeface="Arial Black"/>
                <a:cs typeface="Arial Black"/>
              </a:rPr>
              <a:t>; </a:t>
            </a:r>
            <a:r>
              <a:rPr dirty="0" sz="900" spc="-114">
                <a:solidFill>
                  <a:srgbClr val="6E7B7D"/>
                </a:solidFill>
                <a:latin typeface="Arial Black"/>
                <a:cs typeface="Arial Black"/>
              </a:rPr>
              <a:t>Early </a:t>
            </a:r>
            <a:r>
              <a:rPr dirty="0" sz="900" spc="-90">
                <a:solidFill>
                  <a:srgbClr val="6E7B7D"/>
                </a:solidFill>
                <a:latin typeface="Arial Black"/>
                <a:cs typeface="Arial Black"/>
              </a:rPr>
              <a:t>draft  </a:t>
            </a:r>
            <a:r>
              <a:rPr dirty="0" sz="900" spc="-95">
                <a:solidFill>
                  <a:srgbClr val="6E7B7D"/>
                </a:solidFill>
                <a:latin typeface="Arial Black"/>
                <a:cs typeface="Arial Black"/>
              </a:rPr>
              <a:t>available </a:t>
            </a:r>
            <a:r>
              <a:rPr dirty="0" sz="900" spc="-110">
                <a:solidFill>
                  <a:srgbClr val="6E7B7D"/>
                </a:solidFill>
                <a:latin typeface="Arial Black"/>
                <a:cs typeface="Arial Black"/>
              </a:rPr>
              <a:t>at 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http://xcelab.net/rmpubs/rethinking/bookOLD.pdf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 marR="75565">
              <a:lnSpc>
                <a:spcPct val="114599"/>
              </a:lnSpc>
              <a:spcBef>
                <a:spcPts val="3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Nicholas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Metropolis,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Arianna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W.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Rosenbluth, Marshall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N.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Rosenbluth,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Augusta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H.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Teller,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Edward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Teller.</a:t>
            </a:r>
            <a:endParaRPr sz="1000">
              <a:latin typeface="Arial Black"/>
              <a:cs typeface="Arial Black"/>
            </a:endParaRPr>
          </a:p>
          <a:p>
            <a:pPr marL="12700" marR="455930">
              <a:lnSpc>
                <a:spcPct val="114599"/>
              </a:lnSpc>
            </a:pP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Equation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state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calculations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fast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computing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machines.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260"/>
              </a:lnSpc>
              <a:spcBef>
                <a:spcPts val="50"/>
              </a:spcBef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Chemical 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Physics</a:t>
            </a:r>
            <a:r>
              <a:rPr dirty="0" sz="1000" spc="-4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21:1087–1092,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1953. 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http://scitation.aip.org/content/aip/journal/jcp/21/6/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10.1063/1.1699114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087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-10">
                <a:solidFill>
                  <a:srgbClr val="F9F9F9"/>
                </a:solidFill>
              </a:rPr>
              <a:t>XVII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328795" cy="0"/>
          </a:xfrm>
          <a:custGeom>
            <a:avLst/>
            <a:gdLst/>
            <a:ahLst/>
            <a:cxnLst/>
            <a:rect l="l" t="t" r="r" b="b"/>
            <a:pathLst>
              <a:path w="4328795" h="0">
                <a:moveTo>
                  <a:pt x="0" y="0"/>
                </a:moveTo>
                <a:lnTo>
                  <a:pt x="432876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333875" cy="0"/>
          </a:xfrm>
          <a:custGeom>
            <a:avLst/>
            <a:gdLst/>
            <a:ahLst/>
            <a:cxnLst/>
            <a:rect l="l" t="t" r="r" b="b"/>
            <a:pathLst>
              <a:path w="4333875" h="0">
                <a:moveTo>
                  <a:pt x="0" y="0"/>
                </a:moveTo>
                <a:lnTo>
                  <a:pt x="433383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757224"/>
            <a:ext cx="3778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6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900" spc="-160">
                <a:solidFill>
                  <a:srgbClr val="22373A"/>
                </a:solidFill>
                <a:latin typeface="Arial Black"/>
                <a:cs typeface="Arial Black"/>
              </a:rPr>
              <a:t>M</a:t>
            </a:r>
            <a:r>
              <a:rPr dirty="0" sz="900" spc="-130">
                <a:solidFill>
                  <a:srgbClr val="22373A"/>
                </a:solidFill>
                <a:latin typeface="Arial Black"/>
                <a:cs typeface="Arial Black"/>
              </a:rPr>
              <a:t>U49]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640382"/>
            <a:ext cx="3911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40">
                <a:solidFill>
                  <a:srgbClr val="22373A"/>
                </a:solidFill>
                <a:latin typeface="Arial Black"/>
                <a:cs typeface="Arial Black"/>
              </a:rPr>
              <a:t>[Nea11]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721774"/>
            <a:ext cx="3196590" cy="18961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Nicholas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and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Stanislaw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Ulam.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Carlo</a:t>
            </a:r>
            <a:r>
              <a:rPr dirty="0" sz="1000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method.</a:t>
            </a:r>
            <a:endParaRPr sz="1000">
              <a:latin typeface="Trebuchet MS"/>
              <a:cs typeface="Trebuchet MS"/>
            </a:endParaRPr>
          </a:p>
          <a:p>
            <a:pPr marL="12700" marR="542290">
              <a:lnSpc>
                <a:spcPct val="105000"/>
              </a:lnSpc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the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American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Association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 </a:t>
            </a:r>
            <a:r>
              <a:rPr dirty="0" sz="1000" spc="-155">
                <a:solidFill>
                  <a:srgbClr val="6E7B7D"/>
                </a:solidFill>
                <a:latin typeface="Arial Black"/>
                <a:cs typeface="Arial Black"/>
              </a:rPr>
              <a:t>44:335–341,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1949.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http://www.jstor.org/stable/2280232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Radford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Neal.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MCMC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using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dynamics.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260"/>
              </a:lnSpc>
              <a:spcBef>
                <a:spcPts val="50"/>
              </a:spcBef>
            </a:pP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Handbooks </a:t>
            </a:r>
            <a:r>
              <a:rPr dirty="0" sz="1000" spc="-85">
                <a:solidFill>
                  <a:srgbClr val="6E7B7D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Modern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Statistical Methods, chapter </a:t>
            </a:r>
            <a:r>
              <a:rPr dirty="0" sz="1000" spc="-155">
                <a:solidFill>
                  <a:srgbClr val="6E7B7D"/>
                </a:solidFill>
                <a:latin typeface="Arial Black"/>
                <a:cs typeface="Arial Black"/>
              </a:rPr>
              <a:t>5, 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pages </a:t>
            </a: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113–162.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Chapman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&amp; </a:t>
            </a: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Hall/CRC,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 </a:t>
            </a:r>
            <a:r>
              <a:rPr dirty="0" sz="1000" spc="-195">
                <a:solidFill>
                  <a:srgbClr val="6E7B7D"/>
                </a:solidFill>
                <a:latin typeface="Arial Black"/>
                <a:cs typeface="Arial Black"/>
              </a:rPr>
              <a:t>2011. 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http://www.mcmchandbook.net/HandbookChapter5.pdf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; </a:t>
            </a:r>
            <a:r>
              <a:rPr dirty="0" sz="900" spc="-125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arXiv </a:t>
            </a:r>
            <a:r>
              <a:rPr dirty="0" sz="900" spc="-12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900" spc="-170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1206.1901</a:t>
            </a:r>
            <a:r>
              <a:rPr dirty="0" sz="900" spc="-1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537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-5">
                <a:solidFill>
                  <a:srgbClr val="F9F9F9"/>
                </a:solidFill>
              </a:rPr>
              <a:t>XVIII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375785" cy="0"/>
          </a:xfrm>
          <a:custGeom>
            <a:avLst/>
            <a:gdLst/>
            <a:ahLst/>
            <a:cxnLst/>
            <a:rect l="l" t="t" r="r" b="b"/>
            <a:pathLst>
              <a:path w="4375785" h="0">
                <a:moveTo>
                  <a:pt x="0" y="0"/>
                </a:moveTo>
                <a:lnTo>
                  <a:pt x="437532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380865" cy="0"/>
          </a:xfrm>
          <a:custGeom>
            <a:avLst/>
            <a:gdLst/>
            <a:ahLst/>
            <a:cxnLst/>
            <a:rect l="l" t="t" r="r" b="b"/>
            <a:pathLst>
              <a:path w="4380865" h="0">
                <a:moveTo>
                  <a:pt x="0" y="0"/>
                </a:moveTo>
                <a:lnTo>
                  <a:pt x="438038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684199"/>
            <a:ext cx="349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20">
                <a:solidFill>
                  <a:srgbClr val="22373A"/>
                </a:solidFill>
                <a:latin typeface="Arial Black"/>
                <a:cs typeface="Arial Black"/>
              </a:rPr>
              <a:t>[PB96]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423885"/>
            <a:ext cx="393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[PB00]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2001481"/>
            <a:ext cx="418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[Plu03]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648749"/>
            <a:ext cx="3267075" cy="20542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Jose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C.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Pinheiro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Douglas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Bates.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00"/>
              </a:lnSpc>
            </a:pP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Unconstrained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parametrizations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dirty="0" sz="1000" spc="-1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variance-covariance  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matrices.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i="1">
                <a:solidFill>
                  <a:srgbClr val="6E7B7D"/>
                </a:solidFill>
                <a:latin typeface="Arial"/>
                <a:cs typeface="Arial"/>
              </a:rPr>
              <a:t>Statistics </a:t>
            </a:r>
            <a:r>
              <a:rPr dirty="0" sz="1000" spc="15" i="1">
                <a:solidFill>
                  <a:srgbClr val="6E7B7D"/>
                </a:solidFill>
                <a:latin typeface="Arial"/>
                <a:cs typeface="Arial"/>
              </a:rPr>
              <a:t>and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Computing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6:289–296,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1996.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Jose 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C.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Pinheiro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Douglas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Bates.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Mixed-Effects</a:t>
            </a:r>
            <a:r>
              <a:rPr dirty="0" sz="1000" spc="-6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5" i="1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S-PLUS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Statistics 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Computing.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Springer,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1st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13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2000.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Martyn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Plummer.</a:t>
            </a:r>
            <a:endParaRPr sz="1000">
              <a:latin typeface="Arial Black"/>
              <a:cs typeface="Arial Black"/>
            </a:endParaRPr>
          </a:p>
          <a:p>
            <a:pPr marL="12700" marR="376555">
              <a:lnSpc>
                <a:spcPct val="114599"/>
              </a:lnSpc>
            </a:pPr>
            <a:r>
              <a:rPr dirty="0" sz="1000" spc="-70">
                <a:solidFill>
                  <a:srgbClr val="22373A"/>
                </a:solidFill>
                <a:latin typeface="Trebuchet MS"/>
                <a:cs typeface="Trebuchet MS"/>
              </a:rPr>
              <a:t>JAGS: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program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analysis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Bayesian</a:t>
            </a:r>
            <a:r>
              <a:rPr dirty="0" sz="1000" spc="-18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graphical 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models using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Gibbs</a:t>
            </a:r>
            <a:r>
              <a:rPr dirty="0" sz="1000" spc="-2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sampling,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2003.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http://mcmc-jags.sourceforge.net/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617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10">
                <a:solidFill>
                  <a:srgbClr val="F9F9F9"/>
                </a:solidFill>
              </a:rPr>
              <a:t>XIX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422140" cy="0"/>
          </a:xfrm>
          <a:custGeom>
            <a:avLst/>
            <a:gdLst/>
            <a:ahLst/>
            <a:cxnLst/>
            <a:rect l="l" t="t" r="r" b="b"/>
            <a:pathLst>
              <a:path w="4422140" h="0">
                <a:moveTo>
                  <a:pt x="0" y="0"/>
                </a:moveTo>
                <a:lnTo>
                  <a:pt x="442187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427220" cy="0"/>
          </a:xfrm>
          <a:custGeom>
            <a:avLst/>
            <a:gdLst/>
            <a:ahLst/>
            <a:cxnLst/>
            <a:rect l="l" t="t" r="r" b="b"/>
            <a:pathLst>
              <a:path w="4427220" h="0">
                <a:moveTo>
                  <a:pt x="0" y="0"/>
                </a:moveTo>
                <a:lnTo>
                  <a:pt x="442693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612482"/>
            <a:ext cx="468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R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am31]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341081"/>
            <a:ext cx="450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R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ob07]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2093303"/>
            <a:ext cx="390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[RR04]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589694"/>
            <a:ext cx="3068955" cy="22047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Frank 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P.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Ramsey.</a:t>
            </a:r>
            <a:endParaRPr sz="1000">
              <a:latin typeface="Arial Black"/>
              <a:cs typeface="Arial Black"/>
            </a:endParaRPr>
          </a:p>
          <a:p>
            <a:pPr marL="12700" marR="136525">
              <a:lnSpc>
                <a:spcPct val="114500"/>
              </a:lnSpc>
            </a:pP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Foundations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Mathematics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22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Other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Logical  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Essays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0">
                <a:solidFill>
                  <a:srgbClr val="6E7B7D"/>
                </a:solidFill>
                <a:latin typeface="Arial Black"/>
                <a:cs typeface="Arial Black"/>
              </a:rPr>
              <a:t>1931.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Christian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Robert.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Bayesian 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Choice: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From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Decision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Theoretic 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Foundations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Computational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Implementatin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.  </a:t>
            </a: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Springer </a:t>
            </a:r>
            <a:r>
              <a:rPr dirty="0" sz="1000" spc="-185">
                <a:solidFill>
                  <a:srgbClr val="6E7B7D"/>
                </a:solidFill>
                <a:latin typeface="Arial Black"/>
                <a:cs typeface="Arial Black"/>
              </a:rPr>
              <a:t>Texts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Statistics.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Springer, 2nd </a:t>
            </a:r>
            <a:r>
              <a:rPr dirty="0" sz="1000" spc="-95">
                <a:solidFill>
                  <a:srgbClr val="6E7B7D"/>
                </a:solidFill>
                <a:latin typeface="Arial Black"/>
                <a:cs typeface="Arial Black"/>
              </a:rPr>
              <a:t>edition,</a:t>
            </a:r>
            <a:r>
              <a:rPr dirty="0" sz="1000" spc="-4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2007.</a:t>
            </a:r>
            <a:endParaRPr sz="1000">
              <a:latin typeface="Arial Black"/>
              <a:cs typeface="Arial Black"/>
            </a:endParaRPr>
          </a:p>
          <a:p>
            <a:pPr marL="12700" marR="434975">
              <a:lnSpc>
                <a:spcPct val="114599"/>
              </a:lnSpc>
              <a:spcBef>
                <a:spcPts val="42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Gareth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O.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Roberts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Jeffrey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S.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Rosenthal. 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General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state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space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Markov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chains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MCMC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algorithms.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 i="1">
                <a:solidFill>
                  <a:srgbClr val="6E7B7D"/>
                </a:solidFill>
                <a:latin typeface="Arial"/>
                <a:cs typeface="Arial"/>
              </a:rPr>
              <a:t>Probability </a:t>
            </a:r>
            <a:r>
              <a:rPr dirty="0" sz="1000" spc="-50" i="1">
                <a:solidFill>
                  <a:srgbClr val="6E7B7D"/>
                </a:solidFill>
                <a:latin typeface="Arial"/>
                <a:cs typeface="Arial"/>
              </a:rPr>
              <a:t>Surveys</a:t>
            </a:r>
            <a:r>
              <a:rPr dirty="0" sz="1000" spc="-50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1:20–71,</a:t>
            </a:r>
            <a:r>
              <a:rPr dirty="0" sz="1000" spc="-8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2004.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166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25">
                <a:solidFill>
                  <a:srgbClr val="F9F9F9"/>
                </a:solidFill>
              </a:rPr>
              <a:t>XX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41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473575" cy="0"/>
          </a:xfrm>
          <a:custGeom>
            <a:avLst/>
            <a:gdLst/>
            <a:ahLst/>
            <a:cxnLst/>
            <a:rect l="l" t="t" r="r" b="b"/>
            <a:pathLst>
              <a:path w="4473575" h="0">
                <a:moveTo>
                  <a:pt x="0" y="0"/>
                </a:moveTo>
                <a:lnTo>
                  <a:pt x="447347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633819"/>
            <a:ext cx="513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[RRJW16]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536026"/>
            <a:ext cx="427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[S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v54]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2090128"/>
            <a:ext cx="412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[Sch11]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611030"/>
            <a:ext cx="3183890" cy="214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9860">
              <a:lnSpc>
                <a:spcPct val="114599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Maxim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Rabinovich,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Aaditya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Ramdas,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I.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Jordan,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Martin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254">
                <a:solidFill>
                  <a:srgbClr val="22373A"/>
                </a:solidFill>
                <a:latin typeface="Arial Black"/>
                <a:cs typeface="Arial Black"/>
              </a:rPr>
              <a:t>J.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Wainwright.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Function-speciﬁc mixing times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concentration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away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from equilibrium,</a:t>
            </a:r>
            <a:r>
              <a:rPr dirty="0" sz="1000" spc="-8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2016.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1605.02077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1721485">
              <a:lnSpc>
                <a:spcPct val="114599"/>
              </a:lnSpc>
              <a:spcBef>
                <a:spcPts val="229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Leonard </a:t>
            </a:r>
            <a:r>
              <a:rPr dirty="0" sz="1000" spc="-254">
                <a:solidFill>
                  <a:srgbClr val="22373A"/>
                </a:solidFill>
                <a:latin typeface="Arial Black"/>
                <a:cs typeface="Arial Black"/>
              </a:rPr>
              <a:t>J.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Savage. 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Foundations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13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Statistics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. 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1954.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Boris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Schling.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20" i="1">
                <a:solidFill>
                  <a:srgbClr val="22373A"/>
                </a:solidFill>
                <a:latin typeface="Trebuchet MS"/>
                <a:cs typeface="Trebuchet MS"/>
              </a:rPr>
              <a:t>Boost </a:t>
            </a:r>
            <a:r>
              <a:rPr dirty="0" sz="1000" spc="-40" i="1">
                <a:solidFill>
                  <a:srgbClr val="22373A"/>
                </a:solidFill>
                <a:latin typeface="Trebuchet MS"/>
                <a:cs typeface="Trebuchet MS"/>
              </a:rPr>
              <a:t>C++</a:t>
            </a:r>
            <a:r>
              <a:rPr dirty="0" sz="1000" spc="-13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Libraries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 spc="-210">
                <a:solidFill>
                  <a:srgbClr val="6E7B7D"/>
                </a:solidFill>
                <a:latin typeface="Arial Black"/>
                <a:cs typeface="Arial Black"/>
              </a:rPr>
              <a:t>XML </a:t>
            </a:r>
            <a:r>
              <a:rPr dirty="0" sz="1000" spc="-135">
                <a:solidFill>
                  <a:srgbClr val="6E7B7D"/>
                </a:solidFill>
                <a:latin typeface="Arial Black"/>
                <a:cs typeface="Arial Black"/>
              </a:rPr>
              <a:t>Press,</a:t>
            </a:r>
            <a:r>
              <a:rPr dirty="0" sz="1000" spc="-4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95">
                <a:solidFill>
                  <a:srgbClr val="6E7B7D"/>
                </a:solidFill>
                <a:latin typeface="Arial Black"/>
                <a:cs typeface="Arial Black"/>
              </a:rPr>
              <a:t>2011.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http://boost.org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617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-10">
                <a:solidFill>
                  <a:srgbClr val="F9F9F9"/>
                </a:solidFill>
              </a:rPr>
              <a:t>XXI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5" h="0">
                <a:moveTo>
                  <a:pt x="0" y="0"/>
                </a:moveTo>
                <a:lnTo>
                  <a:pt x="451496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520565" cy="0"/>
          </a:xfrm>
          <a:custGeom>
            <a:avLst/>
            <a:gdLst/>
            <a:ahLst/>
            <a:cxnLst/>
            <a:rect l="l" t="t" r="r" b="b"/>
            <a:pathLst>
              <a:path w="4520565" h="0">
                <a:moveTo>
                  <a:pt x="0" y="0"/>
                </a:moveTo>
                <a:lnTo>
                  <a:pt x="452002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542213"/>
            <a:ext cx="42290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30">
                <a:solidFill>
                  <a:srgbClr val="22373A"/>
                </a:solidFill>
                <a:latin typeface="Arial Black"/>
                <a:cs typeface="Arial Black"/>
              </a:rPr>
              <a:t>[Sta15a]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902" y="506889"/>
            <a:ext cx="3267075" cy="3746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PyStan: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python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interface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version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Trebuchet MS"/>
                <a:cs typeface="Trebuchet MS"/>
              </a:rPr>
              <a:t>2.12.0,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1459319"/>
            <a:ext cx="472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[Sta15b]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45" y="2214587"/>
            <a:ext cx="458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[Sta15c]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902" y="1030511"/>
            <a:ext cx="3228340" cy="1885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56615">
              <a:lnSpc>
                <a:spcPct val="114599"/>
              </a:lnSpc>
              <a:spcBef>
                <a:spcPts val="100"/>
              </a:spcBef>
            </a:pP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http://mc-stan.org/pystan.html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;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https://pypi.python.org/pypi/pysta</a:t>
            </a:r>
            <a:r>
              <a:rPr dirty="0" sz="1000" spc="-85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n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Team.</a:t>
            </a:r>
            <a:endParaRPr sz="1000">
              <a:latin typeface="Arial Black"/>
              <a:cs typeface="Arial Black"/>
            </a:endParaRPr>
          </a:p>
          <a:p>
            <a:pPr marL="12700" marR="318770">
              <a:lnSpc>
                <a:spcPct val="114599"/>
              </a:lnSpc>
            </a:pP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rstan: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R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interface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version </a:t>
            </a:r>
            <a:r>
              <a:rPr dirty="0" sz="1000" spc="-90">
                <a:solidFill>
                  <a:srgbClr val="22373A"/>
                </a:solidFill>
                <a:latin typeface="Trebuchet MS"/>
                <a:cs typeface="Trebuchet MS"/>
              </a:rPr>
              <a:t>2.12.0,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 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http://mc-stan.org/rstan.html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;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5"/>
              </a:rPr>
              <a:t>https://cran.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5"/>
              </a:rPr>
              <a:t>r-project.org/web/packages/rstan/index.html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00"/>
              </a:lnSpc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C++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library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probability 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sampling,</a:t>
            </a:r>
            <a:r>
              <a:rPr dirty="0" sz="1000" spc="-18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version  </a:t>
            </a:r>
            <a:r>
              <a:rPr dirty="0" sz="1000" spc="-90">
                <a:solidFill>
                  <a:srgbClr val="22373A"/>
                </a:solidFill>
                <a:latin typeface="Trebuchet MS"/>
                <a:cs typeface="Trebuchet MS"/>
              </a:rPr>
              <a:t>2.12.0,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6"/>
              </a:rPr>
              <a:t>http://mc-stan.org/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061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-5">
                <a:solidFill>
                  <a:srgbClr val="F9F9F9"/>
                </a:solidFill>
              </a:rPr>
              <a:t>XXII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561840" cy="0"/>
          </a:xfrm>
          <a:custGeom>
            <a:avLst/>
            <a:gdLst/>
            <a:ahLst/>
            <a:cxnLst/>
            <a:rect l="l" t="t" r="r" b="b"/>
            <a:pathLst>
              <a:path w="4561840" h="0">
                <a:moveTo>
                  <a:pt x="0" y="0"/>
                </a:moveTo>
                <a:lnTo>
                  <a:pt x="456150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" y="372373"/>
            <a:ext cx="4566920" cy="0"/>
          </a:xfrm>
          <a:custGeom>
            <a:avLst/>
            <a:gdLst/>
            <a:ahLst/>
            <a:cxnLst/>
            <a:rect l="l" t="t" r="r" b="b"/>
            <a:pathLst>
              <a:path w="4566920" h="0">
                <a:moveTo>
                  <a:pt x="0" y="0"/>
                </a:moveTo>
                <a:lnTo>
                  <a:pt x="456657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608038"/>
            <a:ext cx="473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[Sta15d]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345" y="1363179"/>
            <a:ext cx="403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[Sta16]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2274531"/>
            <a:ext cx="361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S</a:t>
            </a:r>
            <a:r>
              <a:rPr dirty="0" sz="1000" spc="-245">
                <a:solidFill>
                  <a:srgbClr val="22373A"/>
                </a:solidFill>
                <a:latin typeface="Arial Black"/>
                <a:cs typeface="Arial Black"/>
              </a:rPr>
              <a:t>V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1]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585376"/>
            <a:ext cx="3014980" cy="22161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Team.</a:t>
            </a:r>
            <a:endParaRPr sz="1000">
              <a:latin typeface="Arial Black"/>
              <a:cs typeface="Arial Black"/>
            </a:endParaRPr>
          </a:p>
          <a:p>
            <a:pPr marL="12700" marR="23495">
              <a:lnSpc>
                <a:spcPts val="1380"/>
              </a:lnSpc>
              <a:spcBef>
                <a:spcPts val="70"/>
              </a:spcBef>
            </a:pP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Stan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Modeling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0" i="1">
                <a:solidFill>
                  <a:srgbClr val="22373A"/>
                </a:solidFill>
                <a:latin typeface="Trebuchet MS"/>
                <a:cs typeface="Trebuchet MS"/>
              </a:rPr>
              <a:t>Language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Users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Guide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Reference 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Manual,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Version </a:t>
            </a:r>
            <a:r>
              <a:rPr dirty="0" sz="1000" spc="-130" i="1">
                <a:solidFill>
                  <a:srgbClr val="22373A"/>
                </a:solidFill>
                <a:latin typeface="Trebuchet MS"/>
                <a:cs typeface="Trebuchet MS"/>
              </a:rPr>
              <a:t>2.13.1</a:t>
            </a:r>
            <a:r>
              <a:rPr dirty="0" sz="1000" spc="-13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dirty="0" sz="1000" spc="-1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http://mc-stan.org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rstanarm: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Bayesian applied regression modeling</a:t>
            </a:r>
            <a:r>
              <a:rPr dirty="0" sz="1000" spc="-114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via 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Stan,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2016.</a:t>
            </a:r>
            <a:endParaRPr sz="1000">
              <a:latin typeface="Trebuchet MS"/>
              <a:cs typeface="Trebuchet MS"/>
            </a:endParaRPr>
          </a:p>
          <a:p>
            <a:pPr marL="12700" marR="330200">
              <a:lnSpc>
                <a:spcPct val="114599"/>
              </a:lnSpc>
            </a:pP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https://cran.r-project.org/web/packages/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6E7B7D"/>
                </a:solidFill>
                <a:latin typeface="Courier New"/>
                <a:cs typeface="Courier New"/>
                <a:hlinkClick r:id="rId3"/>
              </a:rPr>
              <a:t>rstanarm/index.html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Glenn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Shafer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Vladimir</a:t>
            </a:r>
            <a:r>
              <a:rPr dirty="0" sz="1000" spc="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Vovk.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Probability </a:t>
            </a:r>
            <a:r>
              <a:rPr dirty="0" sz="1000" spc="35" i="1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Finance: </a:t>
            </a:r>
            <a:r>
              <a:rPr dirty="0" sz="1000" spc="-35" i="1">
                <a:solidFill>
                  <a:srgbClr val="22373A"/>
                </a:solidFill>
                <a:latin typeface="Trebuchet MS"/>
                <a:cs typeface="Trebuchet MS"/>
              </a:rPr>
              <a:t>It’s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dirty="0" sz="1000" spc="40" i="1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dirty="0" sz="1000" spc="-15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Game!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Wiley</a:t>
            </a:r>
            <a:r>
              <a:rPr dirty="0" sz="1000" spc="-6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Series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75">
                <a:solidFill>
                  <a:srgbClr val="6E7B7D"/>
                </a:solidFill>
                <a:latin typeface="Arial Black"/>
                <a:cs typeface="Arial Black"/>
              </a:rPr>
              <a:t>in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6E7B7D"/>
                </a:solidFill>
                <a:latin typeface="Arial Black"/>
                <a:cs typeface="Arial Black"/>
              </a:rPr>
              <a:t>Probability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and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Statistics.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Wiley,</a:t>
            </a:r>
            <a:r>
              <a:rPr dirty="0" sz="1000" spc="-5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2001.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512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XXIII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" y="372373"/>
            <a:ext cx="4610735" cy="0"/>
          </a:xfrm>
          <a:custGeom>
            <a:avLst/>
            <a:gdLst/>
            <a:ahLst/>
            <a:cxnLst/>
            <a:rect l="l" t="t" r="r" b="b"/>
            <a:pathLst>
              <a:path w="4610735" h="0">
                <a:moveTo>
                  <a:pt x="0" y="0"/>
                </a:moveTo>
                <a:lnTo>
                  <a:pt x="46104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216368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T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ie94]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99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902" y="1193579"/>
            <a:ext cx="2981960" cy="6927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Luke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Tierney.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09200"/>
              </a:lnSpc>
              <a:spcBef>
                <a:spcPts val="65"/>
              </a:spcBef>
            </a:pP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Markov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chains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exploring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posterior</a:t>
            </a:r>
            <a:r>
              <a:rPr dirty="0" sz="1000" spc="-19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distributions. 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Annals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Statistics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22(4):1701–1728,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1994. 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https://projecteuclid.org/euclid.aos/1176325750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 h="0">
                <a:moveTo>
                  <a:pt x="0" y="0"/>
                </a:moveTo>
                <a:lnTo>
                  <a:pt x="46547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53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913504" cy="18186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Basically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problems</a:t>
            </a:r>
            <a:r>
              <a:rPr dirty="0" baseline="27777" sz="1050" spc="-165">
                <a:solidFill>
                  <a:srgbClr val="22373A"/>
                </a:solidFill>
                <a:latin typeface="Arial Black"/>
                <a:cs typeface="Arial Black"/>
              </a:rPr>
              <a:t>4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canonical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form: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65430" marR="129539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Given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prior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information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unknown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quantity </a:t>
            </a:r>
            <a:r>
              <a:rPr dirty="0" sz="1000" spc="-12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express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information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4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5">
                <a:solidFill>
                  <a:srgbClr val="22373A"/>
                </a:solidFill>
                <a:latin typeface="Arial Black"/>
                <a:cs typeface="Arial Black"/>
              </a:rPr>
              <a:t>,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conventionally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known 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prior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296545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Given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observed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according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some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process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depending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2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, construct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appropriate </a:t>
            </a:r>
            <a:r>
              <a:rPr dirty="0" sz="1000" spc="25" i="1">
                <a:solidFill>
                  <a:srgbClr val="22373A"/>
                </a:solidFill>
                <a:latin typeface="Arial"/>
                <a:cs typeface="Arial"/>
              </a:rPr>
              <a:t>likelihood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6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6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7785" indent="-99695">
              <a:lnSpc>
                <a:spcPts val="1380"/>
              </a:lnSpc>
              <a:spcBef>
                <a:spcPts val="70"/>
              </a:spcBef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Bayes’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rule,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conditioned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5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;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conventionally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known 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posterior</a:t>
            </a:r>
            <a:r>
              <a:rPr dirty="0" sz="100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169" y="2368003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1867" y="2368003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3630" y="2260633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77914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baseline="44444" sz="1500" spc="-44">
                <a:solidFill>
                  <a:srgbClr val="22373A"/>
                </a:solidFill>
                <a:latin typeface="Georgia"/>
                <a:cs typeface="Georgia"/>
              </a:rPr>
              <a:t>∫ 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45" y="2676487"/>
            <a:ext cx="3648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(Almost)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reduces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taking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expectations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under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0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045" y="295490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2650" y="2988716"/>
            <a:ext cx="387857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7" sz="900" spc="-89">
                <a:solidFill>
                  <a:srgbClr val="394A4E"/>
                </a:solidFill>
                <a:latin typeface="Arial Black"/>
                <a:cs typeface="Arial Black"/>
              </a:rPr>
              <a:t>4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an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introduction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Bayesian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methods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see 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  <a:hlinkClick r:id="rId2" action="ppaction://hlinksldjump"/>
              </a:rPr>
              <a:t>McE15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],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GH06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],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or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  <a:hlinkClick r:id="rId4" action="ppaction://hlinksldjump"/>
              </a:rPr>
              <a:t>Hof09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];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GCS</a:t>
            </a:r>
            <a:r>
              <a:rPr dirty="0" baseline="22222" sz="750" spc="-82">
                <a:solidFill>
                  <a:srgbClr val="394A4E"/>
                </a:solidFill>
                <a:latin typeface="Times New Roman"/>
                <a:cs typeface="Times New Roman"/>
                <a:hlinkClick r:id="rId3" action="ppaction://hlinksldjump"/>
              </a:rPr>
              <a:t>+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14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] is the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Bayesian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“Bible”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applied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statistics.</a:t>
            </a:r>
            <a:r>
              <a:rPr dirty="0" sz="500" spc="-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  <a:hlinkClick r:id="rId5" action="ppaction://hlinksldjump"/>
              </a:rPr>
              <a:t>Rob07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]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3085148"/>
            <a:ext cx="1284605" cy="1149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is an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excellent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text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on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Bayesian</a:t>
            </a: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foundations.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8009" y="3209778"/>
            <a:ext cx="13652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10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2007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0">
                <a:solidFill>
                  <a:srgbClr val="F9F9F9"/>
                </a:solidFill>
              </a:rPr>
              <a:t>Choosing</a:t>
            </a:r>
            <a:r>
              <a:rPr dirty="0" sz="1200" spc="-105">
                <a:solidFill>
                  <a:srgbClr val="F9F9F9"/>
                </a:solidFill>
              </a:rPr>
              <a:t> </a:t>
            </a:r>
            <a:r>
              <a:rPr dirty="0" sz="1200" spc="100">
                <a:solidFill>
                  <a:srgbClr val="F9F9F9"/>
                </a:solidFill>
              </a:rPr>
              <a:t>Priors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 h="0">
                <a:moveTo>
                  <a:pt x="0" y="0"/>
                </a:moveTo>
                <a:lnTo>
                  <a:pt x="51202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 h="0">
                <a:moveTo>
                  <a:pt x="0" y="0"/>
                </a:moveTo>
                <a:lnTo>
                  <a:pt x="51708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869054" cy="260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choice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prior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historically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one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controversial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aspects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analysis.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Roughly,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classes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priors:</a:t>
            </a:r>
            <a:endParaRPr sz="1000">
              <a:latin typeface="Arial Black"/>
              <a:cs typeface="Arial Black"/>
            </a:endParaRPr>
          </a:p>
          <a:p>
            <a:pPr marL="265430" marR="247650" indent="-99695">
              <a:lnSpc>
                <a:spcPct val="114599"/>
              </a:lnSpc>
              <a:spcBef>
                <a:spcPts val="545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Informative: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Provide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signiﬁcant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information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help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guide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analysis.</a:t>
            </a:r>
            <a:endParaRPr sz="1000">
              <a:latin typeface="Arial Black"/>
              <a:cs typeface="Arial Black"/>
            </a:endParaRPr>
          </a:p>
          <a:p>
            <a:pPr marL="265430" marR="349250" indent="-99695">
              <a:lnSpc>
                <a:spcPct val="114500"/>
              </a:lnSpc>
              <a:spcBef>
                <a:spcPts val="5"/>
              </a:spcBef>
              <a:buChar char="•"/>
              <a:tabLst>
                <a:tab pos="266065" algn="l"/>
              </a:tabLst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Weakly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Informative: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Avoid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pathologies,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dominate.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Similar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weak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regularization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non-Bayesian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analysis.</a:t>
            </a:r>
            <a:endParaRPr sz="1000">
              <a:latin typeface="Arial Black"/>
              <a:cs typeface="Arial Black"/>
            </a:endParaRPr>
          </a:p>
          <a:p>
            <a:pPr marL="265430" marR="167640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Non-Informative.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Attempt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provide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no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information: hard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achieve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practice.</a:t>
            </a:r>
            <a:r>
              <a:rPr dirty="0" baseline="27777" sz="1050" spc="-195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endParaRPr baseline="27777" sz="1050">
              <a:latin typeface="Arial Black"/>
              <a:cs typeface="Arial Black"/>
            </a:endParaRPr>
          </a:p>
          <a:p>
            <a:pPr marL="12700" marR="70485">
              <a:lnSpc>
                <a:spcPct val="114500"/>
              </a:lnSpc>
              <a:spcBef>
                <a:spcPts val="545"/>
              </a:spcBef>
            </a:pP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Technical Warning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you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don’t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provide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prior,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implicitly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uniform (ﬂat)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prior.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unbounded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parameters,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gives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improper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strange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things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occur 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e.g.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HC96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]).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Caveat</a:t>
            </a:r>
            <a:r>
              <a:rPr dirty="0" sz="1000" spc="-1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emptor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31318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4936" y="3164865"/>
            <a:ext cx="7391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7" sz="900" spc="-112">
                <a:solidFill>
                  <a:srgbClr val="394A4E"/>
                </a:solidFill>
                <a:latin typeface="Arial Black"/>
                <a:cs typeface="Arial Black"/>
              </a:rPr>
              <a:t>5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See, </a:t>
            </a:r>
            <a:r>
              <a:rPr dirty="0" sz="500" spc="-35" i="1">
                <a:solidFill>
                  <a:srgbClr val="394A4E"/>
                </a:solidFill>
                <a:latin typeface="Arial"/>
                <a:cs typeface="Arial"/>
              </a:rPr>
              <a:t>e.g.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, 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KW96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,</a:t>
            </a:r>
            <a:r>
              <a:rPr dirty="0" sz="500" spc="-10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  <a:hlinkClick r:id="rId4" action="ppaction://hlinksldjump"/>
              </a:rPr>
              <a:t>BBS09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].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902" y="3215716"/>
            <a:ext cx="990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11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63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234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059" y="3210667"/>
            <a:ext cx="1047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60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677" y="726782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7267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092" y="71281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∫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011" y="619412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88455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012477"/>
            <a:ext cx="3898265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statistical inference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(make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claims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unobserved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major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tasks: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63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234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059" y="3210667"/>
            <a:ext cx="1047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60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677" y="726782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7267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092" y="71281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∫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011" y="619412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88455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012477"/>
            <a:ext cx="389826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statistical inference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(make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claims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unobserved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major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tasks:</a:t>
            </a:r>
            <a:endParaRPr sz="1000">
              <a:latin typeface="Arial Black"/>
              <a:cs typeface="Arial Black"/>
            </a:endParaRPr>
          </a:p>
          <a:p>
            <a:pPr marL="265430" marR="52069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Point estimation: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“best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value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63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234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059" y="3210667"/>
            <a:ext cx="1047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60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677" y="726782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7267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092" y="71281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∫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011" y="619412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88455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012477"/>
            <a:ext cx="3898265" cy="138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statistical inference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(make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claims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unobserved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major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tasks:</a:t>
            </a:r>
            <a:endParaRPr sz="1000">
              <a:latin typeface="Arial Black"/>
              <a:cs typeface="Arial Black"/>
            </a:endParaRPr>
          </a:p>
          <a:p>
            <a:pPr marL="265430" marR="52069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Point estimation: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“best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value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  <a:p>
            <a:pPr marL="265430" marR="218440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Set/Interval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selecting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values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high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containing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63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234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059" y="3210667"/>
            <a:ext cx="1047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60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677" y="726782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7267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092" y="71281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∫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011" y="619412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88455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012477"/>
            <a:ext cx="3898265" cy="155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statistical inference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(make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claims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unobserved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major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tasks:</a:t>
            </a:r>
            <a:endParaRPr sz="1000">
              <a:latin typeface="Arial Black"/>
              <a:cs typeface="Arial Black"/>
            </a:endParaRPr>
          </a:p>
          <a:p>
            <a:pPr marL="265430" marR="52069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Point estimation: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“best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value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  <a:p>
            <a:pPr marL="265430" marR="218440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Set/Interval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selecting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values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high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containing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Prediction: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future</a:t>
            </a:r>
            <a:r>
              <a:rPr dirty="0" sz="1000" spc="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observations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63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234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059" y="3210667"/>
            <a:ext cx="1047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60">
                <a:solidFill>
                  <a:srgbClr val="22373A"/>
                </a:solidFill>
                <a:latin typeface="Arial Black"/>
                <a:cs typeface="Arial Black"/>
              </a:rPr>
              <a:t>12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677" y="726782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7267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092" y="71281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∫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011" y="619412"/>
            <a:ext cx="1620520" cy="3727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79145" algn="l"/>
                <a:tab pos="1607185" algn="l"/>
              </a:tabLst>
            </a:pP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1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18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-1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5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  <a:tabLst>
                <a:tab pos="884555" algn="l"/>
              </a:tabLst>
            </a:pP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012477"/>
            <a:ext cx="3898265" cy="214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statistical inference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(make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claims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unobserved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major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tasks:</a:t>
            </a:r>
            <a:endParaRPr sz="1000">
              <a:latin typeface="Arial Black"/>
              <a:cs typeface="Arial Black"/>
            </a:endParaRPr>
          </a:p>
          <a:p>
            <a:pPr marL="265430" marR="52069" indent="-99695">
              <a:lnSpc>
                <a:spcPct val="114599"/>
              </a:lnSpc>
              <a:spcBef>
                <a:spcPts val="550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Point estimation: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“best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value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  <a:p>
            <a:pPr marL="265430" marR="218440" indent="-99695">
              <a:lnSpc>
                <a:spcPct val="114599"/>
              </a:lnSpc>
              <a:buChar char="•"/>
              <a:tabLst>
                <a:tab pos="266065" algn="l"/>
              </a:tabLst>
            </a:pP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Set/Interval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selecting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values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high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containing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Prediction: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making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guess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future</a:t>
            </a:r>
            <a:r>
              <a:rPr dirty="0" sz="1000" spc="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observations</a:t>
            </a:r>
            <a:endParaRPr sz="1000">
              <a:latin typeface="Arial Black"/>
              <a:cs typeface="Arial Black"/>
            </a:endParaRPr>
          </a:p>
          <a:p>
            <a:pPr marL="12700" marR="13970">
              <a:lnSpc>
                <a:spcPct val="114599"/>
              </a:lnSpc>
              <a:spcBef>
                <a:spcPts val="54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classical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statistics,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often require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sets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tools.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statistics,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accomplished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posterior.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1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101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687445" cy="89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Typically,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pretty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difﬁcult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directly,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Historically,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obtaining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has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the  hardest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made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signiﬁcantly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easier.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425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541" y="1512874"/>
            <a:ext cx="11614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80" y="1868687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186868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1866157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80">
                <a:moveTo>
                  <a:pt x="0" y="5060"/>
                </a:moveTo>
                <a:lnTo>
                  <a:pt x="0" y="0"/>
                </a:lnTo>
                <a:lnTo>
                  <a:pt x="56235" y="0"/>
                </a:lnTo>
                <a:lnTo>
                  <a:pt x="56235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780" y="1866157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5" h="5080">
                <a:moveTo>
                  <a:pt x="0" y="5060"/>
                </a:moveTo>
                <a:lnTo>
                  <a:pt x="0" y="0"/>
                </a:lnTo>
                <a:lnTo>
                  <a:pt x="56235" y="0"/>
                </a:lnTo>
                <a:lnTo>
                  <a:pt x="56235" y="5060"/>
                </a:lnTo>
                <a:lnTo>
                  <a:pt x="0" y="5060"/>
                </a:lnTo>
                <a:close/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1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101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793490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0489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Typically,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pretty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difﬁcult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directly,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Historically,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obtaining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has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the  hardest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made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signiﬁcantly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easier.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opposed to the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itself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heart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</a:t>
            </a:r>
            <a:r>
              <a:rPr dirty="0" sz="1000" spc="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method.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425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1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101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913504" cy="18980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140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Typically,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pretty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difﬁcult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directly,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Historically,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obtaining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has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the  hardest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made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signiﬁcantly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easier.</a:t>
            </a:r>
            <a:endParaRPr sz="1000">
              <a:latin typeface="Arial Black"/>
              <a:cs typeface="Arial Black"/>
            </a:endParaRPr>
          </a:p>
          <a:p>
            <a:pPr marL="12700" marR="125095">
              <a:lnSpc>
                <a:spcPct val="114599"/>
              </a:lnSpc>
              <a:spcBef>
                <a:spcPts val="4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opposed to the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itself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heart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</a:t>
            </a:r>
            <a:r>
              <a:rPr dirty="0" sz="1000" spc="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method.</a:t>
            </a:r>
            <a:endParaRPr sz="1000">
              <a:latin typeface="Arial Black"/>
              <a:cs typeface="Arial Black"/>
            </a:endParaRPr>
          </a:p>
          <a:p>
            <a:pPr algn="just"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point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median.  With sufﬁcient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posterior,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essentially the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same.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425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1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101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913504" cy="231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140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Typically,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pretty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difﬁcult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directly,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Historically,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obtaining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has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the  hardest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made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signiﬁcantly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easier.</a:t>
            </a:r>
            <a:endParaRPr sz="1000">
              <a:latin typeface="Arial Black"/>
              <a:cs typeface="Arial Black"/>
            </a:endParaRPr>
          </a:p>
          <a:p>
            <a:pPr marL="12700" marR="125095">
              <a:lnSpc>
                <a:spcPct val="114599"/>
              </a:lnSpc>
              <a:spcBef>
                <a:spcPts val="4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opposed to the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itself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heart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</a:t>
            </a:r>
            <a:r>
              <a:rPr dirty="0" sz="1000" spc="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method.</a:t>
            </a:r>
            <a:endParaRPr sz="1000">
              <a:latin typeface="Arial Black"/>
              <a:cs typeface="Arial Black"/>
            </a:endParaRPr>
          </a:p>
          <a:p>
            <a:pPr algn="just"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point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median.  With sufﬁcient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posterior,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essentially the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same.</a:t>
            </a:r>
            <a:endParaRPr sz="1000">
              <a:latin typeface="Arial Black"/>
              <a:cs typeface="Arial Black"/>
            </a:endParaRPr>
          </a:p>
          <a:p>
            <a:pPr marL="12700" marR="58419">
              <a:lnSpc>
                <a:spcPct val="114599"/>
              </a:lnSpc>
              <a:spcBef>
                <a:spcPts val="5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set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simply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construct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given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fraction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fall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into.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425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1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101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913504" cy="272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140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Typically,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pretty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difﬁcult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directly,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actually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distribution.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Historically,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obtaining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has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been the  hardest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tools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made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signiﬁcantly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easier.</a:t>
            </a:r>
            <a:endParaRPr sz="1000">
              <a:latin typeface="Arial Black"/>
              <a:cs typeface="Arial Black"/>
            </a:endParaRPr>
          </a:p>
          <a:p>
            <a:pPr marL="12700" marR="125095">
              <a:lnSpc>
                <a:spcPct val="114599"/>
              </a:lnSpc>
              <a:spcBef>
                <a:spcPts val="4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opposed to the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itself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heart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</a:t>
            </a:r>
            <a:r>
              <a:rPr dirty="0" sz="1000" spc="4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method.</a:t>
            </a:r>
            <a:endParaRPr sz="1000">
              <a:latin typeface="Arial Black"/>
              <a:cs typeface="Arial Black"/>
            </a:endParaRPr>
          </a:p>
          <a:p>
            <a:pPr algn="just"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point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median.  With sufﬁcient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posterior,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essentially the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same.</a:t>
            </a:r>
            <a:endParaRPr sz="1000">
              <a:latin typeface="Arial Black"/>
              <a:cs typeface="Arial Black"/>
            </a:endParaRPr>
          </a:p>
          <a:p>
            <a:pPr marL="12700" marR="58419">
              <a:lnSpc>
                <a:spcPct val="114599"/>
              </a:lnSpc>
              <a:spcBef>
                <a:spcPts val="5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set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estimation,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simply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construct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given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fraction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fall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into.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Slides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Computation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section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explain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bit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done.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now,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we’ll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take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given.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425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0"/>
              </a:spcBef>
            </a:pPr>
            <a:r>
              <a:rPr dirty="0" spc="40">
                <a:hlinkClick r:id="rId2" action="ppaction://hlinksldjump"/>
              </a:rPr>
              <a:t>Generalized </a:t>
            </a:r>
            <a:r>
              <a:rPr dirty="0" spc="55">
                <a:hlinkClick r:id="rId2" action="ppaction://hlinksldjump"/>
              </a:rPr>
              <a:t>Linear </a:t>
            </a:r>
            <a:r>
              <a:rPr dirty="0" spc="30">
                <a:hlinkClick r:id="rId2" action="ppaction://hlinksldjump"/>
              </a:rPr>
              <a:t>Mixed </a:t>
            </a:r>
            <a:r>
              <a:rPr dirty="0" spc="55">
                <a:hlinkClick r:id="rId2" action="ppaction://hlinksldjump"/>
              </a:rPr>
              <a:t>Effect </a:t>
            </a:r>
            <a:r>
              <a:rPr dirty="0" spc="55"/>
              <a:t> </a:t>
            </a:r>
            <a:r>
              <a:rPr dirty="0" spc="110">
                <a:hlinkClick r:id="rId2" action="ppaction://hlinksldjump"/>
              </a:rPr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914780" y="2000640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2000640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200064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5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200064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 h="0">
                <a:moveTo>
                  <a:pt x="0" y="0"/>
                </a:moveTo>
                <a:lnTo>
                  <a:pt x="39871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379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solidFill>
                  <a:srgbClr val="F9F9F9"/>
                </a:solidFill>
              </a:rPr>
              <a:t>Mixed </a:t>
            </a:r>
            <a:r>
              <a:rPr dirty="0" sz="1200" spc="35">
                <a:solidFill>
                  <a:srgbClr val="F9F9F9"/>
                </a:solidFill>
              </a:rPr>
              <a:t>Effects</a:t>
            </a:r>
            <a:r>
              <a:rPr dirty="0" sz="1200" spc="-15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21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80" h="0">
                <a:moveTo>
                  <a:pt x="0" y="0"/>
                </a:moveTo>
                <a:lnTo>
                  <a:pt x="70327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94036"/>
            <a:ext cx="3884295" cy="3746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“standard”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linear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regression,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error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terms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considered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independent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and identically</a:t>
            </a:r>
            <a:r>
              <a:rPr dirty="0" sz="1000" spc="-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distributed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297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15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753" y="1292568"/>
            <a:ext cx="678815" cy="20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85"/>
              </a:lnSpc>
              <a:spcBef>
                <a:spcPts val="95"/>
              </a:spcBef>
            </a:pP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dirty="0" baseline="-15873" sz="1050" spc="-7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 </a:t>
            </a: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dirty="0" baseline="31746" sz="1050" spc="-7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β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15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endParaRPr sz="1000">
              <a:latin typeface="DejaVu Sans"/>
              <a:cs typeface="DejaVu Sans"/>
            </a:endParaRPr>
          </a:p>
          <a:p>
            <a:pPr algn="ctr" marL="8255">
              <a:lnSpc>
                <a:spcPts val="525"/>
              </a:lnSpc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914" y="1353642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7125" y="1220813"/>
            <a:ext cx="2432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-322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baseline="-30555" sz="1500" spc="-284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432" y="1292568"/>
            <a:ext cx="699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5873" sz="1050" spc="44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21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31746" sz="1050" spc="-6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379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solidFill>
                  <a:srgbClr val="F9F9F9"/>
                </a:solidFill>
              </a:rPr>
              <a:t>Mixed </a:t>
            </a:r>
            <a:r>
              <a:rPr dirty="0" sz="1200" spc="35">
                <a:solidFill>
                  <a:srgbClr val="F9F9F9"/>
                </a:solidFill>
              </a:rPr>
              <a:t>Effects</a:t>
            </a:r>
            <a:r>
              <a:rPr dirty="0" sz="1200" spc="-15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21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80" h="0">
                <a:moveTo>
                  <a:pt x="0" y="0"/>
                </a:moveTo>
                <a:lnTo>
                  <a:pt x="70327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94036"/>
            <a:ext cx="3884295" cy="3746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“standard”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linear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regression,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error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terms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considered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independent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and identically</a:t>
            </a:r>
            <a:r>
              <a:rPr dirty="0" sz="1000" spc="-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distributed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6297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15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753" y="1292568"/>
            <a:ext cx="678815" cy="20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85"/>
              </a:lnSpc>
              <a:spcBef>
                <a:spcPts val="95"/>
              </a:spcBef>
            </a:pP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dirty="0" baseline="-15873" sz="1050" spc="-7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 </a:t>
            </a: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dirty="0" baseline="31746" sz="1050" spc="-7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β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15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endParaRPr sz="1000">
              <a:latin typeface="DejaVu Sans"/>
              <a:cs typeface="DejaVu Sans"/>
            </a:endParaRPr>
          </a:p>
          <a:p>
            <a:pPr algn="ctr" marL="8255">
              <a:lnSpc>
                <a:spcPts val="525"/>
              </a:lnSpc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914" y="1353642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7125" y="1220813"/>
            <a:ext cx="2432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-322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baseline="-30555" sz="1500" spc="-284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432" y="1292568"/>
            <a:ext cx="699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5873" sz="1050" spc="44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21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31746" sz="1050" spc="-6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634142"/>
            <a:ext cx="3816985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many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important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problems,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reasonable.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repeated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measurements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same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“unit,”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correlated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errors,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natural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groupings that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capture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data,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etc.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379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solidFill>
                  <a:srgbClr val="F9F9F9"/>
                </a:solidFill>
              </a:rPr>
              <a:t>Mixed </a:t>
            </a:r>
            <a:r>
              <a:rPr dirty="0" sz="1200" spc="35">
                <a:solidFill>
                  <a:srgbClr val="F9F9F9"/>
                </a:solidFill>
              </a:rPr>
              <a:t>Effects</a:t>
            </a:r>
            <a:r>
              <a:rPr dirty="0" sz="1200" spc="-15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21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80" h="0">
                <a:moveTo>
                  <a:pt x="0" y="0"/>
                </a:moveTo>
                <a:lnTo>
                  <a:pt x="70327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94036"/>
            <a:ext cx="3884295" cy="3746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“standard”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linear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regression,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error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terms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considered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independent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and identically</a:t>
            </a:r>
            <a:r>
              <a:rPr dirty="0" sz="1000" spc="-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distributed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6297" y="3209778"/>
            <a:ext cx="10541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15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753" y="1292568"/>
            <a:ext cx="678815" cy="20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85"/>
              </a:lnSpc>
              <a:spcBef>
                <a:spcPts val="95"/>
              </a:spcBef>
            </a:pP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dirty="0" baseline="-15873" sz="1050" spc="-7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 </a:t>
            </a: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dirty="0" baseline="31746" sz="1050" spc="-7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β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15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endParaRPr sz="1000">
              <a:latin typeface="DejaVu Sans"/>
              <a:cs typeface="DejaVu Sans"/>
            </a:endParaRPr>
          </a:p>
          <a:p>
            <a:pPr algn="ctr" marL="8255">
              <a:lnSpc>
                <a:spcPts val="525"/>
              </a:lnSpc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914" y="1353642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7125" y="1220813"/>
            <a:ext cx="2432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-322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baseline="-30555" sz="1500" spc="-284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432" y="1292568"/>
            <a:ext cx="699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5873" sz="1050" spc="44" i="1">
                <a:solidFill>
                  <a:srgbClr val="22373A"/>
                </a:solidFill>
                <a:latin typeface="Arial"/>
                <a:cs typeface="Arial"/>
              </a:rPr>
              <a:t>i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21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31746" sz="1050" spc="-6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634142"/>
            <a:ext cx="381698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many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important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problems,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reasonable.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repeated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measurements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same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“unit,”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correlated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errors,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natural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groupings that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capture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data,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etc.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114935">
              <a:lnSpc>
                <a:spcPct val="114599"/>
              </a:lnSpc>
              <a:spcBef>
                <a:spcPts val="495"/>
              </a:spcBef>
            </a:pP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Mixed-Effects </a:t>
            </a:r>
            <a:r>
              <a:rPr dirty="0" sz="1000" spc="35">
                <a:solidFill>
                  <a:srgbClr val="22373A"/>
                </a:solidFill>
                <a:latin typeface="Trebuchet MS"/>
                <a:cs typeface="Trebuchet MS"/>
              </a:rPr>
              <a:t>Models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let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deal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phenomena.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time,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prefer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name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“multilevel-”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“hierarchical-”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models.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589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Mixed-Effects</a:t>
            </a:r>
            <a:r>
              <a:rPr dirty="0" sz="1200" spc="-110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5" h="0">
                <a:moveTo>
                  <a:pt x="0" y="0"/>
                </a:moveTo>
                <a:lnTo>
                  <a:pt x="74475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82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901352"/>
            <a:ext cx="384746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mixed-effects models, data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typically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arranged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“hierarchy” 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observational units:</a:t>
            </a:r>
            <a:r>
              <a:rPr dirty="0" sz="1000" spc="1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</a:t>
            </a:r>
            <a:endParaRPr sz="10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685"/>
              </a:spcBef>
            </a:pPr>
            <a:r>
              <a:rPr dirty="0" sz="800" spc="-140">
                <a:solidFill>
                  <a:srgbClr val="22373A"/>
                </a:solidFill>
                <a:latin typeface="Arial Black"/>
                <a:cs typeface="Arial Black"/>
              </a:rPr>
              <a:t>Exams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0">
                <a:solidFill>
                  <a:srgbClr val="22373A"/>
                </a:solidFill>
                <a:latin typeface="Arial Black"/>
                <a:cs typeface="Arial Black"/>
              </a:rPr>
              <a:t>students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110">
                <a:solidFill>
                  <a:srgbClr val="22373A"/>
                </a:solidFill>
                <a:latin typeface="Arial Black"/>
                <a:cs typeface="Arial Black"/>
              </a:rPr>
              <a:t>classes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5">
                <a:solidFill>
                  <a:srgbClr val="22373A"/>
                </a:solidFill>
                <a:latin typeface="Arial Black"/>
                <a:cs typeface="Arial Black"/>
              </a:rPr>
              <a:t>schools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0">
                <a:solidFill>
                  <a:srgbClr val="22373A"/>
                </a:solidFill>
                <a:latin typeface="Arial Black"/>
                <a:cs typeface="Arial Black"/>
              </a:rPr>
              <a:t>districts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dirty="0" sz="800" spc="-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800" spc="-105">
                <a:solidFill>
                  <a:srgbClr val="22373A"/>
                </a:solidFill>
                <a:latin typeface="Arial Black"/>
                <a:cs typeface="Arial Black"/>
              </a:rPr>
              <a:t>states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996" y="3209778"/>
            <a:ext cx="10858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16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589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Mixed-Effects</a:t>
            </a:r>
            <a:r>
              <a:rPr dirty="0" sz="1200" spc="-110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5" h="0">
                <a:moveTo>
                  <a:pt x="0" y="0"/>
                </a:moveTo>
                <a:lnTo>
                  <a:pt x="74475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82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901352"/>
            <a:ext cx="3847465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mixed-effects models, data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typically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arranged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“hierarchy” 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observational units:</a:t>
            </a:r>
            <a:r>
              <a:rPr dirty="0" sz="1000" spc="1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</a:t>
            </a:r>
            <a:endParaRPr sz="10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685"/>
              </a:spcBef>
            </a:pPr>
            <a:r>
              <a:rPr dirty="0" sz="800" spc="-140">
                <a:solidFill>
                  <a:srgbClr val="22373A"/>
                </a:solidFill>
                <a:latin typeface="Arial Black"/>
                <a:cs typeface="Arial Black"/>
              </a:rPr>
              <a:t>Exams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0">
                <a:solidFill>
                  <a:srgbClr val="22373A"/>
                </a:solidFill>
                <a:latin typeface="Arial Black"/>
                <a:cs typeface="Arial Black"/>
              </a:rPr>
              <a:t>students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110">
                <a:solidFill>
                  <a:srgbClr val="22373A"/>
                </a:solidFill>
                <a:latin typeface="Arial Black"/>
                <a:cs typeface="Arial Black"/>
              </a:rPr>
              <a:t>classes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5">
                <a:solidFill>
                  <a:srgbClr val="22373A"/>
                </a:solidFill>
                <a:latin typeface="Arial Black"/>
                <a:cs typeface="Arial Black"/>
              </a:rPr>
              <a:t>schools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 </a:t>
            </a:r>
            <a:r>
              <a:rPr dirty="0" sz="800" spc="-90">
                <a:solidFill>
                  <a:srgbClr val="22373A"/>
                </a:solidFill>
                <a:latin typeface="Arial Black"/>
                <a:cs typeface="Arial Black"/>
              </a:rPr>
              <a:t>districts </a:t>
            </a:r>
            <a:r>
              <a:rPr dirty="0" sz="800" spc="20" i="1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dirty="0" sz="800" spc="-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800" spc="-105">
                <a:solidFill>
                  <a:srgbClr val="22373A"/>
                </a:solidFill>
                <a:latin typeface="Arial Black"/>
                <a:cs typeface="Arial Black"/>
              </a:rPr>
              <a:t>states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grouping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linear/additive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effect: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158" y="1893278"/>
            <a:ext cx="15944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805" algn="l"/>
                <a:tab pos="1353185" algn="l"/>
              </a:tabLst>
            </a:pPr>
            <a:r>
              <a:rPr dirty="0" sz="1000" spc="-160">
                <a:solidFill>
                  <a:srgbClr val="22373A"/>
                </a:solidFill>
                <a:latin typeface="Georgia"/>
                <a:cs typeface="Georgia"/>
              </a:rPr>
              <a:t>¸x</a:t>
            </a:r>
            <a:r>
              <a:rPr dirty="0" baseline="-41666" sz="1500" spc="-240">
                <a:solidFill>
                  <a:srgbClr val="22373A"/>
                </a:solidFill>
                <a:latin typeface="DejaVu Sans"/>
                <a:cs typeface="DejaVu Sans"/>
              </a:rPr>
              <a:t>µ</a:t>
            </a:r>
            <a:r>
              <a:rPr dirty="0" sz="1000" spc="-160">
                <a:solidFill>
                  <a:srgbClr val="22373A"/>
                </a:solidFill>
                <a:latin typeface="Georgia"/>
                <a:cs typeface="Georgia"/>
              </a:rPr>
              <a:t>s˛	</a:t>
            </a:r>
            <a:r>
              <a:rPr dirty="0" sz="1000" spc="-190">
                <a:solidFill>
                  <a:srgbClr val="22373A"/>
                </a:solidFill>
                <a:latin typeface="Georgia"/>
                <a:cs typeface="Georgia"/>
              </a:rPr>
              <a:t>¸x</a:t>
            </a:r>
            <a:r>
              <a:rPr dirty="0" baseline="-41666" sz="1500" spc="-284">
                <a:solidFill>
                  <a:srgbClr val="22373A"/>
                </a:solidFill>
                <a:latin typeface="DejaVu Sans"/>
                <a:cs typeface="DejaVu Sans"/>
              </a:rPr>
              <a:t>ν</a:t>
            </a:r>
            <a:r>
              <a:rPr dirty="0" sz="1000" spc="-190">
                <a:solidFill>
                  <a:srgbClr val="22373A"/>
                </a:solidFill>
                <a:latin typeface="Georgia"/>
                <a:cs typeface="Georgia"/>
              </a:rPr>
              <a:t>s</a:t>
            </a:r>
            <a:r>
              <a:rPr dirty="0" baseline="-71428" sz="1050" spc="-284" i="1">
                <a:solidFill>
                  <a:srgbClr val="22373A"/>
                </a:solidFill>
                <a:latin typeface="Arial"/>
                <a:cs typeface="Arial"/>
              </a:rPr>
              <a:t>i                             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˛	</a:t>
            </a:r>
            <a:r>
              <a:rPr dirty="0" sz="1000" spc="-155">
                <a:solidFill>
                  <a:srgbClr val="22373A"/>
                </a:solidFill>
                <a:latin typeface="Georgia"/>
                <a:cs typeface="Georgia"/>
              </a:rPr>
              <a:t>¸</a:t>
            </a:r>
            <a:r>
              <a:rPr dirty="0" baseline="-41666" sz="1500" spc="-232">
                <a:solidFill>
                  <a:srgbClr val="22373A"/>
                </a:solidFill>
                <a:latin typeface="DejaVu Sans"/>
                <a:cs typeface="DejaVu Sans"/>
              </a:rPr>
              <a:t>κ</a:t>
            </a:r>
            <a:r>
              <a:rPr dirty="0" sz="1000" spc="-155">
                <a:solidFill>
                  <a:srgbClr val="22373A"/>
                </a:solidFill>
                <a:latin typeface="Georgia"/>
                <a:cs typeface="Georgia"/>
              </a:rPr>
              <a:t>xs</a:t>
            </a:r>
            <a:r>
              <a:rPr dirty="0" baseline="-71428" sz="1050" spc="-232" i="1">
                <a:solidFill>
                  <a:srgbClr val="22373A"/>
                </a:solidFill>
                <a:latin typeface="Arial"/>
                <a:cs typeface="Arial"/>
              </a:rPr>
              <a:t>ij</a:t>
            </a:r>
            <a:r>
              <a:rPr dirty="0" sz="1000" spc="-155">
                <a:solidFill>
                  <a:srgbClr val="22373A"/>
                </a:solidFill>
                <a:latin typeface="Georgia"/>
                <a:cs typeface="Georgia"/>
              </a:rPr>
              <a:t>˛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1985734"/>
            <a:ext cx="3046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2001520" algn="l"/>
                <a:tab pos="2667635" algn="l"/>
              </a:tabLst>
            </a:pP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Score</a:t>
            </a:r>
            <a:r>
              <a:rPr dirty="0" baseline="-15873" sz="1050" spc="-89" i="1">
                <a:solidFill>
                  <a:srgbClr val="22373A"/>
                </a:solidFill>
                <a:latin typeface="Arial"/>
                <a:cs typeface="Arial"/>
              </a:rPr>
              <a:t>ijklm </a:t>
            </a:r>
            <a:r>
              <a:rPr dirty="0" baseline="-15873" sz="105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	+	+	+</a:t>
            </a: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-17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40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4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827" y="1852752"/>
            <a:ext cx="343725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1535" algn="l"/>
                <a:tab pos="1439545" algn="l"/>
                <a:tab pos="2351405" algn="l"/>
              </a:tabLst>
            </a:pPr>
            <a:r>
              <a:rPr dirty="0" sz="700" spc="-75">
                <a:solidFill>
                  <a:srgbClr val="22373A"/>
                </a:solidFill>
                <a:latin typeface="Arial Black"/>
                <a:cs typeface="Arial Black"/>
              </a:rPr>
              <a:t>National</a:t>
            </a:r>
            <a:r>
              <a:rPr dirty="0" sz="700" spc="-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85">
                <a:solidFill>
                  <a:srgbClr val="22373A"/>
                </a:solidFill>
                <a:latin typeface="Arial Black"/>
                <a:cs typeface="Arial Black"/>
              </a:rPr>
              <a:t>Baseline	</a:t>
            </a: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State</a:t>
            </a:r>
            <a:r>
              <a:rPr dirty="0" sz="700" spc="-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Effect	</a:t>
            </a:r>
            <a:r>
              <a:rPr dirty="0" sz="700" spc="-80">
                <a:solidFill>
                  <a:srgbClr val="22373A"/>
                </a:solidFill>
                <a:latin typeface="Arial Black"/>
                <a:cs typeface="Arial Black"/>
              </a:rPr>
              <a:t>District</a:t>
            </a:r>
            <a:r>
              <a:rPr dirty="0" sz="700" spc="-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Effect	</a:t>
            </a:r>
            <a:r>
              <a:rPr dirty="0" baseline="3968" sz="1050" spc="-187">
                <a:solidFill>
                  <a:srgbClr val="22373A"/>
                </a:solidFill>
                <a:latin typeface="Arial Black"/>
                <a:cs typeface="Arial Black"/>
              </a:rPr>
              <a:t>Exam </a:t>
            </a:r>
            <a:r>
              <a:rPr dirty="0" baseline="3968" sz="1050" spc="-150">
                <a:solidFill>
                  <a:srgbClr val="22373A"/>
                </a:solidFill>
                <a:latin typeface="Arial Black"/>
                <a:cs typeface="Arial Black"/>
              </a:rPr>
              <a:t>Speciﬁc</a:t>
            </a:r>
            <a:r>
              <a:rPr dirty="0" baseline="3968" sz="1050" spc="-1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baseline="3968" sz="1050" spc="-135">
                <a:solidFill>
                  <a:srgbClr val="22373A"/>
                </a:solidFill>
                <a:latin typeface="Arial Black"/>
                <a:cs typeface="Arial Black"/>
              </a:rPr>
              <a:t>Randomness</a:t>
            </a:r>
            <a:endParaRPr baseline="3968" sz="105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4069" y="2017268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5975" y="7619"/>
                </a:moveTo>
                <a:lnTo>
                  <a:pt x="5975" y="7619"/>
                </a:lnTo>
              </a:path>
            </a:pathLst>
          </a:custGeom>
          <a:ln w="1524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9798" y="2017268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5975" y="7619"/>
                </a:moveTo>
                <a:lnTo>
                  <a:pt x="5975" y="7619"/>
                </a:lnTo>
              </a:path>
            </a:pathLst>
          </a:custGeom>
          <a:ln w="1524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78377" y="2008720"/>
            <a:ext cx="277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50000" sz="1500" spc="-757">
                <a:solidFill>
                  <a:srgbClr val="22373A"/>
                </a:solidFill>
                <a:latin typeface="Georgia"/>
                <a:cs typeface="Georgia"/>
              </a:rPr>
              <a:t>¸</a:t>
            </a:r>
            <a:r>
              <a:rPr dirty="0" baseline="11111" sz="1500" spc="-322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sz="700" spc="-2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dirty="0" baseline="50000" sz="1500" spc="-690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j</a:t>
            </a:r>
            <a:r>
              <a:rPr dirty="0" sz="700" spc="-145" i="1">
                <a:solidFill>
                  <a:srgbClr val="22373A"/>
                </a:solidFill>
                <a:latin typeface="Arial"/>
                <a:cs typeface="Arial"/>
              </a:rPr>
              <a:t>k</a:t>
            </a:r>
            <a:r>
              <a:rPr dirty="0" baseline="50000" sz="1500" spc="-427">
                <a:solidFill>
                  <a:srgbClr val="22373A"/>
                </a:solidFill>
                <a:latin typeface="Georgia"/>
                <a:cs typeface="Georgia"/>
              </a:rPr>
              <a:t>s</a:t>
            </a: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dirty="0" sz="700" spc="-395" i="1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dirty="0" baseline="50000" sz="1500" spc="-82">
                <a:solidFill>
                  <a:srgbClr val="22373A"/>
                </a:solidFill>
                <a:latin typeface="Georgia"/>
                <a:cs typeface="Georgia"/>
              </a:rPr>
              <a:t>˛</a:t>
            </a:r>
            <a:endParaRPr baseline="50000"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2996" y="3209778"/>
            <a:ext cx="10858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16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2264189"/>
            <a:ext cx="3725545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Notation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bit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overwhelming,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key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idea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that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partitioning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observed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variance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layers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hierarchy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5429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Credi</a:t>
            </a:r>
            <a:r>
              <a:rPr dirty="0" sz="1200">
                <a:solidFill>
                  <a:srgbClr val="F9F9F9"/>
                </a:solidFill>
              </a:rPr>
              <a:t>t</a:t>
            </a:r>
            <a:r>
              <a:rPr dirty="0" sz="1200" spc="95">
                <a:solidFill>
                  <a:srgbClr val="F9F9F9"/>
                </a:solidFill>
              </a:rPr>
              <a:t>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64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70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95409"/>
            <a:ext cx="3912235" cy="23107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(MW)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am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developer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Stan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very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happy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user.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Credit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goes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Development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Team: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Bob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Carpenter,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Daniel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Lee,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Goodrich, Michael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Betancourt,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Marcus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Brubaker,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Jiqiang Guo,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Allen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Riddell,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Marco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Inacio,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Jeffrey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Arnold,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Rob </a:t>
            </a:r>
            <a:r>
              <a:rPr dirty="0" sz="1000" spc="-254">
                <a:solidFill>
                  <a:srgbClr val="22373A"/>
                </a:solidFill>
                <a:latin typeface="Arial Black"/>
                <a:cs typeface="Arial Black"/>
              </a:rPr>
              <a:t>J.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Goedman,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Brian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Lau,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Mitzi Morris,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Rob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Trangucci,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Jonah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Gabry,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Alp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Kucukelbir,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Robert.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L.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Grant,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Dustin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Tran,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Krzysztof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Sakrejda,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Aki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Vehtari, Rayleigh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Lei,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Sebastian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Weber,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Chalres  Margossian, Thel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Seraphim,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Vincent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Picaud,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Matt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Hoffman,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Malecki,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Peter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Li,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Yuanjun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Guo.</a:t>
            </a:r>
            <a:endParaRPr sz="1000">
              <a:latin typeface="Arial Black"/>
              <a:cs typeface="Arial Black"/>
            </a:endParaRPr>
          </a:p>
          <a:p>
            <a:pPr marL="12700" marR="56515">
              <a:lnSpc>
                <a:spcPct val="114599"/>
              </a:lnSpc>
              <a:spcBef>
                <a:spcPts val="5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Much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material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presentation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mirrors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excellent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manual.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Any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mistakes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exposition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solely 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responsibility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MW.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-130"/>
              <a:t>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0802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5">
                <a:solidFill>
                  <a:srgbClr val="F9F9F9"/>
                </a:solidFill>
              </a:rPr>
              <a:t>Fitting </a:t>
            </a:r>
            <a:r>
              <a:rPr dirty="0" sz="1200" spc="25">
                <a:solidFill>
                  <a:srgbClr val="F9F9F9"/>
                </a:solidFill>
              </a:rPr>
              <a:t>Mixed-Effects</a:t>
            </a:r>
            <a:r>
              <a:rPr dirty="0" sz="1200" spc="-18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 h="0">
                <a:moveTo>
                  <a:pt x="0" y="0"/>
                </a:moveTo>
                <a:lnTo>
                  <a:pt x="7913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 h="0">
                <a:moveTo>
                  <a:pt x="0" y="0"/>
                </a:moveTo>
                <a:lnTo>
                  <a:pt x="79636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051466"/>
            <a:ext cx="3736975" cy="3746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Courier New"/>
                <a:cs typeface="Courier New"/>
              </a:rPr>
              <a:t>R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mixed-effects models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ﬁt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lme4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nlme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PB00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BMBW15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742" y="3210032"/>
            <a:ext cx="10096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17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0802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5">
                <a:solidFill>
                  <a:srgbClr val="F9F9F9"/>
                </a:solidFill>
              </a:rPr>
              <a:t>Fitting </a:t>
            </a:r>
            <a:r>
              <a:rPr dirty="0" sz="1200" spc="25">
                <a:solidFill>
                  <a:srgbClr val="F9F9F9"/>
                </a:solidFill>
              </a:rPr>
              <a:t>Mixed-Effects</a:t>
            </a:r>
            <a:r>
              <a:rPr dirty="0" sz="1200" spc="-18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 h="0">
                <a:moveTo>
                  <a:pt x="0" y="0"/>
                </a:moveTo>
                <a:lnTo>
                  <a:pt x="7913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 h="0">
                <a:moveTo>
                  <a:pt x="0" y="0"/>
                </a:moveTo>
                <a:lnTo>
                  <a:pt x="79636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051466"/>
            <a:ext cx="3736975" cy="7874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Courier New"/>
                <a:cs typeface="Courier New"/>
              </a:rPr>
              <a:t>R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mixed-effects models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ﬁt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lme4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nlme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PB00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BMBW15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“drop-in”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based replacement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available through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rstanarm</a:t>
            </a:r>
            <a:r>
              <a:rPr dirty="0" sz="1000" spc="-4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Sta16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742" y="3210032"/>
            <a:ext cx="10096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17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0802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5">
                <a:solidFill>
                  <a:srgbClr val="F9F9F9"/>
                </a:solidFill>
              </a:rPr>
              <a:t>Fitting </a:t>
            </a:r>
            <a:r>
              <a:rPr dirty="0" sz="1200" spc="25">
                <a:solidFill>
                  <a:srgbClr val="F9F9F9"/>
                </a:solidFill>
              </a:rPr>
              <a:t>Mixed-Effects</a:t>
            </a:r>
            <a:r>
              <a:rPr dirty="0" sz="1200" spc="-185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Models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 h="0">
                <a:moveTo>
                  <a:pt x="0" y="0"/>
                </a:moveTo>
                <a:lnTo>
                  <a:pt x="7913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 h="0">
                <a:moveTo>
                  <a:pt x="0" y="0"/>
                </a:moveTo>
                <a:lnTo>
                  <a:pt x="79636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051466"/>
            <a:ext cx="3736975" cy="14376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Courier New"/>
                <a:cs typeface="Courier New"/>
              </a:rPr>
              <a:t>R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mixed-effects models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ﬁt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lme4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nlme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PB00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BMBW15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“drop-in”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based replacement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available through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rstanarm</a:t>
            </a:r>
            <a:r>
              <a:rPr dirty="0" sz="1000" spc="-4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Sta16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  <a:p>
            <a:pPr marL="12700" marR="81915">
              <a:lnSpc>
                <a:spcPct val="114599"/>
              </a:lnSpc>
              <a:spcBef>
                <a:spcPts val="5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Let’s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try this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an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example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tumor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growth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HHW</a:t>
            </a:r>
            <a:r>
              <a:rPr dirty="0" baseline="27777" sz="1050" spc="-135">
                <a:solidFill>
                  <a:srgbClr val="22373A"/>
                </a:solidFill>
                <a:latin typeface="Times New Roman"/>
                <a:cs typeface="Times New Roman"/>
                <a:hlinkClick r:id="rId5" action="ppaction://hlinksldjump"/>
              </a:rPr>
              <a:t>+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04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]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(example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courtesy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Peter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Hoff,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Hof09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11.4]):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www.stat.washington.edu/people/pdhoff/Book/Data/XY.tumor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742" y="3210032"/>
            <a:ext cx="10096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17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820419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Tumor</a:t>
            </a:r>
            <a:r>
              <a:rPr dirty="0" sz="1200" spc="-110">
                <a:solidFill>
                  <a:srgbClr val="F9F9F9"/>
                </a:solidFill>
              </a:rPr>
              <a:t> </a:t>
            </a:r>
            <a:r>
              <a:rPr dirty="0" sz="1200" spc="-30">
                <a:solidFill>
                  <a:srgbClr val="F9F9F9"/>
                </a:solidFill>
              </a:rPr>
              <a:t>Data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78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 h="0">
                <a:moveTo>
                  <a:pt x="0" y="0"/>
                </a:moveTo>
                <a:lnTo>
                  <a:pt x="84291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4261485" cy="266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3230">
              <a:lnSpc>
                <a:spcPct val="114599"/>
              </a:lnSpc>
              <a:spcBef>
                <a:spcPts val="1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records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number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tumors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found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sections 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intestines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225">
                <a:solidFill>
                  <a:srgbClr val="22373A"/>
                </a:solidFill>
                <a:latin typeface="Arial Black"/>
                <a:cs typeface="Arial Black"/>
              </a:rPr>
              <a:t>21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mice.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follows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natural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hierarchy (counts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within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mice)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suggests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mixed-effect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should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capture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“mouse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effect”.</a:t>
            </a:r>
            <a:endParaRPr sz="1000">
              <a:latin typeface="Arial Black"/>
              <a:cs typeface="Arial Black"/>
            </a:endParaRPr>
          </a:p>
          <a:p>
            <a:pPr marL="12700" marR="410845">
              <a:lnSpc>
                <a:spcPct val="114599"/>
              </a:lnSpc>
              <a:spcBef>
                <a:spcPts val="495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look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data,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see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certain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mice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higher overall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cancer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incidence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others,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there is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still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consistent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rise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near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end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1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intestine:</a:t>
            </a:r>
            <a:endParaRPr sz="1000">
              <a:latin typeface="Arial Black"/>
              <a:cs typeface="Arial Black"/>
            </a:endParaRPr>
          </a:p>
          <a:p>
            <a:pPr marL="163830" marR="5080">
              <a:lnSpc>
                <a:spcPct val="113399"/>
              </a:lnSpc>
              <a:spcBef>
                <a:spcPts val="835"/>
              </a:spcBef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URL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 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  <a:hlinkClick r:id="rId2"/>
              </a:rPr>
              <a:t>"http://www.stat.washington.edu/people/pdhoff/Book/Data/data/XY.tumor" 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TUMOR_DATA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dget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URL</a:t>
            </a:r>
            <a:r>
              <a:rPr dirty="0" sz="800" spc="-65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433070" marR="293370" indent="-269240">
              <a:lnSpc>
                <a:spcPct val="113399"/>
              </a:lnSpc>
            </a:pP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plot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seq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by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),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colMeans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TUMOR_DATA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$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800" spc="-65" b="1">
                <a:latin typeface="Courier New"/>
                <a:cs typeface="Courier New"/>
              </a:rPr>
              <a:t>),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col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"black"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lwd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3</a:t>
            </a:r>
            <a:r>
              <a:rPr dirty="0" sz="800" spc="-65" b="1">
                <a:latin typeface="Courier New"/>
                <a:cs typeface="Courier New"/>
              </a:rPr>
              <a:t>, 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ylim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range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TUMOR_DATA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$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800" spc="-60" b="1">
                <a:latin typeface="Courier New"/>
                <a:cs typeface="Courier New"/>
              </a:rPr>
              <a:t>),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type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"l"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main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"Tumor Data"</a:t>
            </a:r>
            <a:r>
              <a:rPr dirty="0" sz="800" spc="-60" b="1">
                <a:latin typeface="Courier New"/>
                <a:cs typeface="Courier New"/>
              </a:rPr>
              <a:t>, 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xlab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"Measurement Site"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ylab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"Number of Tumors"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for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i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: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21</a:t>
            </a:r>
            <a:r>
              <a:rPr dirty="0" sz="800" spc="-65" b="1">
                <a:latin typeface="Courier New"/>
                <a:cs typeface="Courier New"/>
              </a:rPr>
              <a:t>){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seq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by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),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TUMOR_DATA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$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800" spc="-60" b="1">
                <a:latin typeface="Courier New"/>
                <a:cs typeface="Courier New"/>
              </a:rPr>
              <a:t>[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latin typeface="Courier New"/>
                <a:cs typeface="Courier New"/>
              </a:rPr>
              <a:t>],</a:t>
            </a:r>
            <a:r>
              <a:rPr dirty="0" sz="800" spc="-30" b="1">
                <a:latin typeface="Courier New"/>
                <a:cs typeface="Courier New"/>
              </a:rPr>
              <a:t>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col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"grey80"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50"/>
              </a:spcBef>
            </a:pPr>
            <a:r>
              <a:rPr dirty="0" spc="-16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7284"/>
            <a:ext cx="4608195" cy="3089275"/>
          </a:xfrm>
          <a:custGeom>
            <a:avLst/>
            <a:gdLst/>
            <a:ahLst/>
            <a:cxnLst/>
            <a:rect l="l" t="t" r="r" b="b"/>
            <a:pathLst>
              <a:path w="4608195" h="3089275">
                <a:moveTo>
                  <a:pt x="0" y="3088766"/>
                </a:moveTo>
                <a:lnTo>
                  <a:pt x="4607941" y="3088766"/>
                </a:lnTo>
                <a:lnTo>
                  <a:pt x="4607941" y="0"/>
                </a:lnTo>
                <a:lnTo>
                  <a:pt x="0" y="0"/>
                </a:lnTo>
                <a:lnTo>
                  <a:pt x="0" y="308876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67665"/>
          </a:xfrm>
          <a:custGeom>
            <a:avLst/>
            <a:gdLst/>
            <a:ahLst/>
            <a:cxnLst/>
            <a:rect l="l" t="t" r="r" b="b"/>
            <a:pathLst>
              <a:path w="4608195" h="367665">
                <a:moveTo>
                  <a:pt x="0" y="367284"/>
                </a:moveTo>
                <a:lnTo>
                  <a:pt x="4607941" y="367284"/>
                </a:lnTo>
                <a:lnTo>
                  <a:pt x="4607941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314" y="61912"/>
            <a:ext cx="82041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  <a:latin typeface="Trebuchet MS"/>
                <a:cs typeface="Trebuchet MS"/>
              </a:rPr>
              <a:t>Tumor</a:t>
            </a:r>
            <a:r>
              <a:rPr dirty="0" sz="1200" spc="-11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F9F9F9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0" y="372373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5" h="0">
                <a:moveTo>
                  <a:pt x="0" y="0"/>
                </a:moveTo>
                <a:lnTo>
                  <a:pt x="88440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" y="372373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 h="0">
                <a:moveTo>
                  <a:pt x="0" y="0"/>
                </a:moveTo>
                <a:lnTo>
                  <a:pt x="88946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3828" y="484647"/>
            <a:ext cx="2640787" cy="264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50"/>
              </a:spcBef>
            </a:pPr>
            <a:r>
              <a:rPr dirty="0" spc="-16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414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>
                <a:solidFill>
                  <a:srgbClr val="F9F9F9"/>
                </a:solidFill>
              </a:rPr>
              <a:t>Poisson</a:t>
            </a:r>
            <a:r>
              <a:rPr dirty="0" sz="1200" spc="-11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GLMM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 h="0">
                <a:moveTo>
                  <a:pt x="0" y="0"/>
                </a:moveTo>
                <a:lnTo>
                  <a:pt x="93094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 h="0">
                <a:moveTo>
                  <a:pt x="0" y="0"/>
                </a:moveTo>
                <a:lnTo>
                  <a:pt x="93601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84411"/>
            <a:ext cx="3849370" cy="25082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Since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count data,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we’ll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Poisson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regression.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bit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messily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formatted,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after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some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cleaning,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ﬁt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mouse-effect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4th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degree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polynomial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location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effect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rstanarm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follows:</a:t>
            </a:r>
            <a:endParaRPr sz="1000">
              <a:latin typeface="Arial Black"/>
              <a:cs typeface="Arial Black"/>
            </a:endParaRPr>
          </a:p>
          <a:p>
            <a:pPr marL="163830" marR="1480820">
              <a:lnSpc>
                <a:spcPct val="113300"/>
              </a:lnSpc>
              <a:spcBef>
                <a:spcPts val="760"/>
              </a:spcBef>
            </a:pP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library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reshape2</a:t>
            </a:r>
            <a:r>
              <a:rPr dirty="0" sz="800" spc="-60" b="1">
                <a:latin typeface="Courier New"/>
                <a:cs typeface="Courier New"/>
              </a:rPr>
              <a:t>); 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library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rstanarm</a:t>
            </a:r>
            <a:r>
              <a:rPr dirty="0" sz="800" spc="-60" b="1">
                <a:latin typeface="Courier New"/>
                <a:cs typeface="Courier New"/>
              </a:rPr>
              <a:t>); 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options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mc.core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s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paralle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::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detectCores</a:t>
            </a:r>
            <a:r>
              <a:rPr dirty="0" sz="800" spc="-65" b="1">
                <a:latin typeface="Courier New"/>
                <a:cs typeface="Courier New"/>
              </a:rPr>
              <a:t>()) 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DATA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</a:t>
            </a:r>
            <a:r>
              <a:rPr dirty="0" sz="800" spc="-3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cbind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expand.grid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mouse_id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: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21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916305" marR="569595" indent="644525">
              <a:lnSpc>
                <a:spcPct val="113300"/>
              </a:lnSpc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location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seq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105" b="1">
                <a:latin typeface="Courier New"/>
                <a:cs typeface="Courier New"/>
              </a:rPr>
              <a:t> 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by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)), 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count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melt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TUMOR_DATA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$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$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value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stan_glmer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count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poly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location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4</a:t>
            </a:r>
            <a:r>
              <a:rPr dirty="0" sz="800" spc="-65" b="1">
                <a:latin typeface="Courier New"/>
                <a:cs typeface="Courier New"/>
              </a:rPr>
              <a:t>)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+</a:t>
            </a:r>
            <a:r>
              <a:rPr dirty="0" sz="800" spc="-50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|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mouse_id</a:t>
            </a:r>
            <a:r>
              <a:rPr dirty="0" sz="800" spc="-60" b="1">
                <a:latin typeface="Courier New"/>
                <a:cs typeface="Courier New"/>
              </a:rPr>
              <a:t>),</a:t>
            </a:r>
            <a:endParaRPr sz="800">
              <a:latin typeface="Courier New"/>
              <a:cs typeface="Courier New"/>
            </a:endParaRPr>
          </a:p>
          <a:p>
            <a:pPr marL="1024255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family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poisson</a:t>
            </a:r>
            <a:r>
              <a:rPr dirty="0" sz="800" spc="-60" b="1">
                <a:latin typeface="Courier New"/>
                <a:cs typeface="Courier New"/>
              </a:rPr>
              <a:t>,</a:t>
            </a:r>
            <a:r>
              <a:rPr dirty="0" sz="800" spc="-65" b="1">
                <a:latin typeface="Courier New"/>
                <a:cs typeface="Courier New"/>
              </a:rPr>
              <a:t>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 marR="23495">
              <a:lnSpc>
                <a:spcPct val="114599"/>
              </a:lnSpc>
              <a:spcBef>
                <a:spcPts val="840"/>
              </a:spcBef>
            </a:pP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Takes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15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seconds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get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4000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enough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50"/>
              </a:spcBef>
            </a:pPr>
            <a:r>
              <a:rPr dirty="0" spc="-16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0414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>
                <a:solidFill>
                  <a:srgbClr val="F9F9F9"/>
                </a:solidFill>
              </a:rPr>
              <a:t>Poisson</a:t>
            </a:r>
            <a:r>
              <a:rPr dirty="0" sz="1200" spc="-11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GLMM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 h="0">
                <a:moveTo>
                  <a:pt x="0" y="0"/>
                </a:moveTo>
                <a:lnTo>
                  <a:pt x="97749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 h="0">
                <a:moveTo>
                  <a:pt x="0" y="0"/>
                </a:moveTo>
                <a:lnTo>
                  <a:pt x="98255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012223"/>
            <a:ext cx="3925570" cy="151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880">
              <a:lnSpc>
                <a:spcPct val="114599"/>
              </a:lnSpc>
              <a:spcBef>
                <a:spcPts val="100"/>
              </a:spcBef>
            </a:pP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Say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were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prediction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“typical”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mouse.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make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predictions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mouse-effect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zero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examine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5%,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50%,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95%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quantiles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(giving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90%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prediction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interval):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885"/>
              </a:spcBef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X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seq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55" b="1">
                <a:latin typeface="Courier New"/>
                <a:cs typeface="Courier New"/>
              </a:rPr>
              <a:t> 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by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63830" marR="5080">
              <a:lnSpc>
                <a:spcPct val="113399"/>
              </a:lnSpc>
            </a:pP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PP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posterior_predict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M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re.form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=~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newdata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data.frame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location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800" spc="-60" b="1">
                <a:latin typeface="Courier New"/>
                <a:cs typeface="Courier New"/>
              </a:rPr>
              <a:t>)) 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apply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solidFill>
                  <a:srgbClr val="22373A"/>
                </a:solidFill>
                <a:latin typeface="Courier New"/>
                <a:cs typeface="Courier New"/>
              </a:rPr>
              <a:t>PP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0">
                <a:solidFill>
                  <a:srgbClr val="22373A"/>
                </a:solidFill>
                <a:latin typeface="Courier New"/>
                <a:cs typeface="Courier New"/>
              </a:rPr>
              <a:t>quantile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c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0.50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45" b="1">
                <a:latin typeface="Courier New"/>
                <a:cs typeface="Courier New"/>
              </a:rPr>
              <a:t>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0.95</a:t>
            </a:r>
            <a:r>
              <a:rPr dirty="0" sz="800" spc="-65" b="1"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appears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ﬁt 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dirty="0" sz="1000" spc="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well: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50"/>
              </a:spcBef>
            </a:pPr>
            <a:r>
              <a:rPr dirty="0" spc="-16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7284"/>
            <a:ext cx="4608195" cy="3089275"/>
          </a:xfrm>
          <a:custGeom>
            <a:avLst/>
            <a:gdLst/>
            <a:ahLst/>
            <a:cxnLst/>
            <a:rect l="l" t="t" r="r" b="b"/>
            <a:pathLst>
              <a:path w="4608195" h="3089275">
                <a:moveTo>
                  <a:pt x="0" y="3088766"/>
                </a:moveTo>
                <a:lnTo>
                  <a:pt x="4607941" y="3088766"/>
                </a:lnTo>
                <a:lnTo>
                  <a:pt x="4607941" y="0"/>
                </a:lnTo>
                <a:lnTo>
                  <a:pt x="0" y="0"/>
                </a:lnTo>
                <a:lnTo>
                  <a:pt x="0" y="308876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67665"/>
          </a:xfrm>
          <a:custGeom>
            <a:avLst/>
            <a:gdLst/>
            <a:ahLst/>
            <a:cxnLst/>
            <a:rect l="l" t="t" r="r" b="b"/>
            <a:pathLst>
              <a:path w="4608195" h="367665">
                <a:moveTo>
                  <a:pt x="0" y="367284"/>
                </a:moveTo>
                <a:lnTo>
                  <a:pt x="4607941" y="367284"/>
                </a:lnTo>
                <a:lnTo>
                  <a:pt x="4607941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314" y="61912"/>
            <a:ext cx="1041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>
                <a:solidFill>
                  <a:srgbClr val="F9F9F9"/>
                </a:solidFill>
                <a:latin typeface="Trebuchet MS"/>
                <a:cs typeface="Trebuchet MS"/>
              </a:rPr>
              <a:t>Poisson</a:t>
            </a:r>
            <a:r>
              <a:rPr dirty="0" sz="1200" spc="-11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9F9F9"/>
                </a:solidFill>
                <a:latin typeface="Trebuchet MS"/>
                <a:cs typeface="Trebuchet MS"/>
              </a:rPr>
              <a:t>GLMM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0" y="372373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5" h="0">
                <a:moveTo>
                  <a:pt x="0" y="0"/>
                </a:moveTo>
                <a:lnTo>
                  <a:pt x="102404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" y="372373"/>
            <a:ext cx="1029335" cy="0"/>
          </a:xfrm>
          <a:custGeom>
            <a:avLst/>
            <a:gdLst/>
            <a:ahLst/>
            <a:cxnLst/>
            <a:rect l="l" t="t" r="r" b="b"/>
            <a:pathLst>
              <a:path w="1029335" h="0">
                <a:moveTo>
                  <a:pt x="0" y="0"/>
                </a:moveTo>
                <a:lnTo>
                  <a:pt x="102910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0883" y="485114"/>
            <a:ext cx="3106216" cy="297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50"/>
              </a:spcBef>
            </a:pPr>
            <a:r>
              <a:rPr dirty="0" spc="-160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0"/>
              </a:spcBef>
            </a:pPr>
            <a:r>
              <a:rPr dirty="0" spc="45">
                <a:hlinkClick r:id="rId2" action="ppaction://hlinksldjump"/>
              </a:rPr>
              <a:t>MCMC </a:t>
            </a:r>
            <a:r>
              <a:rPr dirty="0" spc="50">
                <a:hlinkClick r:id="rId2" action="ppaction://hlinksldjump"/>
              </a:rPr>
              <a:t>Convergence </a:t>
            </a:r>
            <a:r>
              <a:rPr dirty="0" spc="60">
                <a:hlinkClick r:id="rId2" action="ppaction://hlinksldjump"/>
              </a:rPr>
              <a:t>and </a:t>
            </a:r>
            <a:r>
              <a:rPr dirty="0" spc="105">
                <a:hlinkClick r:id="rId2" action="ppaction://hlinksldjump"/>
              </a:rPr>
              <a:t>Model </a:t>
            </a:r>
            <a:r>
              <a:rPr dirty="0" spc="105"/>
              <a:t> </a:t>
            </a:r>
            <a:r>
              <a:rPr dirty="0" spc="50">
                <a:hlinkClick r:id="rId2" action="ppaction://hlinksldjump"/>
              </a:rPr>
              <a:t>Assessment</a:t>
            </a:r>
          </a:p>
        </p:txBody>
      </p:sp>
      <p:sp>
        <p:nvSpPr>
          <p:cNvPr id="4" name="object 4"/>
          <p:cNvSpPr/>
          <p:nvPr/>
        </p:nvSpPr>
        <p:spPr>
          <a:xfrm>
            <a:off x="914780" y="2000640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2000640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2000640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5" h="0">
                <a:moveTo>
                  <a:pt x="0" y="0"/>
                </a:moveTo>
                <a:lnTo>
                  <a:pt x="64671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20006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 h="0">
                <a:moveTo>
                  <a:pt x="0" y="0"/>
                </a:moveTo>
                <a:lnTo>
                  <a:pt x="65177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779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Checking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r>
              <a:rPr dirty="0" sz="1200" spc="-165">
                <a:solidFill>
                  <a:srgbClr val="F9F9F9"/>
                </a:solidFill>
              </a:rPr>
              <a:t> </a:t>
            </a:r>
            <a:r>
              <a:rPr dirty="0" sz="1200" spc="5">
                <a:solidFill>
                  <a:srgbClr val="F9F9F9"/>
                </a:solidFill>
              </a:rPr>
              <a:t>Fit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 h="0">
                <a:moveTo>
                  <a:pt x="0" y="0"/>
                </a:moveTo>
                <a:lnTo>
                  <a:pt x="111706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80" h="0">
                <a:moveTo>
                  <a:pt x="0" y="0"/>
                </a:moveTo>
                <a:lnTo>
                  <a:pt x="112213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201834"/>
            <a:ext cx="3859529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Poisson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GLMM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example,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ﬁt 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well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sampling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converged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rapidly.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always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lucky.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general, 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should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always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check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convergence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diagnostics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before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proceeding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7789" y="3210667"/>
            <a:ext cx="11430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24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7284"/>
            <a:ext cx="4608195" cy="3089275"/>
          </a:xfrm>
          <a:custGeom>
            <a:avLst/>
            <a:gdLst/>
            <a:ahLst/>
            <a:cxnLst/>
            <a:rect l="l" t="t" r="r" b="b"/>
            <a:pathLst>
              <a:path w="4608195" h="3089275">
                <a:moveTo>
                  <a:pt x="0" y="3088766"/>
                </a:moveTo>
                <a:lnTo>
                  <a:pt x="4607941" y="3088766"/>
                </a:lnTo>
                <a:lnTo>
                  <a:pt x="4607941" y="0"/>
                </a:lnTo>
                <a:lnTo>
                  <a:pt x="0" y="0"/>
                </a:lnTo>
                <a:lnTo>
                  <a:pt x="0" y="308876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67665"/>
          </a:xfrm>
          <a:custGeom>
            <a:avLst/>
            <a:gdLst/>
            <a:ahLst/>
            <a:cxnLst/>
            <a:rect l="l" t="t" r="r" b="b"/>
            <a:pathLst>
              <a:path w="4608195" h="367665">
                <a:moveTo>
                  <a:pt x="0" y="367284"/>
                </a:moveTo>
                <a:lnTo>
                  <a:pt x="4607941" y="367284"/>
                </a:lnTo>
                <a:lnTo>
                  <a:pt x="4607941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314" y="61912"/>
            <a:ext cx="8858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  <a:latin typeface="Trebuchet MS"/>
                <a:cs typeface="Trebuchet MS"/>
              </a:rPr>
              <a:t>B</a:t>
            </a:r>
            <a:r>
              <a:rPr dirty="0" sz="1200" spc="-7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dirty="0" sz="1200" spc="75">
                <a:solidFill>
                  <a:srgbClr val="F9F9F9"/>
                </a:solidFill>
                <a:latin typeface="Trebuchet MS"/>
                <a:cs typeface="Trebuchet MS"/>
              </a:rPr>
              <a:t>ckground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0" y="37237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 h="0">
                <a:moveTo>
                  <a:pt x="0" y="0"/>
                </a:moveTo>
                <a:lnTo>
                  <a:pt x="1861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" y="37237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 h="0">
                <a:moveTo>
                  <a:pt x="0" y="0"/>
                </a:moveTo>
                <a:lnTo>
                  <a:pt x="19125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1335620"/>
            <a:ext cx="2837180" cy="453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familiar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you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following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concepts?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Statistics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0207" y="3210667"/>
            <a:ext cx="7175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779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Checking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r>
              <a:rPr dirty="0" sz="1200" spc="-165">
                <a:solidFill>
                  <a:srgbClr val="F9F9F9"/>
                </a:solidFill>
              </a:rPr>
              <a:t> </a:t>
            </a:r>
            <a:r>
              <a:rPr dirty="0" sz="1200" spc="5">
                <a:solidFill>
                  <a:srgbClr val="F9F9F9"/>
                </a:solidFill>
              </a:rPr>
              <a:t>Fit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 h="0">
                <a:moveTo>
                  <a:pt x="0" y="0"/>
                </a:moveTo>
                <a:lnTo>
                  <a:pt x="111706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80" h="0">
                <a:moveTo>
                  <a:pt x="0" y="0"/>
                </a:moveTo>
                <a:lnTo>
                  <a:pt x="112213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201834"/>
            <a:ext cx="3896360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275">
              <a:lnSpc>
                <a:spcPct val="114599"/>
              </a:lnSpc>
              <a:spcBef>
                <a:spcPts val="100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Poisson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GLMM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example,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ﬁt 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well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sampling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converged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rapidly.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always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lucky.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general, 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should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always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check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convergence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diagnostics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before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proceeding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shinystan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bayesplot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provide tools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visualizing  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checking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results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MCMC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7789" y="3210667"/>
            <a:ext cx="11430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24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649" y="1294628"/>
            <a:ext cx="1843405" cy="54991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1400" spc="60">
                <a:solidFill>
                  <a:srgbClr val="F9F9F9"/>
                </a:solidFill>
                <a:latin typeface="Trebuchet MS"/>
                <a:cs typeface="Trebuchet MS"/>
              </a:rPr>
              <a:t>Demo</a:t>
            </a:r>
            <a:r>
              <a:rPr dirty="0" sz="1400" spc="-55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9F9F9"/>
                </a:solidFill>
                <a:latin typeface="Trebuchet MS"/>
                <a:cs typeface="Trebuchet MS"/>
              </a:rPr>
              <a:t>Time!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dirty="0" sz="1400" spc="-90" b="1">
                <a:solidFill>
                  <a:srgbClr val="F9F9F9"/>
                </a:solidFill>
                <a:latin typeface="Courier New"/>
                <a:cs typeface="Courier New"/>
              </a:rPr>
              <a:t>launch_shinystan(M)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541" y="1514017"/>
            <a:ext cx="1952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Computation </a:t>
            </a:r>
            <a:r>
              <a:rPr dirty="0" sz="1400" spc="6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with</a:t>
            </a:r>
            <a:r>
              <a:rPr dirty="0" sz="1400" spc="-16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Stan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80" y="186970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1869703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1869703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 h="0">
                <a:moveTo>
                  <a:pt x="0" y="0"/>
                </a:moveTo>
                <a:lnTo>
                  <a:pt x="73102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1869703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086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403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>
                <a:solidFill>
                  <a:srgbClr val="F9F9F9"/>
                </a:solidFill>
              </a:rPr>
              <a:t>S</a:t>
            </a:r>
            <a:r>
              <a:rPr dirty="0" sz="1200" spc="-10">
                <a:solidFill>
                  <a:srgbClr val="F9F9F9"/>
                </a:solidFill>
              </a:rPr>
              <a:t>t</a:t>
            </a:r>
            <a:r>
              <a:rPr dirty="0" sz="1200" spc="30">
                <a:solidFill>
                  <a:srgbClr val="F9F9F9"/>
                </a:solidFill>
              </a:rPr>
              <a:t>an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671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80" h="0">
                <a:moveTo>
                  <a:pt x="0" y="0"/>
                </a:moveTo>
                <a:lnTo>
                  <a:pt x="126177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905250" cy="2560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/>
              </a:rPr>
              <a:t>Stan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Sta15c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CGH</a:t>
            </a:r>
            <a:r>
              <a:rPr dirty="0" baseline="27777" sz="1050" spc="-165">
                <a:solidFill>
                  <a:srgbClr val="22373A"/>
                </a:solidFill>
                <a:latin typeface="Times New Roman"/>
                <a:cs typeface="Times New Roman"/>
                <a:hlinkClick r:id="rId4" action="ppaction://hlinksldjump"/>
              </a:rPr>
              <a:t>+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GLG15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probabilistic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programming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language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superﬁcially like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BUGS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JAGS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LJB</a:t>
            </a:r>
            <a:r>
              <a:rPr dirty="0" baseline="27777" sz="1050" spc="-195">
                <a:solidFill>
                  <a:srgbClr val="22373A"/>
                </a:solidFill>
                <a:latin typeface="Times New Roman"/>
                <a:cs typeface="Times New Roman"/>
                <a:hlinkClick r:id="rId6" action="ppaction://hlinksldjump"/>
              </a:rPr>
              <a:t>+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03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Plu03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].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Unlike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BUGS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235">
                <a:solidFill>
                  <a:srgbClr val="22373A"/>
                </a:solidFill>
                <a:latin typeface="Arial Black"/>
                <a:cs typeface="Arial Black"/>
              </a:rPr>
              <a:t>JAGS,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restricted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Gibbs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sampling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conjugate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(exponential family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graphical)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models.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Provides: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5"/>
              </a:spcBef>
              <a:buChar char="•"/>
              <a:tabLst>
                <a:tab pos="266065" algn="l"/>
              </a:tabLst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Full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Inference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(via Hamiltonian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Monte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Carlo)</a:t>
            </a:r>
            <a:endParaRPr sz="1000">
              <a:latin typeface="Arial Black"/>
              <a:cs typeface="Arial Black"/>
            </a:endParaRPr>
          </a:p>
          <a:p>
            <a:pPr marL="265430" marR="1391920" indent="-99695">
              <a:lnSpc>
                <a:spcPct val="114500"/>
              </a:lnSpc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Variational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Inference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(via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ADVI 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KRGB15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9" action="ppaction://hlinksldjump"/>
              </a:rPr>
              <a:t>KTR</a:t>
            </a:r>
            <a:r>
              <a:rPr dirty="0" baseline="27777" sz="1050" spc="-217">
                <a:solidFill>
                  <a:srgbClr val="22373A"/>
                </a:solidFill>
                <a:latin typeface="Times New Roman"/>
                <a:cs typeface="Times New Roman"/>
                <a:hlinkClick r:id="rId9" action="ppaction://hlinksldjump"/>
              </a:rPr>
              <a:t>+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9" action="ppaction://hlinksldjump"/>
              </a:rPr>
              <a:t>16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  <a:hlinkClick r:id="rId10" action="ppaction://hlinksldjump"/>
              </a:rPr>
              <a:t>BKM16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])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Penalized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MLE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(Bayesian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MAP)</a:t>
            </a:r>
            <a:r>
              <a:rPr dirty="0" baseline="27777" sz="1050" spc="-217">
                <a:solidFill>
                  <a:srgbClr val="22373A"/>
                </a:solidFill>
                <a:latin typeface="Arial Black"/>
                <a:cs typeface="Arial Black"/>
              </a:rPr>
              <a:t>6</a:t>
            </a:r>
            <a:endParaRPr baseline="27777" sz="1050">
              <a:latin typeface="Arial Black"/>
              <a:cs typeface="Arial Black"/>
            </a:endParaRPr>
          </a:p>
          <a:p>
            <a:pPr marL="12700" marR="107314">
              <a:lnSpc>
                <a:spcPct val="114599"/>
              </a:lnSpc>
              <a:spcBef>
                <a:spcPts val="55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Best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thought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DSL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specifying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sampling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it.</a:t>
            </a:r>
            <a:endParaRPr sz="1000">
              <a:latin typeface="Arial Black"/>
              <a:cs typeface="Arial Black"/>
            </a:endParaRPr>
          </a:p>
          <a:p>
            <a:pPr marL="12700" marR="168910">
              <a:lnSpc>
                <a:spcPct val="114599"/>
              </a:lnSpc>
              <a:spcBef>
                <a:spcPts val="4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Named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after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Stanislaw </a:t>
            </a:r>
            <a:r>
              <a:rPr dirty="0" sz="1000" spc="-30" i="1">
                <a:solidFill>
                  <a:srgbClr val="22373A"/>
                </a:solidFill>
                <a:latin typeface="Arial"/>
                <a:cs typeface="Arial"/>
              </a:rPr>
              <a:t>Ulam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co-author,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N.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Metropolis,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The 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Method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(JASA-1949,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11" action="ppaction://hlinksldjump"/>
              </a:rPr>
              <a:t>MU49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])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308381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3107052"/>
            <a:ext cx="3611245" cy="212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34290">
              <a:lnSpc>
                <a:spcPct val="109300"/>
              </a:lnSpc>
              <a:spcBef>
                <a:spcPts val="115"/>
              </a:spcBef>
            </a:pPr>
            <a:r>
              <a:rPr dirty="0" baseline="27777" sz="900" spc="-82">
                <a:solidFill>
                  <a:srgbClr val="394A4E"/>
                </a:solidFill>
                <a:latin typeface="Arial Black"/>
                <a:cs typeface="Arial Black"/>
              </a:rPr>
              <a:t>6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Useful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quickly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checking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results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against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non-Bayesian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software. </a:t>
            </a:r>
            <a:r>
              <a:rPr dirty="0" sz="500" spc="-90">
                <a:solidFill>
                  <a:srgbClr val="394A4E"/>
                </a:solidFill>
                <a:latin typeface="Arial Black"/>
                <a:cs typeface="Arial Black"/>
              </a:rPr>
              <a:t>MAP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with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uniform priors should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recover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100">
                <a:solidFill>
                  <a:srgbClr val="394A4E"/>
                </a:solidFill>
                <a:latin typeface="Arial Black"/>
                <a:cs typeface="Arial Black"/>
              </a:rPr>
              <a:t>MLE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(modulo  optimization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issues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non-convex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problems).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5790" y="3215081"/>
            <a:ext cx="1060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403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>
                <a:solidFill>
                  <a:srgbClr val="F9F9F9"/>
                </a:solidFill>
              </a:rPr>
              <a:t>S</a:t>
            </a:r>
            <a:r>
              <a:rPr dirty="0" sz="1200" spc="-10">
                <a:solidFill>
                  <a:srgbClr val="F9F9F9"/>
                </a:solidFill>
              </a:rPr>
              <a:t>t</a:t>
            </a:r>
            <a:r>
              <a:rPr dirty="0" sz="1200" spc="30">
                <a:solidFill>
                  <a:srgbClr val="F9F9F9"/>
                </a:solidFill>
              </a:rPr>
              <a:t>an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5" h="0">
                <a:moveTo>
                  <a:pt x="0" y="0"/>
                </a:moveTo>
                <a:lnTo>
                  <a:pt x="130326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32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75495"/>
            <a:ext cx="3829050" cy="198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Language-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platform-agnostic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back-end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([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Sta15c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Sta15d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])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 wide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range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front-ends: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Shell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CmdStan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”)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105">
                <a:solidFill>
                  <a:srgbClr val="22373A"/>
                </a:solidFill>
                <a:latin typeface="Courier New"/>
                <a:cs typeface="Courier New"/>
              </a:rPr>
              <a:t>RStan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”,</a:t>
            </a:r>
            <a:r>
              <a:rPr dirty="0" sz="1000" spc="-2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Sta15b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]) </a:t>
            </a:r>
            <a:r>
              <a:rPr dirty="0" sz="1000" spc="-130">
                <a:solidFill>
                  <a:srgbClr val="22373A"/>
                </a:solidFill>
                <a:latin typeface="DejaVu Sans"/>
                <a:cs typeface="DejaVu Sans"/>
              </a:rPr>
              <a:t>⋆</a:t>
            </a:r>
            <a:endParaRPr sz="1000">
              <a:latin typeface="DejaVu Sans"/>
              <a:cs typeface="DejaVu Sans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Python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100">
                <a:solidFill>
                  <a:srgbClr val="22373A"/>
                </a:solidFill>
                <a:latin typeface="Courier New"/>
                <a:cs typeface="Courier New"/>
              </a:rPr>
              <a:t>PyStan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”,</a:t>
            </a:r>
            <a:r>
              <a:rPr dirty="0" sz="1000" spc="-2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Sta15a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]) </a:t>
            </a:r>
            <a:r>
              <a:rPr dirty="0" sz="1000" spc="-130">
                <a:solidFill>
                  <a:srgbClr val="22373A"/>
                </a:solidFill>
                <a:latin typeface="DejaVu Sans"/>
                <a:cs typeface="DejaVu Sans"/>
              </a:rPr>
              <a:t>⋆</a:t>
            </a:r>
            <a:endParaRPr sz="1000">
              <a:latin typeface="DejaVu Sans"/>
              <a:cs typeface="DejaVu Sans"/>
            </a:endParaRPr>
          </a:p>
          <a:p>
            <a:pPr marL="26543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Matlab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95">
                <a:solidFill>
                  <a:srgbClr val="22373A"/>
                </a:solidFill>
                <a:latin typeface="Courier New"/>
                <a:cs typeface="Courier New"/>
              </a:rPr>
              <a:t>MatlabStan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”,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Lau15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])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Stata</a:t>
            </a:r>
            <a:r>
              <a:rPr dirty="0" sz="1000" spc="-29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95">
                <a:solidFill>
                  <a:srgbClr val="22373A"/>
                </a:solidFill>
                <a:latin typeface="Courier New"/>
                <a:cs typeface="Courier New"/>
              </a:rPr>
              <a:t>StataStan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”,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GS15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])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Julia</a:t>
            </a:r>
            <a:r>
              <a:rPr dirty="0" sz="1000" spc="-29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(“</a:t>
            </a:r>
            <a:r>
              <a:rPr dirty="0" sz="1000" spc="-95">
                <a:solidFill>
                  <a:srgbClr val="22373A"/>
                </a:solidFill>
                <a:latin typeface="Courier New"/>
                <a:cs typeface="Courier New"/>
              </a:rPr>
              <a:t>JuliaStan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”,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Goe15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])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000" spc="-130">
                <a:solidFill>
                  <a:srgbClr val="22373A"/>
                </a:solidFill>
                <a:latin typeface="DejaVu Sans"/>
                <a:cs typeface="DejaVu Sans"/>
              </a:rPr>
              <a:t>⋆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process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interface.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others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“simply”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wrap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CmdStan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533" y="3209016"/>
            <a:ext cx="142875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28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7214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20">
                <a:solidFill>
                  <a:srgbClr val="F9F9F9"/>
                </a:solidFill>
              </a:rPr>
              <a:t>Compilation</a:t>
            </a:r>
            <a:r>
              <a:rPr dirty="0" sz="1200" spc="-180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350010" cy="0"/>
          </a:xfrm>
          <a:custGeom>
            <a:avLst/>
            <a:gdLst/>
            <a:ahLst/>
            <a:cxnLst/>
            <a:rect l="l" t="t" r="r" b="b"/>
            <a:pathLst>
              <a:path w="1350010" h="0">
                <a:moveTo>
                  <a:pt x="0" y="0"/>
                </a:moveTo>
                <a:lnTo>
                  <a:pt x="13498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 h="0">
                <a:moveTo>
                  <a:pt x="0" y="0"/>
                </a:moveTo>
                <a:lnTo>
                  <a:pt x="135486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59163"/>
            <a:ext cx="3913504" cy="213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4460">
              <a:lnSpc>
                <a:spcPct val="114599"/>
              </a:lnSpc>
              <a:spcBef>
                <a:spcPts val="100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two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step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compilation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process: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writes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pure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code</a:t>
            </a:r>
            <a:r>
              <a:rPr dirty="0" baseline="27777" sz="1050" spc="-209">
                <a:solidFill>
                  <a:srgbClr val="22373A"/>
                </a:solidFill>
                <a:latin typeface="Arial Black"/>
                <a:cs typeface="Arial Black"/>
              </a:rPr>
              <a:t>7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then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translated to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C++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stanc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compiler.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translated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program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then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compiled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any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other 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C++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program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stand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alone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binary.</a:t>
            </a:r>
            <a:endParaRPr sz="1000">
              <a:latin typeface="Arial Black"/>
              <a:cs typeface="Arial Black"/>
            </a:endParaRPr>
          </a:p>
          <a:p>
            <a:pPr marL="12700" marR="309245">
              <a:lnSpc>
                <a:spcPct val="114599"/>
              </a:lnSpc>
              <a:spcBef>
                <a:spcPts val="495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Once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compiled,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re-run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inputs </a:t>
            </a:r>
            <a:r>
              <a:rPr dirty="0" sz="1000" spc="240">
                <a:solidFill>
                  <a:srgbClr val="22373A"/>
                </a:solidFill>
                <a:latin typeface="Arial Black"/>
                <a:cs typeface="Arial Black"/>
              </a:rPr>
              <a:t>/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parameters.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Requires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working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C++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compiler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unlike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(interpreted)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BUGS/JAGS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compile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new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models.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Once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compiled,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binary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moved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between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machines 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modulo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linking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library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constraints).</a:t>
            </a:r>
            <a:endParaRPr sz="1000">
              <a:latin typeface="Arial Black"/>
              <a:cs typeface="Arial Black"/>
            </a:endParaRPr>
          </a:p>
          <a:p>
            <a:pPr marL="12700" marR="184785">
              <a:lnSpc>
                <a:spcPct val="114599"/>
              </a:lnSpc>
              <a:spcBef>
                <a:spcPts val="50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Higher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level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interfaces 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RStan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)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run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compilation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background.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298475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8747" y="3017672"/>
            <a:ext cx="2300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7" sz="900" spc="-104">
                <a:solidFill>
                  <a:srgbClr val="394A4E"/>
                </a:solidFill>
                <a:latin typeface="Arial Black"/>
                <a:cs typeface="Arial Black"/>
              </a:rPr>
              <a:t>7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It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is possible to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embed </a:t>
            </a:r>
            <a:r>
              <a:rPr dirty="0" sz="500" spc="-40">
                <a:solidFill>
                  <a:srgbClr val="394A4E"/>
                </a:solidFill>
                <a:latin typeface="Courier New"/>
                <a:cs typeface="Courier New"/>
              </a:rPr>
              <a:t>Stan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directly within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40">
                <a:solidFill>
                  <a:srgbClr val="394A4E"/>
                </a:solidFill>
                <a:latin typeface="Courier New"/>
                <a:cs typeface="Courier New"/>
              </a:rPr>
              <a:t>C++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program,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but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more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advanced.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1533" y="3209016"/>
            <a:ext cx="142875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29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2205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15">
                <a:solidFill>
                  <a:srgbClr val="F9F9F9"/>
                </a:solidFill>
              </a:rPr>
              <a:t>Language </a:t>
            </a:r>
            <a:r>
              <a:rPr dirty="0" sz="1200" spc="65">
                <a:solidFill>
                  <a:srgbClr val="F9F9F9"/>
                </a:solidFill>
              </a:rPr>
              <a:t>Building</a:t>
            </a:r>
            <a:r>
              <a:rPr dirty="0" sz="1200" spc="-210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Blocks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5" h="0">
                <a:moveTo>
                  <a:pt x="0" y="0"/>
                </a:moveTo>
                <a:lnTo>
                  <a:pt x="139635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401445" cy="0"/>
          </a:xfrm>
          <a:custGeom>
            <a:avLst/>
            <a:gdLst/>
            <a:ahLst/>
            <a:cxnLst/>
            <a:rect l="l" t="t" r="r" b="b"/>
            <a:pathLst>
              <a:path w="1401445" h="0">
                <a:moveTo>
                  <a:pt x="0" y="0"/>
                </a:moveTo>
                <a:lnTo>
                  <a:pt x="140141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847432"/>
            <a:ext cx="3844925" cy="1827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provides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wide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range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built-in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types: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primitives: 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endParaRPr sz="1000">
              <a:latin typeface="Courier New"/>
              <a:cs typeface="Courier New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Mathematical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structures: 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vector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matrix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hold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1000" spc="-4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</a:t>
            </a:r>
            <a:endParaRPr sz="1000">
              <a:latin typeface="Arial Black"/>
              <a:cs typeface="Arial Black"/>
            </a:endParaRPr>
          </a:p>
          <a:p>
            <a:pPr marL="26543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endParaRPr sz="1000">
              <a:latin typeface="Courier New"/>
              <a:cs typeface="Courier New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Programming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structures: 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array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hold </a:t>
            </a:r>
            <a:r>
              <a:rPr dirty="0" sz="1000" spc="-10" i="1">
                <a:solidFill>
                  <a:srgbClr val="22373A"/>
                </a:solidFill>
                <a:latin typeface="Arial"/>
                <a:cs typeface="Arial"/>
              </a:rPr>
              <a:t>any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other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</a:t>
            </a:r>
            <a:r>
              <a:rPr dirty="0" sz="1000" spc="-43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1000">
              <a:latin typeface="Arial Black"/>
              <a:cs typeface="Arial Black"/>
            </a:endParaRPr>
          </a:p>
          <a:p>
            <a:pPr marL="265430" marR="71755" indent="-99695">
              <a:lnSpc>
                <a:spcPct val="114500"/>
              </a:lnSpc>
              <a:spcBef>
                <a:spcPts val="300"/>
              </a:spcBef>
              <a:buChar char="•"/>
              <a:tabLst>
                <a:tab pos="266065" algn="l"/>
              </a:tabLst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Constrained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structures: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ordered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positive_ordered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simplex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unit_vector</a:t>
            </a:r>
            <a:endParaRPr sz="1000">
              <a:latin typeface="Courier New"/>
              <a:cs typeface="Courier New"/>
            </a:endParaRPr>
          </a:p>
          <a:p>
            <a:pPr marL="265430" marR="508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Matrix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types: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cov_matrix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corr_matrix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cholesky_factor_cov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, 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cholesky_factor_corr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533" y="3209016"/>
            <a:ext cx="142875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30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2205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15">
                <a:solidFill>
                  <a:srgbClr val="F9F9F9"/>
                </a:solidFill>
              </a:rPr>
              <a:t>Language </a:t>
            </a:r>
            <a:r>
              <a:rPr dirty="0" sz="1200" spc="65">
                <a:solidFill>
                  <a:srgbClr val="F9F9F9"/>
                </a:solidFill>
              </a:rPr>
              <a:t>Building</a:t>
            </a:r>
            <a:r>
              <a:rPr dirty="0" sz="1200" spc="-210">
                <a:solidFill>
                  <a:srgbClr val="F9F9F9"/>
                </a:solidFill>
              </a:rPr>
              <a:t> </a:t>
            </a:r>
            <a:r>
              <a:rPr dirty="0" sz="1200" spc="75">
                <a:solidFill>
                  <a:srgbClr val="F9F9F9"/>
                </a:solidFill>
              </a:rPr>
              <a:t>Blocks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5" h="0">
                <a:moveTo>
                  <a:pt x="0" y="0"/>
                </a:moveTo>
                <a:lnTo>
                  <a:pt x="144289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448435" cy="0"/>
          </a:xfrm>
          <a:custGeom>
            <a:avLst/>
            <a:gdLst/>
            <a:ahLst/>
            <a:cxnLst/>
            <a:rect l="l" t="t" r="r" b="b"/>
            <a:pathLst>
              <a:path w="1448435" h="0">
                <a:moveTo>
                  <a:pt x="0" y="0"/>
                </a:moveTo>
                <a:lnTo>
                  <a:pt x="144795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904615" cy="22758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Constraints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types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transform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into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5" i="1">
                <a:solidFill>
                  <a:srgbClr val="22373A"/>
                </a:solidFill>
                <a:latin typeface="Arial"/>
                <a:cs typeface="Arial"/>
              </a:rPr>
              <a:t>unconstrained 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space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performs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inference.</a:t>
            </a:r>
            <a:endParaRPr sz="1000">
              <a:latin typeface="Arial Black"/>
              <a:cs typeface="Arial Black"/>
            </a:endParaRPr>
          </a:p>
          <a:p>
            <a:pPr marL="164465" marR="2449195">
              <a:lnSpc>
                <a:spcPct val="113399"/>
              </a:lnSpc>
              <a:spcBef>
                <a:spcPts val="61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0">
                <a:latin typeface="Courier New"/>
                <a:cs typeface="Courier New"/>
              </a:rPr>
              <a:t>sigma</a:t>
            </a:r>
            <a:r>
              <a:rPr dirty="0" sz="800" spc="-60" b="1">
                <a:latin typeface="Courier New"/>
                <a:cs typeface="Courier New"/>
              </a:rPr>
              <a:t>; 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5">
                <a:latin typeface="Courier New"/>
                <a:cs typeface="Courier New"/>
              </a:rPr>
              <a:t>upper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</a:t>
            </a:r>
            <a:r>
              <a:rPr dirty="0" sz="800" spc="-5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800" spc="-65">
                <a:latin typeface="Courier New"/>
                <a:cs typeface="Courier New"/>
              </a:rPr>
              <a:t>p</a:t>
            </a:r>
            <a:r>
              <a:rPr dirty="0" sz="800" spc="-65" b="1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spcBef>
                <a:spcPts val="685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sigma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log-transformed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be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supported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7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;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similarly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logit</a:t>
            </a:r>
            <a:r>
              <a:rPr dirty="0" baseline="39682" sz="1050" spc="-135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39682" sz="1050" spc="-135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-transformed.</a:t>
            </a:r>
            <a:r>
              <a:rPr dirty="0" baseline="27777" sz="1050" spc="-135">
                <a:solidFill>
                  <a:srgbClr val="22373A"/>
                </a:solidFill>
                <a:latin typeface="Arial Black"/>
                <a:cs typeface="Arial Black"/>
              </a:rPr>
              <a:t>8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Since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is an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change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variables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these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transforms,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automatically adds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Jacobian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target density.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When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you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perform similar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“left-hand-side”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transformations,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warn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manual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Jacobian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adjustment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may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necessary 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Sta15d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Chapter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20].</a:t>
            </a:r>
            <a:endParaRPr sz="1000">
              <a:latin typeface="Arial Black"/>
              <a:cs typeface="Arial Black"/>
            </a:endParaRPr>
          </a:p>
          <a:p>
            <a:pPr marL="12700" marR="359410">
              <a:lnSpc>
                <a:spcPct val="114599"/>
              </a:lnSpc>
              <a:spcBef>
                <a:spcPts val="500"/>
              </a:spcBef>
            </a:pP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Warning: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Because </a:t>
            </a:r>
            <a:r>
              <a:rPr dirty="0" sz="1000" spc="-80" b="1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works </a:t>
            </a:r>
            <a:r>
              <a:rPr dirty="0" sz="1000" spc="40">
                <a:solidFill>
                  <a:srgbClr val="22373A"/>
                </a:solidFill>
                <a:latin typeface="Trebuchet MS"/>
                <a:cs typeface="Trebuchet MS"/>
              </a:rPr>
              <a:t>on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(transformed) </a:t>
            </a:r>
            <a:r>
              <a:rPr dirty="0" sz="1000" spc="-7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sz="1000" spc="-7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discrete  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parameters</a:t>
            </a:r>
            <a:r>
              <a:rPr dirty="0" sz="1000" spc="-40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are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not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directly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supported.</a:t>
            </a:r>
            <a:r>
              <a:rPr dirty="0" sz="1000" spc="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(Discrete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Trebuchet MS"/>
                <a:cs typeface="Trebuchet MS"/>
              </a:rPr>
              <a:t>ﬁne.)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279844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1127" y="2791199"/>
            <a:ext cx="1897380" cy="3803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baseline="27777" sz="900" spc="-60">
                <a:solidFill>
                  <a:srgbClr val="394A4E"/>
                </a:solidFill>
                <a:latin typeface="Arial Black"/>
                <a:cs typeface="Arial Black"/>
              </a:rPr>
              <a:t>8</a:t>
            </a:r>
            <a:r>
              <a:rPr dirty="0" sz="500" spc="-40">
                <a:solidFill>
                  <a:srgbClr val="394A4E"/>
                </a:solidFill>
                <a:latin typeface="Courier New"/>
                <a:cs typeface="Courier New"/>
              </a:rPr>
              <a:t>Stan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has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range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transformations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into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unconstrained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 space:</a:t>
            </a:r>
            <a:endParaRPr sz="500">
              <a:latin typeface="Arial Black"/>
              <a:cs typeface="Arial Black"/>
            </a:endParaRPr>
          </a:p>
          <a:p>
            <a:pPr marL="231775" indent="-81280">
              <a:lnSpc>
                <a:spcPct val="100000"/>
              </a:lnSpc>
              <a:spcBef>
                <a:spcPts val="265"/>
              </a:spcBef>
              <a:buClr>
                <a:srgbClr val="22373A"/>
              </a:buClr>
              <a:buChar char="•"/>
              <a:tabLst>
                <a:tab pos="232410" algn="l"/>
              </a:tabLst>
            </a:pP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Positivity constraints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use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30">
                <a:solidFill>
                  <a:srgbClr val="394A4E"/>
                </a:solidFill>
                <a:latin typeface="Arial Black"/>
                <a:cs typeface="Arial Black"/>
              </a:rPr>
              <a:t>log</a:t>
            </a:r>
            <a:r>
              <a:rPr dirty="0" sz="500" spc="-30">
                <a:solidFill>
                  <a:srgbClr val="394A4E"/>
                </a:solidFill>
                <a:latin typeface="Times New Roman"/>
                <a:cs typeface="Times New Roman"/>
              </a:rPr>
              <a:t>(</a:t>
            </a:r>
            <a:r>
              <a:rPr dirty="0" sz="500" spc="-30" i="1">
                <a:solidFill>
                  <a:srgbClr val="394A4E"/>
                </a:solidFill>
                <a:latin typeface="Times New Roman"/>
                <a:cs typeface="Times New Roman"/>
              </a:rPr>
              <a:t>·</a:t>
            </a:r>
            <a:r>
              <a:rPr dirty="0" sz="500" spc="-30">
                <a:solidFill>
                  <a:srgbClr val="394A4E"/>
                </a:solidFill>
                <a:latin typeface="Times New Roman"/>
                <a:cs typeface="Times New Roman"/>
              </a:rPr>
              <a:t>)</a:t>
            </a:r>
            <a:r>
              <a:rPr dirty="0" sz="500" spc="-30">
                <a:solidFill>
                  <a:srgbClr val="394A4E"/>
                </a:solidFill>
                <a:latin typeface="Arial Black"/>
                <a:cs typeface="Arial Black"/>
              </a:rPr>
              <a:t>-transform</a:t>
            </a:r>
            <a:endParaRPr sz="500">
              <a:latin typeface="Arial Black"/>
              <a:cs typeface="Arial Black"/>
            </a:endParaRPr>
          </a:p>
          <a:p>
            <a:pPr marL="231775" indent="-81280">
              <a:lnSpc>
                <a:spcPct val="100000"/>
              </a:lnSpc>
              <a:spcBef>
                <a:spcPts val="290"/>
              </a:spcBef>
              <a:buClr>
                <a:srgbClr val="22373A"/>
              </a:buClr>
              <a:buChar char="•"/>
              <a:tabLst>
                <a:tab pos="232410" algn="l"/>
              </a:tabLst>
            </a:pP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Boundedness constraints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use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(scaled)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30">
                <a:solidFill>
                  <a:srgbClr val="394A4E"/>
                </a:solidFill>
                <a:latin typeface="Arial Black"/>
                <a:cs typeface="Arial Black"/>
              </a:rPr>
              <a:t>logit</a:t>
            </a:r>
            <a:r>
              <a:rPr dirty="0" sz="500" spc="-30">
                <a:solidFill>
                  <a:srgbClr val="394A4E"/>
                </a:solidFill>
                <a:latin typeface="Times New Roman"/>
                <a:cs typeface="Times New Roman"/>
              </a:rPr>
              <a:t>(</a:t>
            </a:r>
            <a:r>
              <a:rPr dirty="0" sz="500" spc="-30" i="1">
                <a:solidFill>
                  <a:srgbClr val="394A4E"/>
                </a:solidFill>
                <a:latin typeface="Times New Roman"/>
                <a:cs typeface="Times New Roman"/>
              </a:rPr>
              <a:t>·</a:t>
            </a:r>
            <a:r>
              <a:rPr dirty="0" sz="500" spc="-30">
                <a:solidFill>
                  <a:srgbClr val="394A4E"/>
                </a:solidFill>
                <a:latin typeface="Times New Roman"/>
                <a:cs typeface="Times New Roman"/>
              </a:rPr>
              <a:t>)</a:t>
            </a:r>
            <a:r>
              <a:rPr dirty="0" sz="500" spc="-30">
                <a:solidFill>
                  <a:srgbClr val="394A4E"/>
                </a:solidFill>
                <a:latin typeface="Arial Black"/>
                <a:cs typeface="Arial Black"/>
              </a:rPr>
              <a:t>-transform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922" y="3145995"/>
            <a:ext cx="2007235" cy="2508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93980" indent="-81280">
              <a:lnSpc>
                <a:spcPct val="100000"/>
              </a:lnSpc>
              <a:spcBef>
                <a:spcPts val="385"/>
              </a:spcBef>
              <a:buClr>
                <a:srgbClr val="22373A"/>
              </a:buClr>
              <a:buChar char="•"/>
              <a:tabLst>
                <a:tab pos="94615" algn="l"/>
              </a:tabLst>
            </a:pP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Simplex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constraints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use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stick-breaking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transform 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(</a:t>
            </a:r>
            <a:r>
              <a:rPr dirty="0" sz="500" spc="-35">
                <a:solidFill>
                  <a:srgbClr val="394A4E"/>
                </a:solidFill>
                <a:latin typeface="Arial"/>
                <a:cs typeface="Arial"/>
              </a:rPr>
              <a:t>R</a:t>
            </a:r>
            <a:r>
              <a:rPr dirty="0" baseline="22222" sz="750" spc="-52" i="1">
                <a:solidFill>
                  <a:srgbClr val="394A4E"/>
                </a:solidFill>
                <a:latin typeface="Arial"/>
                <a:cs typeface="Arial"/>
              </a:rPr>
              <a:t>K   </a:t>
            </a:r>
            <a:r>
              <a:rPr dirty="0" sz="500" spc="175" i="1">
                <a:solidFill>
                  <a:srgbClr val="394A4E"/>
                </a:solidFill>
                <a:latin typeface="Times New Roman"/>
                <a:cs typeface="Times New Roman"/>
              </a:rPr>
              <a:t>→ </a:t>
            </a:r>
            <a:r>
              <a:rPr dirty="0" sz="500">
                <a:solidFill>
                  <a:srgbClr val="394A4E"/>
                </a:solidFill>
                <a:latin typeface="Arial"/>
                <a:cs typeface="Arial"/>
              </a:rPr>
              <a:t>R</a:t>
            </a:r>
            <a:r>
              <a:rPr dirty="0" baseline="22222" sz="750" i="1">
                <a:solidFill>
                  <a:srgbClr val="394A4E"/>
                </a:solidFill>
                <a:latin typeface="Arial"/>
                <a:cs typeface="Arial"/>
              </a:rPr>
              <a:t>K</a:t>
            </a:r>
            <a:r>
              <a:rPr dirty="0" baseline="22222" sz="750" i="1">
                <a:solidFill>
                  <a:srgbClr val="394A4E"/>
                </a:solidFill>
                <a:latin typeface="Times New Roman"/>
                <a:cs typeface="Times New Roman"/>
              </a:rPr>
              <a:t>−</a:t>
            </a:r>
            <a:r>
              <a:rPr dirty="0" baseline="22222" sz="750">
                <a:solidFill>
                  <a:srgbClr val="394A4E"/>
                </a:solidFill>
                <a:latin typeface="Arial Black"/>
                <a:cs typeface="Arial Black"/>
              </a:rPr>
              <a:t>1</a:t>
            </a:r>
            <a:r>
              <a:rPr dirty="0" baseline="22222" sz="750" spc="-89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)</a:t>
            </a:r>
            <a:endParaRPr sz="500">
              <a:latin typeface="Arial Black"/>
              <a:cs typeface="Arial Black"/>
            </a:endParaRPr>
          </a:p>
          <a:p>
            <a:pPr marL="93980" indent="-81280">
              <a:lnSpc>
                <a:spcPct val="100000"/>
              </a:lnSpc>
              <a:spcBef>
                <a:spcPts val="290"/>
              </a:spcBef>
              <a:buClr>
                <a:srgbClr val="22373A"/>
              </a:buClr>
              <a:buChar char="•"/>
              <a:tabLst>
                <a:tab pos="94615" algn="l"/>
              </a:tabLst>
            </a:pP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Matrix 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constraints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(PD)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use 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Cholesky-based transforms (see</a:t>
            </a:r>
            <a:r>
              <a:rPr dirty="0" sz="500" spc="2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PB96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])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6425" y="3214827"/>
            <a:ext cx="1054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55">
                <a:solidFill>
                  <a:srgbClr val="22373A"/>
                </a:solidFill>
                <a:latin typeface="Arial Black"/>
                <a:cs typeface="Arial Black"/>
              </a:rPr>
              <a:t>31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278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15">
                <a:solidFill>
                  <a:srgbClr val="F9F9F9"/>
                </a:solidFill>
              </a:rPr>
              <a:t>Language</a:t>
            </a:r>
            <a:r>
              <a:rPr dirty="0" sz="1200" spc="-175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489710" cy="0"/>
          </a:xfrm>
          <a:custGeom>
            <a:avLst/>
            <a:gdLst/>
            <a:ahLst/>
            <a:cxnLst/>
            <a:rect l="l" t="t" r="r" b="b"/>
            <a:pathLst>
              <a:path w="1489710" h="0">
                <a:moveTo>
                  <a:pt x="0" y="0"/>
                </a:moveTo>
                <a:lnTo>
                  <a:pt x="148944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 h="0">
                <a:moveTo>
                  <a:pt x="0" y="0"/>
                </a:moveTo>
                <a:lnTo>
                  <a:pt x="149450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67930"/>
            <a:ext cx="3846829" cy="202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program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divided into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blocks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key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blocks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are:</a:t>
            </a:r>
            <a:endParaRPr sz="1000">
              <a:latin typeface="Arial Black"/>
              <a:cs typeface="Arial Black"/>
            </a:endParaRPr>
          </a:p>
          <a:p>
            <a:pPr marL="265430" marR="257175" indent="-99695">
              <a:lnSpc>
                <a:spcPct val="114599"/>
              </a:lnSpc>
              <a:spcBef>
                <a:spcPts val="79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Deﬁnes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external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read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beginning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execution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85">
                <a:solidFill>
                  <a:srgbClr val="22373A"/>
                </a:solidFill>
                <a:latin typeface="Courier New"/>
                <a:cs typeface="Courier New"/>
              </a:rPr>
              <a:t>parameters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Deﬁnes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variables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inferred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00"/>
              </a:lnSpc>
              <a:spcBef>
                <a:spcPts val="30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Deﬁnes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relating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data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parameters.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Both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prior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likelihood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coded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block</a:t>
            </a:r>
            <a:endParaRPr sz="1000">
              <a:latin typeface="Arial Black"/>
              <a:cs typeface="Arial Black"/>
            </a:endParaRPr>
          </a:p>
          <a:p>
            <a:pPr marL="12700" marR="85725">
              <a:lnSpc>
                <a:spcPct val="114599"/>
              </a:lnSpc>
              <a:spcBef>
                <a:spcPts val="79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Additional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blocks, 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e.g.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transformed 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generated quantities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useful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performing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additional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transformations within 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Stan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. 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Less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useful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through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interfaces.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453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32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278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15">
                <a:solidFill>
                  <a:srgbClr val="F9F9F9"/>
                </a:solidFill>
              </a:rPr>
              <a:t>Language</a:t>
            </a:r>
            <a:r>
              <a:rPr dirty="0" sz="1200" spc="-175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 h="0">
                <a:moveTo>
                  <a:pt x="0" y="0"/>
                </a:moveTo>
                <a:lnTo>
                  <a:pt x="153600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541145" cy="0"/>
          </a:xfrm>
          <a:custGeom>
            <a:avLst/>
            <a:gdLst/>
            <a:ahLst/>
            <a:cxnLst/>
            <a:rect l="l" t="t" r="r" b="b"/>
            <a:pathLst>
              <a:path w="1541145" h="0">
                <a:moveTo>
                  <a:pt x="0" y="0"/>
                </a:moveTo>
                <a:lnTo>
                  <a:pt x="154106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871816"/>
            <a:ext cx="3164205" cy="179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Toy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example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(Beta-Bernoulli):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88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data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0">
                <a:latin typeface="Courier New"/>
                <a:cs typeface="Courier New"/>
              </a:rPr>
              <a:t>N</a:t>
            </a:r>
            <a:r>
              <a:rPr dirty="0" sz="800" spc="-60" b="1">
                <a:latin typeface="Courier New"/>
                <a:cs typeface="Courier New"/>
              </a:rPr>
              <a:t>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Number of</a:t>
            </a:r>
            <a:r>
              <a:rPr dirty="0" sz="800" spc="-5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observations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5">
                <a:latin typeface="Courier New"/>
                <a:cs typeface="Courier New"/>
              </a:rPr>
              <a:t>upper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5">
                <a:latin typeface="Courier New"/>
                <a:cs typeface="Courier New"/>
              </a:rPr>
              <a:t>y</a:t>
            </a:r>
            <a:r>
              <a:rPr dirty="0" sz="800" spc="-65" b="1">
                <a:latin typeface="Courier New"/>
                <a:cs typeface="Courier New"/>
              </a:rPr>
              <a:t>[</a:t>
            </a:r>
            <a:r>
              <a:rPr dirty="0" sz="800" spc="-65">
                <a:latin typeface="Courier New"/>
                <a:cs typeface="Courier New"/>
              </a:rPr>
              <a:t>N</a:t>
            </a:r>
            <a:r>
              <a:rPr dirty="0" sz="800" spc="-65" b="1">
                <a:latin typeface="Courier New"/>
                <a:cs typeface="Courier New"/>
              </a:rPr>
              <a:t>];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observed 0/1</a:t>
            </a:r>
            <a:r>
              <a:rPr dirty="0" sz="800" spc="2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variables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parameters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5">
                <a:latin typeface="Courier New"/>
                <a:cs typeface="Courier New"/>
              </a:rPr>
              <a:t>upper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5">
                <a:latin typeface="Courier New"/>
                <a:cs typeface="Courier New"/>
              </a:rPr>
              <a:t>p</a:t>
            </a:r>
            <a:r>
              <a:rPr dirty="0" sz="800" spc="-65" b="1">
                <a:latin typeface="Courier New"/>
                <a:cs typeface="Courier New"/>
              </a:rPr>
              <a:t>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unknown</a:t>
            </a:r>
            <a:r>
              <a:rPr dirty="0" sz="800" spc="-5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p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model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p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beta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);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weak prior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latin typeface="Courier New"/>
                <a:cs typeface="Courier New"/>
              </a:rPr>
              <a:t>y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bernoulli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p</a:t>
            </a:r>
            <a:r>
              <a:rPr dirty="0" sz="800" spc="-60" b="1">
                <a:latin typeface="Courier New"/>
                <a:cs typeface="Courier New"/>
              </a:rPr>
              <a:t>);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vectorized across elements of</a:t>
            </a:r>
            <a:r>
              <a:rPr dirty="0" sz="800" spc="-4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y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453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33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8858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B</a:t>
            </a:r>
            <a:r>
              <a:rPr dirty="0" sz="1200" spc="-70">
                <a:solidFill>
                  <a:srgbClr val="F9F9F9"/>
                </a:solidFill>
              </a:rPr>
              <a:t>a</a:t>
            </a:r>
            <a:r>
              <a:rPr dirty="0" sz="1200" spc="75">
                <a:solidFill>
                  <a:srgbClr val="F9F9F9"/>
                </a:solidFill>
              </a:rPr>
              <a:t>ckground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 h="0">
                <a:moveTo>
                  <a:pt x="0" y="0"/>
                </a:moveTo>
                <a:lnTo>
                  <a:pt x="1861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 h="0">
                <a:moveTo>
                  <a:pt x="0" y="0"/>
                </a:moveTo>
                <a:lnTo>
                  <a:pt x="19125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335620"/>
            <a:ext cx="2837180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familiar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you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following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concepts?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Statistics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Computation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207" y="3210667"/>
            <a:ext cx="7175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278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Stan </a:t>
            </a:r>
            <a:r>
              <a:rPr dirty="0" sz="1200" spc="15">
                <a:solidFill>
                  <a:srgbClr val="F9F9F9"/>
                </a:solidFill>
              </a:rPr>
              <a:t>Language</a:t>
            </a:r>
            <a:r>
              <a:rPr dirty="0" sz="1200" spc="-175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Model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5" h="0">
                <a:moveTo>
                  <a:pt x="0" y="0"/>
                </a:moveTo>
                <a:lnTo>
                  <a:pt x="158254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 h="0">
                <a:moveTo>
                  <a:pt x="0" y="0"/>
                </a:moveTo>
                <a:lnTo>
                  <a:pt x="158760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04731"/>
            <a:ext cx="3914140" cy="250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“sampling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statements”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block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syntactic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sugar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direct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manipulation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log-posterior.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Equivalent: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89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data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0">
                <a:latin typeface="Courier New"/>
                <a:cs typeface="Courier New"/>
              </a:rPr>
              <a:t>N</a:t>
            </a:r>
            <a:r>
              <a:rPr dirty="0" sz="800" spc="-60" b="1">
                <a:latin typeface="Courier New"/>
                <a:cs typeface="Courier New"/>
              </a:rPr>
              <a:t>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Number of</a:t>
            </a:r>
            <a:r>
              <a:rPr dirty="0" sz="800" spc="-6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observations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5">
                <a:latin typeface="Courier New"/>
                <a:cs typeface="Courier New"/>
              </a:rPr>
              <a:t>upper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5">
                <a:latin typeface="Courier New"/>
                <a:cs typeface="Courier New"/>
              </a:rPr>
              <a:t>y</a:t>
            </a:r>
            <a:r>
              <a:rPr dirty="0" sz="800" spc="-65" b="1">
                <a:latin typeface="Courier New"/>
                <a:cs typeface="Courier New"/>
              </a:rPr>
              <a:t>[</a:t>
            </a:r>
            <a:r>
              <a:rPr dirty="0" sz="800" spc="-65">
                <a:latin typeface="Courier New"/>
                <a:cs typeface="Courier New"/>
              </a:rPr>
              <a:t>N</a:t>
            </a:r>
            <a:r>
              <a:rPr dirty="0" sz="800" spc="-65" b="1">
                <a:latin typeface="Courier New"/>
                <a:cs typeface="Courier New"/>
              </a:rPr>
              <a:t>];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observed 0/1</a:t>
            </a:r>
            <a:r>
              <a:rPr dirty="0" sz="800" spc="-3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variables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parameters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5">
                <a:latin typeface="Courier New"/>
                <a:cs typeface="Courier New"/>
              </a:rPr>
              <a:t>upper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5">
                <a:latin typeface="Courier New"/>
                <a:cs typeface="Courier New"/>
              </a:rPr>
              <a:t>p</a:t>
            </a:r>
            <a:r>
              <a:rPr dirty="0" sz="800" spc="-65" b="1">
                <a:latin typeface="Courier New"/>
                <a:cs typeface="Courier New"/>
              </a:rPr>
              <a:t>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unknown</a:t>
            </a:r>
            <a:r>
              <a:rPr dirty="0" sz="800" spc="-5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p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model</a:t>
            </a:r>
            <a:r>
              <a:rPr dirty="0" sz="800" spc="-65" b="1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target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+=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beta_log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p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);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 weak</a:t>
            </a:r>
            <a:r>
              <a:rPr dirty="0" sz="800" spc="-5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prior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for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latin typeface="Courier New"/>
                <a:cs typeface="Courier New"/>
              </a:rPr>
              <a:t>i 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in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:</a:t>
            </a:r>
            <a:r>
              <a:rPr dirty="0" sz="800" spc="-65">
                <a:latin typeface="Courier New"/>
                <a:cs typeface="Courier New"/>
              </a:rPr>
              <a:t>N</a:t>
            </a:r>
            <a:r>
              <a:rPr dirty="0" sz="800" spc="-65" b="1">
                <a:latin typeface="Courier New"/>
                <a:cs typeface="Courier New"/>
              </a:rPr>
              <a:t>){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//</a:t>
            </a:r>
            <a:r>
              <a:rPr dirty="0" sz="800" spc="-5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800" spc="-65" i="1">
                <a:solidFill>
                  <a:srgbClr val="8E5902"/>
                </a:solidFill>
                <a:latin typeface="Courier New"/>
                <a:cs typeface="Courier New"/>
              </a:rPr>
              <a:t>likelihood</a:t>
            </a:r>
            <a:endParaRPr sz="800">
              <a:latin typeface="Courier New"/>
              <a:cs typeface="Courier New"/>
            </a:endParaRPr>
          </a:p>
          <a:p>
            <a:pPr algn="ctr" marR="948055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latin typeface="Courier New"/>
                <a:cs typeface="Courier New"/>
              </a:rPr>
              <a:t>target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+=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bernoulli_log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p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latin typeface="Courier New"/>
                <a:cs typeface="Courier New"/>
              </a:rPr>
              <a:t>y</a:t>
            </a:r>
            <a:r>
              <a:rPr dirty="0" sz="800" spc="-65" b="1">
                <a:latin typeface="Courier New"/>
                <a:cs typeface="Courier New"/>
              </a:rPr>
              <a:t>[</a:t>
            </a:r>
            <a:r>
              <a:rPr dirty="0" sz="800" spc="-65">
                <a:latin typeface="Courier New"/>
                <a:cs typeface="Courier New"/>
              </a:rPr>
              <a:t>i</a:t>
            </a:r>
            <a:r>
              <a:rPr dirty="0" sz="800" spc="-65" b="1">
                <a:latin typeface="Courier New"/>
                <a:cs typeface="Courier New"/>
              </a:rPr>
              <a:t>]);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453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34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348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10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10" h="0">
                <a:moveTo>
                  <a:pt x="0" y="0"/>
                </a:moveTo>
                <a:lnTo>
                  <a:pt x="162909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89" h="0">
                <a:moveTo>
                  <a:pt x="0" y="0"/>
                </a:moveTo>
                <a:lnTo>
                  <a:pt x="163415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30130"/>
            <a:ext cx="3783965" cy="10979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3810">
              <a:lnSpc>
                <a:spcPct val="100000"/>
              </a:lnSpc>
              <a:spcBef>
                <a:spcPts val="265"/>
              </a:spcBef>
              <a:tabLst>
                <a:tab pos="2623185" algn="l"/>
              </a:tabLst>
            </a:pPr>
            <a:r>
              <a:rPr dirty="0" baseline="-36111" sz="1500" spc="-82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baseline="-36111" sz="1500" spc="-82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baseline="-36111" sz="1500" spc="-82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baseline="-36111" sz="1500" spc="-82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36111" sz="1500" spc="-82">
                <a:solidFill>
                  <a:srgbClr val="22373A"/>
                </a:solidFill>
                <a:latin typeface="Georgia"/>
                <a:cs typeface="Georgia"/>
              </a:rPr>
              <a:t>) </a:t>
            </a:r>
            <a:r>
              <a:rPr dirty="0" baseline="-36111" sz="1500" spc="19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u="sng" sz="1000" spc="48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|θ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</a:t>
            </a:r>
            <a:r>
              <a:rPr dirty="0" u="sng" sz="1000" spc="-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(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θ</a:t>
            </a:r>
            <a:r>
              <a:rPr dirty="0" u="sng" sz="1000" spc="-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)	</a:t>
            </a:r>
            <a:endParaRPr sz="1000">
              <a:latin typeface="Georgia"/>
              <a:cs typeface="Georgia"/>
            </a:endParaRPr>
          </a:p>
          <a:p>
            <a:pPr marL="1795780">
              <a:lnSpc>
                <a:spcPct val="100000"/>
              </a:lnSpc>
              <a:spcBef>
                <a:spcPts val="170"/>
              </a:spcBef>
            </a:pPr>
            <a:r>
              <a:rPr dirty="0" baseline="44444" sz="1500" spc="-44">
                <a:solidFill>
                  <a:srgbClr val="22373A"/>
                </a:solidFill>
                <a:latin typeface="Georgia"/>
                <a:cs typeface="Georgia"/>
              </a:rPr>
              <a:t>∫ 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14599"/>
              </a:lnSpc>
              <a:spcBef>
                <a:spcPts val="819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denominator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quantity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“partition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function”)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often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analytically intractable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left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</a:t>
            </a:r>
            <a:endParaRPr sz="1000">
              <a:latin typeface="Arial Black"/>
              <a:cs typeface="Arial Black"/>
            </a:endParaRPr>
          </a:p>
          <a:p>
            <a:pPr algn="ctr" marL="129539">
              <a:lnSpc>
                <a:spcPct val="100000"/>
              </a:lnSpc>
              <a:spcBef>
                <a:spcPts val="940"/>
              </a:spcBef>
            </a:pP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θ|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55">
                <a:solidFill>
                  <a:srgbClr val="22373A"/>
                </a:solidFill>
                <a:latin typeface="Georgia"/>
                <a:cs typeface="Georgia"/>
              </a:rPr>
              <a:t>)  </a:t>
            </a:r>
            <a:r>
              <a:rPr dirty="0" sz="1000" spc="55">
                <a:solidFill>
                  <a:srgbClr val="22373A"/>
                </a:solidFill>
                <a:latin typeface="DejaVu Sans"/>
                <a:cs typeface="DejaVu Sans"/>
              </a:rPr>
              <a:t>∝</a:t>
            </a:r>
            <a:r>
              <a:rPr dirty="0" sz="1000" spc="-14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|θ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35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1785962"/>
            <a:ext cx="3910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6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[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F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6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)]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arbitrary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(measurable) 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F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when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1874553"/>
            <a:ext cx="3790315" cy="5016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up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normalizing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constant?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theory,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sample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invoke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Law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Large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Numbers: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0905" y="2459896"/>
            <a:ext cx="110489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54"/>
              </a:spcBef>
            </a:pPr>
            <a:r>
              <a:rPr dirty="0" u="sng" sz="1000" spc="-26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1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3658" y="2445715"/>
            <a:ext cx="850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0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1936" y="2445728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30">
                <a:solidFill>
                  <a:srgbClr val="22373A"/>
                </a:solidFill>
                <a:latin typeface="Georgia"/>
                <a:cs typeface="Georgia"/>
              </a:rPr>
              <a:t>∑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6448" y="2761310"/>
            <a:ext cx="1593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dirty="0" sz="700" spc="175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808" y="2627071"/>
            <a:ext cx="49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i="1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9363" y="2532202"/>
            <a:ext cx="2787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dirty="0" sz="700" spc="190" i="1">
                <a:solidFill>
                  <a:srgbClr val="22373A"/>
                </a:solidFill>
                <a:latin typeface="Times New Roman"/>
                <a:cs typeface="Times New Roman"/>
              </a:rPr>
              <a:t>→∞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5772" y="2565997"/>
            <a:ext cx="779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F</a:t>
            </a:r>
            <a:r>
              <a:rPr dirty="0" sz="1000" spc="-9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95">
                <a:solidFill>
                  <a:srgbClr val="22373A"/>
                </a:solidFill>
                <a:latin typeface="DejaVu Sans"/>
                <a:cs typeface="DejaVu Sans"/>
              </a:rPr>
              <a:t>θ 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−→</a:t>
            </a:r>
            <a:r>
              <a:rPr dirty="0" sz="1000" spc="7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8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dirty="0" sz="1000" spc="-80">
                <a:solidFill>
                  <a:srgbClr val="22373A"/>
                </a:solidFill>
                <a:latin typeface="Georgia"/>
                <a:cs typeface="Georgia"/>
              </a:rPr>
              <a:t>[</a:t>
            </a:r>
            <a:r>
              <a:rPr dirty="0" sz="1000" spc="-80" i="1">
                <a:solidFill>
                  <a:srgbClr val="22373A"/>
                </a:solidFill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9008" y="2565997"/>
            <a:ext cx="223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120">
                <a:solidFill>
                  <a:srgbClr val="22373A"/>
                </a:solidFill>
                <a:latin typeface="DejaVu Sans"/>
                <a:cs typeface="DejaVu Sans"/>
              </a:rPr>
              <a:t>θ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)]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345" y="2941154"/>
            <a:ext cx="2964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practice,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cannot sample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directly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10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either.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9367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F9F9F9"/>
                </a:solidFill>
              </a:rPr>
              <a:t>Markov</a:t>
            </a:r>
            <a:r>
              <a:rPr dirty="0" sz="1200" spc="-265">
                <a:solidFill>
                  <a:srgbClr val="F9F9F9"/>
                </a:solidFill>
              </a:rPr>
              <a:t> </a:t>
            </a:r>
            <a:r>
              <a:rPr dirty="0" sz="1200" spc="20">
                <a:solidFill>
                  <a:srgbClr val="F9F9F9"/>
                </a:solidFill>
              </a:rPr>
              <a:t>Chain </a:t>
            </a:r>
            <a:r>
              <a:rPr dirty="0" sz="1200" spc="55">
                <a:solidFill>
                  <a:srgbClr val="F9F9F9"/>
                </a:solidFill>
              </a:rPr>
              <a:t>Monte </a:t>
            </a:r>
            <a:r>
              <a:rPr dirty="0" sz="1200" spc="80">
                <a:solidFill>
                  <a:srgbClr val="F9F9F9"/>
                </a:solidFill>
              </a:rPr>
              <a:t>Carlo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 h="0">
                <a:moveTo>
                  <a:pt x="0" y="0"/>
                </a:moveTo>
                <a:lnTo>
                  <a:pt x="167563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680845" cy="0"/>
          </a:xfrm>
          <a:custGeom>
            <a:avLst/>
            <a:gdLst/>
            <a:ahLst/>
            <a:cxnLst/>
            <a:rect l="l" t="t" r="r" b="b"/>
            <a:pathLst>
              <a:path w="1680845" h="0">
                <a:moveTo>
                  <a:pt x="0" y="0"/>
                </a:moveTo>
                <a:lnTo>
                  <a:pt x="168069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56445"/>
            <a:ext cx="3855085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8760">
              <a:lnSpc>
                <a:spcPct val="156100"/>
              </a:lnSpc>
              <a:spcBef>
                <a:spcPts val="1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entirely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true.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(sort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)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IID. 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construct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(ergodic)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Markov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chain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transition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kernel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</a:t>
            </a:r>
            <a:endParaRPr sz="1000">
              <a:latin typeface="Georgia"/>
              <a:cs typeface="Georgia"/>
            </a:endParaRPr>
          </a:p>
          <a:p>
            <a:pPr marL="12700" marR="296545">
              <a:lnSpc>
                <a:spcPct val="114599"/>
              </a:lnSpc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chosen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same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stationary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(see, 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e.g.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Tie94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details).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Then,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Markov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chain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if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either: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initialize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chain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draw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405765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6065" algn="l"/>
              </a:tabLst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run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chain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long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enough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(inﬁnitely long!)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converges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ﬁrst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is,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again,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impossible.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Let’s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look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closely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second.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36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5" h="0">
                <a:moveTo>
                  <a:pt x="0" y="0"/>
                </a:moveTo>
                <a:lnTo>
                  <a:pt x="172218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 h="0">
                <a:moveTo>
                  <a:pt x="0" y="0"/>
                </a:moveTo>
                <a:lnTo>
                  <a:pt x="172724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2463" rIns="0" bIns="0" rtlCol="0" vert="horz">
            <a:spAutoFit/>
          </a:bodyPr>
          <a:lstStyle/>
          <a:p>
            <a:pPr marL="10160" marR="5080">
              <a:lnSpc>
                <a:spcPct val="114500"/>
              </a:lnSpc>
              <a:spcBef>
                <a:spcPts val="100"/>
              </a:spcBef>
            </a:pPr>
            <a:r>
              <a:rPr dirty="0" spc="-215"/>
              <a:t>A </a:t>
            </a:r>
            <a:r>
              <a:rPr dirty="0" spc="-140"/>
              <a:t>Markov </a:t>
            </a:r>
            <a:r>
              <a:rPr dirty="0" spc="-114"/>
              <a:t>chain </a:t>
            </a:r>
            <a:r>
              <a:rPr dirty="0" spc="-110"/>
              <a:t>is </a:t>
            </a:r>
            <a:r>
              <a:rPr dirty="0" spc="-135"/>
              <a:t>a </a:t>
            </a:r>
            <a:r>
              <a:rPr dirty="0" spc="-125"/>
              <a:t>map </a:t>
            </a:r>
            <a:r>
              <a:rPr dirty="0" spc="-100"/>
              <a:t>from </a:t>
            </a:r>
            <a:r>
              <a:rPr dirty="0" spc="-110"/>
              <a:t>the </a:t>
            </a:r>
            <a:r>
              <a:rPr dirty="0" spc="-145"/>
              <a:t>space </a:t>
            </a:r>
            <a:r>
              <a:rPr dirty="0" spc="-85"/>
              <a:t>of </a:t>
            </a:r>
            <a:r>
              <a:rPr dirty="0" spc="-95"/>
              <a:t>probability distributions  </a:t>
            </a:r>
            <a:r>
              <a:rPr dirty="0" spc="-100"/>
              <a:t>onto</a:t>
            </a:r>
            <a:r>
              <a:rPr dirty="0" spc="-65"/>
              <a:t> </a:t>
            </a:r>
            <a:r>
              <a:rPr dirty="0" spc="-105"/>
              <a:t>itself.</a:t>
            </a:r>
          </a:p>
          <a:p>
            <a:pPr marL="10160" marR="42545">
              <a:lnSpc>
                <a:spcPct val="114599"/>
              </a:lnSpc>
              <a:spcBef>
                <a:spcPts val="495"/>
              </a:spcBef>
            </a:pPr>
            <a:r>
              <a:rPr dirty="0" spc="-130"/>
              <a:t>Given </a:t>
            </a:r>
            <a:r>
              <a:rPr dirty="0" spc="-110"/>
              <a:t>an </a:t>
            </a:r>
            <a:r>
              <a:rPr dirty="0" spc="-90"/>
              <a:t>initialization distribution </a:t>
            </a:r>
            <a:r>
              <a:rPr dirty="0" spc="-125"/>
              <a:t>(which </a:t>
            </a:r>
            <a:r>
              <a:rPr dirty="0" spc="-150"/>
              <a:t>may </a:t>
            </a:r>
            <a:r>
              <a:rPr dirty="0" spc="-110"/>
              <a:t>be </a:t>
            </a:r>
            <a:r>
              <a:rPr dirty="0" spc="-135"/>
              <a:t>a </a:t>
            </a:r>
            <a:r>
              <a:rPr dirty="0" spc="-90"/>
              <a:t>point </a:t>
            </a:r>
            <a:r>
              <a:rPr dirty="0" spc="-130"/>
              <a:t>mass) </a:t>
            </a:r>
            <a:r>
              <a:rPr dirty="0" spc="-90" i="1">
                <a:latin typeface="Arial"/>
                <a:cs typeface="Arial"/>
              </a:rPr>
              <a:t>P</a:t>
            </a:r>
            <a:r>
              <a:rPr dirty="0" baseline="-11904" sz="1050" spc="-135"/>
              <a:t>0</a:t>
            </a:r>
            <a:r>
              <a:rPr dirty="0" sz="1000" spc="-90"/>
              <a:t>,  </a:t>
            </a:r>
            <a:r>
              <a:rPr dirty="0" sz="1000" spc="-105"/>
              <a:t>application </a:t>
            </a:r>
            <a:r>
              <a:rPr dirty="0" sz="1000" spc="-85"/>
              <a:t>of </a:t>
            </a:r>
            <a:r>
              <a:rPr dirty="0" sz="1000" spc="-110"/>
              <a:t>the </a:t>
            </a:r>
            <a:r>
              <a:rPr dirty="0" sz="1000" spc="-100"/>
              <a:t>transition </a:t>
            </a:r>
            <a:r>
              <a:rPr dirty="0" sz="1000" spc="-110"/>
              <a:t>kernel </a:t>
            </a:r>
            <a:r>
              <a:rPr dirty="0" sz="1000" spc="-105">
                <a:latin typeface="Georgia"/>
                <a:cs typeface="Georgia"/>
              </a:rPr>
              <a:t>Π </a:t>
            </a:r>
            <a:r>
              <a:rPr dirty="0" sz="1000" spc="-135"/>
              <a:t>gives a </a:t>
            </a:r>
            <a:r>
              <a:rPr dirty="0" sz="1000" spc="-155"/>
              <a:t>new </a:t>
            </a:r>
            <a:r>
              <a:rPr dirty="0" sz="1000" spc="-90"/>
              <a:t>distribution</a:t>
            </a:r>
            <a:r>
              <a:rPr dirty="0" sz="1000" spc="-170"/>
              <a:t> </a:t>
            </a:r>
            <a:r>
              <a:rPr dirty="0" sz="1000" spc="-120" i="1">
                <a:latin typeface="Arial"/>
                <a:cs typeface="Arial"/>
              </a:rPr>
              <a:t>P</a:t>
            </a:r>
            <a:r>
              <a:rPr dirty="0" baseline="-11904" sz="1050" spc="-179"/>
              <a:t>1</a:t>
            </a:r>
            <a:r>
              <a:rPr dirty="0" sz="1000" spc="-120"/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37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1898993"/>
            <a:ext cx="37941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Repeated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application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gives </a:t>
            </a: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{</a:t>
            </a:r>
            <a:r>
              <a:rPr dirty="0" sz="1000" spc="-8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27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}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dirty="0" sz="1000" spc="155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dirty="0" sz="1000" spc="15">
                <a:solidFill>
                  <a:srgbClr val="22373A"/>
                </a:solidFill>
                <a:latin typeface="DejaVu Sans"/>
                <a:cs typeface="DejaVu Sans"/>
              </a:rPr>
              <a:t>∞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.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baseline="-11904" sz="1050" spc="-10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1987583"/>
            <a:ext cx="2299335" cy="5016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“close”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convergence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dirty="0" sz="1000" spc="-2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rapid.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stationary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point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Π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38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10" h="0">
                <a:moveTo>
                  <a:pt x="0" y="0"/>
                </a:moveTo>
                <a:lnTo>
                  <a:pt x="176872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89" h="0">
                <a:moveTo>
                  <a:pt x="0" y="0"/>
                </a:moveTo>
                <a:lnTo>
                  <a:pt x="177378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38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28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820545" cy="0"/>
          </a:xfrm>
          <a:custGeom>
            <a:avLst/>
            <a:gdLst/>
            <a:ahLst/>
            <a:cxnLst/>
            <a:rect l="l" t="t" r="r" b="b"/>
            <a:pathLst>
              <a:path w="1820545" h="0">
                <a:moveTo>
                  <a:pt x="0" y="0"/>
                </a:moveTo>
                <a:lnTo>
                  <a:pt x="182034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39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862455" cy="0"/>
          </a:xfrm>
          <a:custGeom>
            <a:avLst/>
            <a:gdLst/>
            <a:ahLst/>
            <a:cxnLst/>
            <a:rect l="l" t="t" r="r" b="b"/>
            <a:pathLst>
              <a:path w="1862455" h="0">
                <a:moveTo>
                  <a:pt x="0" y="0"/>
                </a:moveTo>
                <a:lnTo>
                  <a:pt x="186183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186689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40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908810" cy="0"/>
          </a:xfrm>
          <a:custGeom>
            <a:avLst/>
            <a:gdLst/>
            <a:ahLst/>
            <a:cxnLst/>
            <a:rect l="l" t="t" r="r" b="b"/>
            <a:pathLst>
              <a:path w="1908810" h="0">
                <a:moveTo>
                  <a:pt x="0" y="0"/>
                </a:moveTo>
                <a:lnTo>
                  <a:pt x="190837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89" h="0">
                <a:moveTo>
                  <a:pt x="0" y="0"/>
                </a:moveTo>
                <a:lnTo>
                  <a:pt x="191343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41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955164" cy="0"/>
          </a:xfrm>
          <a:custGeom>
            <a:avLst/>
            <a:gdLst/>
            <a:ahLst/>
            <a:cxnLst/>
            <a:rect l="l" t="t" r="r" b="b"/>
            <a:pathLst>
              <a:path w="1955164" h="0">
                <a:moveTo>
                  <a:pt x="0" y="0"/>
                </a:moveTo>
                <a:lnTo>
                  <a:pt x="195492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960245" cy="0"/>
          </a:xfrm>
          <a:custGeom>
            <a:avLst/>
            <a:gdLst/>
            <a:ahLst/>
            <a:cxnLst/>
            <a:rect l="l" t="t" r="r" b="b"/>
            <a:pathLst>
              <a:path w="1960245" h="0">
                <a:moveTo>
                  <a:pt x="0" y="0"/>
                </a:moveTo>
                <a:lnTo>
                  <a:pt x="195998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42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 h="0">
                <a:moveTo>
                  <a:pt x="0" y="0"/>
                </a:moveTo>
                <a:lnTo>
                  <a:pt x="200146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 h="0">
                <a:moveTo>
                  <a:pt x="0" y="0"/>
                </a:moveTo>
                <a:lnTo>
                  <a:pt x="200653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8858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B</a:t>
            </a:r>
            <a:r>
              <a:rPr dirty="0" sz="1200" spc="-70">
                <a:solidFill>
                  <a:srgbClr val="F9F9F9"/>
                </a:solidFill>
              </a:rPr>
              <a:t>a</a:t>
            </a:r>
            <a:r>
              <a:rPr dirty="0" sz="1200" spc="75">
                <a:solidFill>
                  <a:srgbClr val="F9F9F9"/>
                </a:solidFill>
              </a:rPr>
              <a:t>ckground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 h="0">
                <a:moveTo>
                  <a:pt x="0" y="0"/>
                </a:moveTo>
                <a:lnTo>
                  <a:pt x="1861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 h="0">
                <a:moveTo>
                  <a:pt x="0" y="0"/>
                </a:moveTo>
                <a:lnTo>
                  <a:pt x="19125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335620"/>
            <a:ext cx="283718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familiar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you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following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concepts?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Statistics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Computation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207" y="3210667"/>
            <a:ext cx="7175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01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053589" cy="0"/>
          </a:xfrm>
          <a:custGeom>
            <a:avLst/>
            <a:gdLst/>
            <a:ahLst/>
            <a:cxnLst/>
            <a:rect l="l" t="t" r="r" b="b"/>
            <a:pathLst>
              <a:path w="2053589" h="0">
                <a:moveTo>
                  <a:pt x="0" y="0"/>
                </a:moveTo>
                <a:lnTo>
                  <a:pt x="205307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 h="0">
                <a:moveTo>
                  <a:pt x="0" y="0"/>
                </a:moveTo>
                <a:lnTo>
                  <a:pt x="209456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099945" cy="0"/>
          </a:xfrm>
          <a:custGeom>
            <a:avLst/>
            <a:gdLst/>
            <a:ahLst/>
            <a:cxnLst/>
            <a:rect l="l" t="t" r="r" b="b"/>
            <a:pathLst>
              <a:path w="2099945" h="0">
                <a:moveTo>
                  <a:pt x="0" y="0"/>
                </a:moveTo>
                <a:lnTo>
                  <a:pt x="209962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45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141220" cy="0"/>
          </a:xfrm>
          <a:custGeom>
            <a:avLst/>
            <a:gdLst/>
            <a:ahLst/>
            <a:cxnLst/>
            <a:rect l="l" t="t" r="r" b="b"/>
            <a:pathLst>
              <a:path w="2141220" h="0">
                <a:moveTo>
                  <a:pt x="0" y="0"/>
                </a:moveTo>
                <a:lnTo>
                  <a:pt x="214111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 h="0">
                <a:moveTo>
                  <a:pt x="0" y="0"/>
                </a:moveTo>
                <a:lnTo>
                  <a:pt x="214617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188210" cy="0"/>
          </a:xfrm>
          <a:custGeom>
            <a:avLst/>
            <a:gdLst/>
            <a:ahLst/>
            <a:cxnLst/>
            <a:rect l="l" t="t" r="r" b="b"/>
            <a:pathLst>
              <a:path w="2188210" h="0">
                <a:moveTo>
                  <a:pt x="0" y="0"/>
                </a:moveTo>
                <a:lnTo>
                  <a:pt x="21876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2724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90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">
                <a:solidFill>
                  <a:srgbClr val="F9F9F9"/>
                </a:solidFill>
              </a:rPr>
              <a:t>Convergence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MCMC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234565" cy="0"/>
          </a:xfrm>
          <a:custGeom>
            <a:avLst/>
            <a:gdLst/>
            <a:ahLst/>
            <a:cxnLst/>
            <a:rect l="l" t="t" r="r" b="b"/>
            <a:pathLst>
              <a:path w="2234565" h="0">
                <a:moveTo>
                  <a:pt x="0" y="0"/>
                </a:moveTo>
                <a:lnTo>
                  <a:pt x="223420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239645" cy="0"/>
          </a:xfrm>
          <a:custGeom>
            <a:avLst/>
            <a:gdLst/>
            <a:ahLst/>
            <a:cxnLst/>
            <a:rect l="l" t="t" r="r" b="b"/>
            <a:pathLst>
              <a:path w="2239645" h="0">
                <a:moveTo>
                  <a:pt x="0" y="0"/>
                </a:moveTo>
                <a:lnTo>
                  <a:pt x="223927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70604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Example: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720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baseline="-11904" sz="1050" spc="-142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DejaVu Sans"/>
                <a:cs typeface="DejaVu Sans"/>
              </a:rPr>
              <a:t>δ</a:t>
            </a:r>
            <a:r>
              <a:rPr dirty="0" baseline="-11904" sz="1050" spc="-172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;</a:t>
            </a:r>
            <a:endParaRPr sz="1000">
              <a:latin typeface="Arial Black"/>
              <a:cs typeface="Arial Black"/>
            </a:endParaRPr>
          </a:p>
          <a:p>
            <a:pPr marL="265430" marR="5080" indent="-99695">
              <a:lnSpc>
                <a:spcPct val="114599"/>
              </a:lnSpc>
              <a:buFont typeface="Arial Black"/>
              <a:buChar char="•"/>
              <a:tabLst>
                <a:tab pos="266065" algn="l"/>
              </a:tabLst>
            </a:pP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Walk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Hastings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update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(proposal  distribution: </a:t>
            </a:r>
            <a:r>
              <a:rPr dirty="0" sz="1000" spc="-6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89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dirty="0" baseline="-11904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11904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9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14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);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175"/>
              </a:spcBef>
              <a:buFont typeface="Arial Black"/>
              <a:buChar char="•"/>
              <a:tabLst>
                <a:tab pos="266065" algn="l"/>
              </a:tabLst>
            </a:pP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7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r>
              <a:rPr dirty="0" baseline="27777" sz="1050" spc="-15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44" y="1528663"/>
            <a:ext cx="1944014" cy="192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48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8682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Accuracy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215">
                <a:solidFill>
                  <a:srgbClr val="F9F9F9"/>
                </a:solidFill>
              </a:rPr>
              <a:t> </a:t>
            </a:r>
            <a:r>
              <a:rPr dirty="0" sz="1200" spc="-20">
                <a:solidFill>
                  <a:srgbClr val="F9F9F9"/>
                </a:solidFill>
              </a:rPr>
              <a:t>MCMC: </a:t>
            </a:r>
            <a:r>
              <a:rPr dirty="0" sz="1200" spc="10">
                <a:solidFill>
                  <a:srgbClr val="F9F9F9"/>
                </a:solidFill>
              </a:rPr>
              <a:t>Effective </a:t>
            </a:r>
            <a:r>
              <a:rPr dirty="0" sz="1200" spc="-5">
                <a:solidFill>
                  <a:srgbClr val="F9F9F9"/>
                </a:solidFill>
              </a:rPr>
              <a:t>Sample </a:t>
            </a:r>
            <a:r>
              <a:rPr dirty="0" sz="1200">
                <a:solidFill>
                  <a:srgbClr val="F9F9F9"/>
                </a:solidFill>
              </a:rPr>
              <a:t>Size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280920" cy="0"/>
          </a:xfrm>
          <a:custGeom>
            <a:avLst/>
            <a:gdLst/>
            <a:ahLst/>
            <a:cxnLst/>
            <a:rect l="l" t="t" r="r" b="b"/>
            <a:pathLst>
              <a:path w="2280920" h="0">
                <a:moveTo>
                  <a:pt x="0" y="0"/>
                </a:moveTo>
                <a:lnTo>
                  <a:pt x="22807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581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37700"/>
            <a:ext cx="3662679" cy="20275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many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do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need?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Depends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what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do: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let’s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take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calculating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mean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typical</a:t>
            </a:r>
            <a:r>
              <a:rPr dirty="0" sz="1000" spc="-229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task.</a:t>
            </a:r>
            <a:r>
              <a:rPr dirty="0" baseline="27777" sz="1050" spc="-202">
                <a:solidFill>
                  <a:srgbClr val="22373A"/>
                </a:solidFill>
                <a:latin typeface="Arial Black"/>
                <a:cs typeface="Arial Black"/>
              </a:rPr>
              <a:t>9</a:t>
            </a:r>
            <a:endParaRPr baseline="27777" sz="1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Two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possible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sources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variance: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inherent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variance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2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posterior;</a:t>
            </a:r>
            <a:endParaRPr sz="1000">
              <a:latin typeface="Arial Black"/>
              <a:cs typeface="Arial Black"/>
            </a:endParaRPr>
          </a:p>
          <a:p>
            <a:pPr marL="265430" marR="165735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266065" algn="l"/>
              </a:tabLst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Additional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variance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having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ﬁnite number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draws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(“Monte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Carlo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error”)</a:t>
            </a:r>
            <a:endParaRPr sz="1000">
              <a:latin typeface="Arial Black"/>
              <a:cs typeface="Arial Black"/>
            </a:endParaRPr>
          </a:p>
          <a:p>
            <a:pPr marL="12700" marR="179705">
              <a:lnSpc>
                <a:spcPct val="114599"/>
              </a:lnSpc>
              <a:spcBef>
                <a:spcPts val="795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ﬁrst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unavoidable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key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advantage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approach);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second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reduced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</a:t>
            </a:r>
            <a:r>
              <a:rPr dirty="0" sz="1000" spc="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289661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2919854"/>
            <a:ext cx="3892550" cy="212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34925">
              <a:lnSpc>
                <a:spcPct val="109300"/>
              </a:lnSpc>
              <a:spcBef>
                <a:spcPts val="115"/>
              </a:spcBef>
            </a:pPr>
            <a:r>
              <a:rPr dirty="0" baseline="27777" sz="900" spc="-104">
                <a:solidFill>
                  <a:srgbClr val="394A4E"/>
                </a:solidFill>
                <a:latin typeface="Arial Black"/>
                <a:cs typeface="Arial Black"/>
              </a:rPr>
              <a:t>9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See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  <a:hlinkClick r:id="rId2" action="ppaction://hlinksldjump"/>
              </a:rPr>
              <a:t>Jon04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]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discussion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10" i="1">
                <a:solidFill>
                  <a:srgbClr val="394A4E"/>
                </a:solidFill>
                <a:latin typeface="Arial"/>
                <a:cs typeface="Arial"/>
              </a:rPr>
              <a:t>Markov Chain </a:t>
            </a:r>
            <a:r>
              <a:rPr dirty="0" sz="500" spc="-5" i="1">
                <a:solidFill>
                  <a:srgbClr val="394A4E"/>
                </a:solidFill>
                <a:latin typeface="Arial"/>
                <a:cs typeface="Arial"/>
              </a:rPr>
              <a:t>Central </a:t>
            </a:r>
            <a:r>
              <a:rPr dirty="0" sz="500" spc="5" i="1">
                <a:solidFill>
                  <a:srgbClr val="394A4E"/>
                </a:solidFill>
                <a:latin typeface="Arial"/>
                <a:cs typeface="Arial"/>
              </a:rPr>
              <a:t>Limit </a:t>
            </a:r>
            <a:r>
              <a:rPr dirty="0" sz="500" spc="-20" i="1">
                <a:solidFill>
                  <a:srgbClr val="394A4E"/>
                </a:solidFill>
                <a:latin typeface="Arial"/>
                <a:cs typeface="Arial"/>
              </a:rPr>
              <a:t>Theorem</a:t>
            </a:r>
            <a:r>
              <a:rPr dirty="0" sz="500" spc="-20">
                <a:solidFill>
                  <a:srgbClr val="394A4E"/>
                </a:solidFill>
                <a:latin typeface="Arial Black"/>
                <a:cs typeface="Arial Black"/>
              </a:rPr>
              <a:t>;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see [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RR04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]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discussion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general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conditions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required 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105">
                <a:solidFill>
                  <a:srgbClr val="394A4E"/>
                </a:solidFill>
                <a:latin typeface="Arial Black"/>
                <a:cs typeface="Arial Black"/>
              </a:rPr>
              <a:t>MCMC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convergence.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8739" y="3209016"/>
            <a:ext cx="146050" cy="1517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49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8682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Accuracy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215">
                <a:solidFill>
                  <a:srgbClr val="F9F9F9"/>
                </a:solidFill>
              </a:rPr>
              <a:t> </a:t>
            </a:r>
            <a:r>
              <a:rPr dirty="0" sz="1200" spc="-20">
                <a:solidFill>
                  <a:srgbClr val="F9F9F9"/>
                </a:solidFill>
              </a:rPr>
              <a:t>MCMC: </a:t>
            </a:r>
            <a:r>
              <a:rPr dirty="0" sz="1200" spc="10">
                <a:solidFill>
                  <a:srgbClr val="F9F9F9"/>
                </a:solidFill>
              </a:rPr>
              <a:t>Effective </a:t>
            </a:r>
            <a:r>
              <a:rPr dirty="0" sz="1200" spc="-5">
                <a:solidFill>
                  <a:srgbClr val="F9F9F9"/>
                </a:solidFill>
              </a:rPr>
              <a:t>Sample </a:t>
            </a:r>
            <a:r>
              <a:rPr dirty="0" sz="1200">
                <a:solidFill>
                  <a:srgbClr val="F9F9F9"/>
                </a:solidFill>
              </a:rPr>
              <a:t>Size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327910" cy="0"/>
          </a:xfrm>
          <a:custGeom>
            <a:avLst/>
            <a:gdLst/>
            <a:ahLst/>
            <a:cxnLst/>
            <a:rect l="l" t="t" r="r" b="b"/>
            <a:pathLst>
              <a:path w="2327910" h="0">
                <a:moveTo>
                  <a:pt x="0" y="0"/>
                </a:moveTo>
                <a:lnTo>
                  <a:pt x="232730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332355" cy="0"/>
          </a:xfrm>
          <a:custGeom>
            <a:avLst/>
            <a:gdLst/>
            <a:ahLst/>
            <a:cxnLst/>
            <a:rect l="l" t="t" r="r" b="b"/>
            <a:pathLst>
              <a:path w="2332355" h="0">
                <a:moveTo>
                  <a:pt x="0" y="0"/>
                </a:moveTo>
                <a:lnTo>
                  <a:pt x="233236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5455" y="104063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 h="0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345" y="638208"/>
            <a:ext cx="380936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6055">
              <a:lnSpc>
                <a:spcPct val="114599"/>
              </a:lnSpc>
              <a:spcBef>
                <a:spcPts val="100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iid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our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Monte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Carlo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error  (ratio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total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variance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inherent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variance)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approximately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47222" sz="1500" spc="-52">
                <a:solidFill>
                  <a:srgbClr val="22373A"/>
                </a:solidFill>
                <a:latin typeface="DejaVu Sans"/>
                <a:cs typeface="DejaVu Sans"/>
              </a:rPr>
              <a:t>√</a:t>
            </a:r>
            <a:r>
              <a:rPr dirty="0" sz="1000" spc="-35">
                <a:solidFill>
                  <a:srgbClr val="22373A"/>
                </a:solidFill>
                <a:latin typeface="Arial Black"/>
                <a:cs typeface="Arial Black"/>
              </a:rPr>
              <a:t>1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dirty="0" baseline="23809" sz="1050" spc="-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23809" sz="1050" spc="-7">
                <a:solidFill>
                  <a:srgbClr val="22373A"/>
                </a:solidFill>
                <a:latin typeface="Arial Black"/>
                <a:cs typeface="Arial Black"/>
              </a:rPr>
              <a:t>1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GCS</a:t>
            </a:r>
            <a:r>
              <a:rPr dirty="0" baseline="27777" sz="1050" spc="-195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+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14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10.5].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autocorrelation,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instead look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effective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dirty="0" sz="1000" spc="13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75" i="1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dirty="0" baseline="27777" sz="1050" spc="-112">
                <a:solidFill>
                  <a:srgbClr val="22373A"/>
                </a:solidFill>
                <a:latin typeface="Arial Black"/>
                <a:cs typeface="Arial Black"/>
              </a:rPr>
              <a:t>10</a:t>
            </a:r>
            <a:endParaRPr baseline="27777" sz="10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7144" y="1566634"/>
            <a:ext cx="1018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4210" algn="l"/>
                <a:tab pos="1005205" algn="l"/>
              </a:tabLst>
            </a:pP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ESS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u="sng" baseline="36111" sz="1500" spc="19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eorgia"/>
                <a:cs typeface="Georgia"/>
              </a:rPr>
              <a:t> 	</a:t>
            </a:r>
            <a:r>
              <a:rPr dirty="0" u="sng" baseline="36111" sz="1500" spc="3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n	</a:t>
            </a:r>
            <a:endParaRPr baseline="36111"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938" y="1654518"/>
            <a:ext cx="628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60">
                <a:solidFill>
                  <a:srgbClr val="22373A"/>
                </a:solidFill>
                <a:latin typeface="Arial Black"/>
                <a:cs typeface="Arial Black"/>
              </a:rPr>
              <a:t>1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 </a:t>
            </a:r>
            <a:r>
              <a:rPr dirty="0" baseline="41666" sz="1500" spc="-37">
                <a:solidFill>
                  <a:srgbClr val="22373A"/>
                </a:solidFill>
                <a:latin typeface="Georgia"/>
                <a:cs typeface="Georgia"/>
              </a:rPr>
              <a:t>∑</a:t>
            </a:r>
            <a:r>
              <a:rPr dirty="0" baseline="39682" sz="1050" spc="-37" i="1">
                <a:solidFill>
                  <a:srgbClr val="22373A"/>
                </a:solidFill>
                <a:latin typeface="Times New Roman"/>
                <a:cs typeface="Times New Roman"/>
              </a:rPr>
              <a:t>∞</a:t>
            </a:r>
            <a:r>
              <a:rPr dirty="0" baseline="-23809" sz="1050" spc="-3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baseline="-23809" sz="1050" spc="-37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dirty="0" baseline="-23809" sz="1050" spc="-37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baseline="-23809" sz="1050" spc="-25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ρ</a:t>
            </a:r>
            <a:r>
              <a:rPr dirty="0" baseline="-11904" sz="1050" spc="-67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baseline="-11904"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45" y="1848645"/>
            <a:ext cx="3819525" cy="6762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See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GCS</a:t>
            </a:r>
            <a:r>
              <a:rPr dirty="0" baseline="27777" sz="1050" spc="-195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+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14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11.5]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KCGN98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2.9]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details.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Technically,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 </a:t>
            </a:r>
            <a:r>
              <a:rPr dirty="0" sz="1000" spc="-225">
                <a:solidFill>
                  <a:srgbClr val="22373A"/>
                </a:solidFill>
                <a:latin typeface="Arial Black"/>
                <a:cs typeface="Arial Black"/>
              </a:rPr>
              <a:t>ACF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</a:t>
            </a:r>
            <a:r>
              <a:rPr dirty="0" sz="1000" spc="-25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[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f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·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)]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estimate,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isn’t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usually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big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deal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</a:t>
            </a:r>
            <a:r>
              <a:rPr dirty="0" sz="1000" spc="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practice.</a:t>
            </a:r>
            <a:r>
              <a:rPr dirty="0" baseline="27777" sz="1050" spc="-209">
                <a:solidFill>
                  <a:srgbClr val="22373A"/>
                </a:solidFill>
                <a:latin typeface="Arial Black"/>
                <a:cs typeface="Arial Black"/>
              </a:rPr>
              <a:t>11</a:t>
            </a:r>
            <a:endParaRPr baseline="27777" sz="105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045" y="269354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47342" y="2692641"/>
            <a:ext cx="1016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240">
                <a:solidFill>
                  <a:srgbClr val="394A4E"/>
                </a:solidFill>
                <a:latin typeface="Times New Roman"/>
                <a:cs typeface="Times New Roman"/>
              </a:rPr>
              <a:t>∑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4233" y="3209778"/>
            <a:ext cx="11747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50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566" y="2714485"/>
            <a:ext cx="3784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</a:tabLst>
            </a:pP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</a:rPr>
              <a:t>2</a:t>
            </a: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</a:rPr>
              <a:t>	</a:t>
            </a:r>
            <a:r>
              <a:rPr dirty="0" sz="500" spc="10" i="1">
                <a:solidFill>
                  <a:srgbClr val="394A4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3288" y="2768841"/>
            <a:ext cx="41973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4810" algn="l"/>
              </a:tabLst>
            </a:pPr>
            <a:r>
              <a:rPr dirty="0" sz="500" spc="25" i="1">
                <a:solidFill>
                  <a:srgbClr val="394A4E"/>
                </a:solidFill>
                <a:latin typeface="Arial"/>
                <a:cs typeface="Arial"/>
              </a:rPr>
              <a:t>t</a:t>
            </a:r>
            <a:r>
              <a:rPr dirty="0" sz="500" spc="125">
                <a:solidFill>
                  <a:srgbClr val="394A4E"/>
                </a:solidFill>
                <a:latin typeface="Times New Roman"/>
                <a:cs typeface="Times New Roman"/>
              </a:rPr>
              <a:t>=</a:t>
            </a:r>
            <a:r>
              <a:rPr dirty="0" sz="500" spc="-130">
                <a:solidFill>
                  <a:srgbClr val="394A4E"/>
                </a:solidFill>
                <a:latin typeface="Arial Black"/>
                <a:cs typeface="Arial Black"/>
              </a:rPr>
              <a:t>1</a:t>
            </a:r>
            <a:r>
              <a:rPr dirty="0" sz="500" spc="-130">
                <a:solidFill>
                  <a:srgbClr val="394A4E"/>
                </a:solidFill>
                <a:latin typeface="Arial Black"/>
                <a:cs typeface="Arial Black"/>
              </a:rPr>
              <a:t>	</a:t>
            </a:r>
            <a:r>
              <a:rPr dirty="0" baseline="5555" sz="750" spc="37" i="1">
                <a:solidFill>
                  <a:srgbClr val="394A4E"/>
                </a:solidFill>
                <a:latin typeface="Arial"/>
                <a:cs typeface="Arial"/>
              </a:rPr>
              <a:t>t</a:t>
            </a:r>
            <a:endParaRPr baseline="5555"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244" y="2740012"/>
            <a:ext cx="33585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790" algn="l"/>
              </a:tabLst>
            </a:pP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The  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exact 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formula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has  </a:t>
            </a:r>
            <a:r>
              <a:rPr dirty="0" sz="500" spc="10" i="1">
                <a:solidFill>
                  <a:srgbClr val="394A4E"/>
                </a:solidFill>
                <a:latin typeface="Arial"/>
                <a:cs typeface="Arial"/>
              </a:rPr>
              <a:t>n</a:t>
            </a:r>
            <a:r>
              <a:rPr dirty="0" sz="500" spc="40" i="1">
                <a:solidFill>
                  <a:srgbClr val="394A4E"/>
                </a:solidFill>
                <a:latin typeface="Arial"/>
                <a:cs typeface="Arial"/>
              </a:rPr>
              <a:t> </a:t>
            </a:r>
            <a:r>
              <a:rPr dirty="0" sz="500" spc="90" i="1">
                <a:solidFill>
                  <a:srgbClr val="394A4E"/>
                </a:solidFill>
                <a:latin typeface="Times New Roman"/>
                <a:cs typeface="Times New Roman"/>
              </a:rPr>
              <a:t>/</a:t>
            </a:r>
            <a:r>
              <a:rPr dirty="0" sz="500" spc="90">
                <a:solidFill>
                  <a:srgbClr val="394A4E"/>
                </a:solidFill>
                <a:latin typeface="Times New Roman"/>
                <a:cs typeface="Times New Roman"/>
              </a:rPr>
              <a:t>(</a:t>
            </a:r>
            <a:r>
              <a:rPr dirty="0" sz="500" spc="90" i="1">
                <a:solidFill>
                  <a:srgbClr val="394A4E"/>
                </a:solidFill>
                <a:latin typeface="Arial"/>
                <a:cs typeface="Arial"/>
              </a:rPr>
              <a:t>n</a:t>
            </a:r>
            <a:r>
              <a:rPr dirty="0" sz="500" spc="25" i="1">
                <a:solidFill>
                  <a:srgbClr val="394A4E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394A4E"/>
                </a:solidFill>
                <a:latin typeface="Times New Roman"/>
                <a:cs typeface="Times New Roman"/>
              </a:rPr>
              <a:t>+	</a:t>
            </a:r>
            <a:r>
              <a:rPr dirty="0" sz="500" spc="25">
                <a:solidFill>
                  <a:srgbClr val="394A4E"/>
                </a:solidFill>
                <a:latin typeface="Times New Roman"/>
                <a:cs typeface="Times New Roman"/>
              </a:rPr>
              <a:t>(</a:t>
            </a:r>
            <a:r>
              <a:rPr dirty="0" sz="500" spc="25" i="1">
                <a:solidFill>
                  <a:srgbClr val="394A4E"/>
                </a:solidFill>
                <a:latin typeface="Arial"/>
                <a:cs typeface="Arial"/>
              </a:rPr>
              <a:t>n </a:t>
            </a:r>
            <a:r>
              <a:rPr dirty="0" sz="500" spc="200" i="1">
                <a:solidFill>
                  <a:srgbClr val="394A4E"/>
                </a:solidFill>
                <a:latin typeface="Times New Roman"/>
                <a:cs typeface="Times New Roman"/>
              </a:rPr>
              <a:t>− </a:t>
            </a:r>
            <a:r>
              <a:rPr dirty="0" sz="500" spc="60" i="1">
                <a:solidFill>
                  <a:srgbClr val="394A4E"/>
                </a:solidFill>
                <a:latin typeface="Arial"/>
                <a:cs typeface="Arial"/>
              </a:rPr>
              <a:t>t</a:t>
            </a:r>
            <a:r>
              <a:rPr dirty="0" sz="500" spc="60">
                <a:solidFill>
                  <a:srgbClr val="394A4E"/>
                </a:solidFill>
                <a:latin typeface="Times New Roman"/>
                <a:cs typeface="Times New Roman"/>
              </a:rPr>
              <a:t>)</a:t>
            </a:r>
            <a:r>
              <a:rPr dirty="0" sz="500" spc="60" i="1">
                <a:solidFill>
                  <a:srgbClr val="394A4E"/>
                </a:solidFill>
                <a:latin typeface="Times New Roman"/>
                <a:cs typeface="Times New Roman"/>
              </a:rPr>
              <a:t>ρ </a:t>
            </a:r>
            <a:r>
              <a:rPr dirty="0" sz="500" spc="35">
                <a:solidFill>
                  <a:srgbClr val="394A4E"/>
                </a:solidFill>
                <a:latin typeface="Times New Roman"/>
                <a:cs typeface="Times New Roman"/>
              </a:rPr>
              <a:t>)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but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large </a:t>
            </a:r>
            <a:r>
              <a:rPr dirty="0" sz="500" spc="10" i="1">
                <a:solidFill>
                  <a:srgbClr val="394A4E"/>
                </a:solidFill>
                <a:latin typeface="Arial"/>
                <a:cs typeface="Arial"/>
              </a:rPr>
              <a:t>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this is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approximately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equal (and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faster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</a:t>
            </a:r>
            <a:r>
              <a:rPr dirty="0" sz="5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calculate).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868" y="2667071"/>
            <a:ext cx="99060" cy="2571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14">
                <a:solidFill>
                  <a:srgbClr val="394A4E"/>
                </a:solidFill>
                <a:latin typeface="Arial Black"/>
                <a:cs typeface="Arial Black"/>
              </a:rPr>
              <a:t>10</a:t>
            </a:r>
            <a:endParaRPr sz="600">
              <a:latin typeface="Arial Black"/>
              <a:cs typeface="Arial Black"/>
            </a:endParaRPr>
          </a:p>
          <a:p>
            <a:pPr marL="22860">
              <a:lnSpc>
                <a:spcPct val="100000"/>
              </a:lnSpc>
              <a:spcBef>
                <a:spcPts val="190"/>
              </a:spcBef>
            </a:pPr>
            <a:r>
              <a:rPr dirty="0" sz="600" spc="-155">
                <a:solidFill>
                  <a:srgbClr val="394A4E"/>
                </a:solidFill>
                <a:latin typeface="Arial Black"/>
                <a:cs typeface="Arial Black"/>
              </a:rPr>
              <a:t>11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244" y="2855709"/>
            <a:ext cx="3743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There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is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disconnect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between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practice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and theory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here.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Theory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establishes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conditions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accurate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inference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15" i="1">
                <a:solidFill>
                  <a:srgbClr val="394A4E"/>
                </a:solidFill>
                <a:latin typeface="Arial"/>
                <a:cs typeface="Arial"/>
              </a:rPr>
              <a:t>all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possible </a:t>
            </a:r>
            <a:r>
              <a:rPr dirty="0" sz="500" spc="20" i="1">
                <a:solidFill>
                  <a:srgbClr val="394A4E"/>
                </a:solidFill>
                <a:latin typeface="Arial"/>
                <a:cs typeface="Arial"/>
              </a:rPr>
              <a:t>f</a:t>
            </a:r>
            <a:r>
              <a:rPr dirty="0" sz="500" i="1">
                <a:solidFill>
                  <a:srgbClr val="394A4E"/>
                </a:solidFill>
                <a:latin typeface="Arial"/>
                <a:cs typeface="Arial"/>
              </a:rPr>
              <a:t>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(see,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345" y="2931746"/>
            <a:ext cx="3753485" cy="20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500" spc="-35" i="1">
                <a:solidFill>
                  <a:srgbClr val="394A4E"/>
                </a:solidFill>
                <a:latin typeface="Arial"/>
                <a:cs typeface="Arial"/>
              </a:rPr>
              <a:t>e.g.</a:t>
            </a:r>
            <a:r>
              <a:rPr dirty="0" sz="500" spc="-35">
                <a:solidFill>
                  <a:srgbClr val="394A4E"/>
                </a:solidFill>
                <a:latin typeface="Arial Black"/>
                <a:cs typeface="Arial Black"/>
              </a:rPr>
              <a:t>,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  <a:hlinkClick r:id="rId4" action="ppaction://hlinksldjump"/>
              </a:rPr>
              <a:t>LPW08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]),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but </a:t>
            </a:r>
            <a:r>
              <a:rPr dirty="0" sz="500" spc="-100">
                <a:solidFill>
                  <a:srgbClr val="394A4E"/>
                </a:solidFill>
                <a:latin typeface="Arial Black"/>
                <a:cs typeface="Arial Black"/>
              </a:rPr>
              <a:t>we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usually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only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care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about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a 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few </a:t>
            </a:r>
            <a:r>
              <a:rPr dirty="0" sz="500" spc="-25" i="1">
                <a:solidFill>
                  <a:srgbClr val="394A4E"/>
                </a:solidFill>
                <a:latin typeface="Arial"/>
                <a:cs typeface="Arial"/>
              </a:rPr>
              <a:t>f</a:t>
            </a:r>
            <a:r>
              <a:rPr dirty="0" sz="500" spc="-25">
                <a:solidFill>
                  <a:srgbClr val="394A4E"/>
                </a:solidFill>
                <a:latin typeface="Arial Black"/>
                <a:cs typeface="Arial Black"/>
              </a:rPr>
              <a:t>. </a:t>
            </a:r>
            <a:r>
              <a:rPr dirty="0" sz="500" spc="-75">
                <a:solidFill>
                  <a:srgbClr val="394A4E"/>
                </a:solidFill>
                <a:latin typeface="Arial Black"/>
                <a:cs typeface="Arial Black"/>
              </a:rPr>
              <a:t>Some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(very)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recent </a:t>
            </a:r>
            <a:r>
              <a:rPr dirty="0" sz="500" spc="-80">
                <a:solidFill>
                  <a:srgbClr val="394A4E"/>
                </a:solidFill>
                <a:latin typeface="Arial Black"/>
                <a:cs typeface="Arial Black"/>
              </a:rPr>
              <a:t>work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attempts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 establish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convergence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rates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restricted 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classes </a:t>
            </a:r>
            <a:r>
              <a:rPr dirty="0" sz="500" spc="-45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500" spc="20" i="1">
                <a:solidFill>
                  <a:srgbClr val="394A4E"/>
                </a:solidFill>
                <a:latin typeface="Arial"/>
                <a:cs typeface="Arial"/>
              </a:rPr>
              <a:t>f</a:t>
            </a:r>
            <a:r>
              <a:rPr dirty="0" sz="500" spc="-45" i="1">
                <a:solidFill>
                  <a:srgbClr val="394A4E"/>
                </a:solidFill>
                <a:latin typeface="Arial"/>
                <a:cs typeface="Arial"/>
              </a:rPr>
              <a:t> </a:t>
            </a: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  <a:hlinkClick r:id="rId5" action="ppaction://hlinksldjump"/>
              </a:rPr>
              <a:t>RRJW16</a:t>
            </a:r>
            <a:r>
              <a:rPr dirty="0" sz="500" spc="-95">
                <a:solidFill>
                  <a:srgbClr val="394A4E"/>
                </a:solidFill>
                <a:latin typeface="Arial Black"/>
                <a:cs typeface="Arial Black"/>
              </a:rPr>
              <a:t>].</a:t>
            </a:r>
            <a:endParaRPr sz="5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7945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F9F9F9"/>
                </a:solidFill>
              </a:rPr>
              <a:t>Choice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254">
                <a:solidFill>
                  <a:srgbClr val="F9F9F9"/>
                </a:solidFill>
              </a:rPr>
              <a:t> </a:t>
            </a:r>
            <a:r>
              <a:rPr dirty="0" sz="1200" spc="65">
                <a:solidFill>
                  <a:srgbClr val="F9F9F9"/>
                </a:solidFill>
              </a:rPr>
              <a:t>Markov </a:t>
            </a:r>
            <a:r>
              <a:rPr dirty="0" sz="1200" spc="55">
                <a:solidFill>
                  <a:srgbClr val="F9F9F9"/>
                </a:solidFill>
              </a:rPr>
              <a:t>Kernel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374265" cy="0"/>
          </a:xfrm>
          <a:custGeom>
            <a:avLst/>
            <a:gdLst/>
            <a:ahLst/>
            <a:cxnLst/>
            <a:rect l="l" t="t" r="r" b="b"/>
            <a:pathLst>
              <a:path w="2374265" h="0">
                <a:moveTo>
                  <a:pt x="0" y="0"/>
                </a:moveTo>
                <a:lnTo>
                  <a:pt x="237384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379345" cy="0"/>
          </a:xfrm>
          <a:custGeom>
            <a:avLst/>
            <a:gdLst/>
            <a:ahLst/>
            <a:cxnLst/>
            <a:rect l="l" t="t" r="r" b="b"/>
            <a:pathLst>
              <a:path w="2379345" h="0">
                <a:moveTo>
                  <a:pt x="0" y="0"/>
                </a:moveTo>
                <a:lnTo>
                  <a:pt x="2378906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0461" rIns="0" bIns="0" rtlCol="0" vert="horz">
            <a:spAutoFit/>
          </a:bodyPr>
          <a:lstStyle/>
          <a:p>
            <a:pPr marL="10160" marR="175895">
              <a:lnSpc>
                <a:spcPct val="114599"/>
              </a:lnSpc>
              <a:spcBef>
                <a:spcPts val="100"/>
              </a:spcBef>
            </a:pPr>
            <a:r>
              <a:rPr dirty="0" spc="-135"/>
              <a:t>Since </a:t>
            </a:r>
            <a:r>
              <a:rPr dirty="0" spc="-200"/>
              <a:t>ESS </a:t>
            </a:r>
            <a:r>
              <a:rPr dirty="0" spc="-110"/>
              <a:t>controls the </a:t>
            </a:r>
            <a:r>
              <a:rPr dirty="0" spc="-100"/>
              <a:t>quality </a:t>
            </a:r>
            <a:r>
              <a:rPr dirty="0" spc="-85"/>
              <a:t>of </a:t>
            </a:r>
            <a:r>
              <a:rPr dirty="0" spc="-90"/>
              <a:t>our </a:t>
            </a:r>
            <a:r>
              <a:rPr dirty="0" spc="-114"/>
              <a:t>inference, ESS/second </a:t>
            </a:r>
            <a:r>
              <a:rPr dirty="0" spc="-110"/>
              <a:t>is the  </a:t>
            </a:r>
            <a:r>
              <a:rPr dirty="0" spc="-100"/>
              <a:t>appropriate </a:t>
            </a:r>
            <a:r>
              <a:rPr dirty="0" spc="-125"/>
              <a:t>metric </a:t>
            </a:r>
            <a:r>
              <a:rPr dirty="0" spc="-85"/>
              <a:t>for </a:t>
            </a:r>
            <a:r>
              <a:rPr dirty="0" spc="-120"/>
              <a:t>comparing</a:t>
            </a:r>
            <a:r>
              <a:rPr dirty="0" spc="-145"/>
              <a:t> </a:t>
            </a:r>
            <a:r>
              <a:rPr dirty="0" spc="-120"/>
              <a:t>samplers.</a:t>
            </a:r>
          </a:p>
          <a:p>
            <a:pPr marL="10160" marR="5080">
              <a:lnSpc>
                <a:spcPct val="114599"/>
              </a:lnSpc>
              <a:spcBef>
                <a:spcPts val="495"/>
              </a:spcBef>
            </a:pPr>
            <a:r>
              <a:rPr dirty="0" spc="-100"/>
              <a:t>Different </a:t>
            </a:r>
            <a:r>
              <a:rPr dirty="0" spc="-135"/>
              <a:t>choices </a:t>
            </a:r>
            <a:r>
              <a:rPr dirty="0" spc="-85"/>
              <a:t>of </a:t>
            </a:r>
            <a:r>
              <a:rPr dirty="0" spc="-110"/>
              <a:t>the </a:t>
            </a:r>
            <a:r>
              <a:rPr dirty="0" spc="-140"/>
              <a:t>Markov </a:t>
            </a:r>
            <a:r>
              <a:rPr dirty="0" spc="-100"/>
              <a:t>transition </a:t>
            </a:r>
            <a:r>
              <a:rPr dirty="0" spc="-110"/>
              <a:t>kernel </a:t>
            </a:r>
            <a:r>
              <a:rPr dirty="0" spc="-105">
                <a:latin typeface="Georgia"/>
                <a:cs typeface="Georgia"/>
              </a:rPr>
              <a:t>Π </a:t>
            </a:r>
            <a:r>
              <a:rPr dirty="0" spc="-140"/>
              <a:t>can </a:t>
            </a:r>
            <a:r>
              <a:rPr dirty="0" spc="-130"/>
              <a:t>give </a:t>
            </a:r>
            <a:r>
              <a:rPr dirty="0" spc="-110"/>
              <a:t>radically  </a:t>
            </a:r>
            <a:r>
              <a:rPr dirty="0" spc="-95"/>
              <a:t>different</a:t>
            </a:r>
            <a:r>
              <a:rPr dirty="0" spc="-65"/>
              <a:t> </a:t>
            </a:r>
            <a:r>
              <a:rPr dirty="0" spc="-120"/>
              <a:t>ESS/second.</a:t>
            </a:r>
          </a:p>
          <a:p>
            <a:pPr marL="10160" marR="227965">
              <a:lnSpc>
                <a:spcPct val="114599"/>
              </a:lnSpc>
              <a:spcBef>
                <a:spcPts val="500"/>
              </a:spcBef>
            </a:pPr>
            <a:r>
              <a:rPr dirty="0" spc="-114"/>
              <a:t>Standard </a:t>
            </a:r>
            <a:r>
              <a:rPr dirty="0" spc="-105"/>
              <a:t>Metropolis-Hastings </a:t>
            </a:r>
            <a:r>
              <a:rPr dirty="0" spc="-90"/>
              <a:t>or </a:t>
            </a:r>
            <a:r>
              <a:rPr dirty="0" spc="-125"/>
              <a:t>Gibbs Samplers </a:t>
            </a:r>
            <a:r>
              <a:rPr dirty="0" spc="-120"/>
              <a:t>struggle </a:t>
            </a:r>
            <a:r>
              <a:rPr dirty="0" spc="-85"/>
              <a:t>for  </a:t>
            </a:r>
            <a:r>
              <a:rPr dirty="0" spc="-140"/>
              <a:t>complex </a:t>
            </a:r>
            <a:r>
              <a:rPr dirty="0" spc="-105"/>
              <a:t>(hierarchical) and </a:t>
            </a:r>
            <a:r>
              <a:rPr dirty="0" spc="-90"/>
              <a:t>high-dimensional </a:t>
            </a:r>
            <a:r>
              <a:rPr dirty="0" spc="-120"/>
              <a:t>(many parameters)  </a:t>
            </a:r>
            <a:r>
              <a:rPr dirty="0" spc="-114"/>
              <a:t>models.</a:t>
            </a:r>
          </a:p>
          <a:p>
            <a:pPr marL="10160" marR="118745">
              <a:lnSpc>
                <a:spcPct val="114500"/>
              </a:lnSpc>
              <a:spcBef>
                <a:spcPts val="500"/>
              </a:spcBef>
            </a:pPr>
            <a:r>
              <a:rPr dirty="0" spc="-105"/>
              <a:t>Hamiltonian </a:t>
            </a:r>
            <a:r>
              <a:rPr dirty="0" spc="-125"/>
              <a:t>Monte </a:t>
            </a:r>
            <a:r>
              <a:rPr dirty="0" spc="-120"/>
              <a:t>Carlo </a:t>
            </a:r>
            <a:r>
              <a:rPr dirty="0" spc="-140"/>
              <a:t>([</a:t>
            </a:r>
            <a:r>
              <a:rPr dirty="0" spc="-140">
                <a:hlinkClick r:id="rId2" action="ppaction://hlinksldjump"/>
              </a:rPr>
              <a:t>Nea11</a:t>
            </a:r>
            <a:r>
              <a:rPr dirty="0" spc="-140"/>
              <a:t>]) </a:t>
            </a:r>
            <a:r>
              <a:rPr dirty="0" spc="-105"/>
              <a:t>performs </a:t>
            </a:r>
            <a:r>
              <a:rPr dirty="0" spc="-135"/>
              <a:t>much </a:t>
            </a:r>
            <a:r>
              <a:rPr dirty="0" spc="-120"/>
              <a:t>more </a:t>
            </a:r>
            <a:r>
              <a:rPr dirty="0" spc="-110"/>
              <a:t>efﬁciently  </a:t>
            </a:r>
            <a:r>
              <a:rPr dirty="0" spc="-85"/>
              <a:t>for </a:t>
            </a:r>
            <a:r>
              <a:rPr dirty="0" spc="-135"/>
              <a:t>a wide </a:t>
            </a:r>
            <a:r>
              <a:rPr dirty="0" spc="-125"/>
              <a:t>range </a:t>
            </a:r>
            <a:r>
              <a:rPr dirty="0" spc="-85"/>
              <a:t>of</a:t>
            </a:r>
            <a:r>
              <a:rPr dirty="0" spc="-225"/>
              <a:t> </a:t>
            </a:r>
            <a:r>
              <a:rPr dirty="0" spc="-120"/>
              <a:t>problems.</a:t>
            </a:r>
            <a:r>
              <a:rPr dirty="0" baseline="27777" sz="1050" spc="-179"/>
              <a:t>12</a:t>
            </a:r>
            <a:endParaRPr baseline="27777" sz="1050"/>
          </a:p>
        </p:txBody>
      </p:sp>
      <p:sp>
        <p:nvSpPr>
          <p:cNvPr id="8" name="object 8"/>
          <p:cNvSpPr/>
          <p:nvPr/>
        </p:nvSpPr>
        <p:spPr>
          <a:xfrm>
            <a:off x="360045" y="289661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2919854"/>
            <a:ext cx="3763010" cy="212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6350">
              <a:lnSpc>
                <a:spcPct val="109300"/>
              </a:lnSpc>
              <a:spcBef>
                <a:spcPts val="115"/>
              </a:spcBef>
            </a:pPr>
            <a:r>
              <a:rPr dirty="0" baseline="27777" sz="900" spc="-135">
                <a:solidFill>
                  <a:srgbClr val="394A4E"/>
                </a:solidFill>
                <a:latin typeface="Arial Black"/>
                <a:cs typeface="Arial Black"/>
              </a:rPr>
              <a:t>12</a:t>
            </a:r>
            <a:r>
              <a:rPr dirty="0" sz="500" spc="-90">
                <a:solidFill>
                  <a:srgbClr val="394A4E"/>
                </a:solidFill>
                <a:latin typeface="Arial Black"/>
                <a:cs typeface="Arial Black"/>
              </a:rPr>
              <a:t>The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Markov </a:t>
            </a:r>
            <a:r>
              <a:rPr dirty="0" sz="500" spc="-65">
                <a:solidFill>
                  <a:srgbClr val="394A4E"/>
                </a:solidFill>
                <a:latin typeface="Arial Black"/>
                <a:cs typeface="Arial Black"/>
              </a:rPr>
              <a:t>Chains constructed by </a:t>
            </a:r>
            <a:r>
              <a:rPr dirty="0" sz="500" spc="-100">
                <a:solidFill>
                  <a:srgbClr val="394A4E"/>
                </a:solidFill>
                <a:latin typeface="Arial Black"/>
                <a:cs typeface="Arial Black"/>
              </a:rPr>
              <a:t>HMC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can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be </a:t>
            </a:r>
            <a:r>
              <a:rPr dirty="0" sz="500" spc="-70">
                <a:solidFill>
                  <a:srgbClr val="394A4E"/>
                </a:solidFill>
                <a:latin typeface="Arial Black"/>
                <a:cs typeface="Arial Black"/>
              </a:rPr>
              <a:t>shown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to be </a:t>
            </a:r>
            <a:r>
              <a:rPr dirty="0" sz="500" spc="5" i="1">
                <a:solidFill>
                  <a:srgbClr val="394A4E"/>
                </a:solidFill>
                <a:latin typeface="Arial"/>
                <a:cs typeface="Arial"/>
              </a:rPr>
              <a:t>geometrically </a:t>
            </a:r>
            <a:r>
              <a:rPr dirty="0" sz="500" i="1">
                <a:solidFill>
                  <a:srgbClr val="394A4E"/>
                </a:solidFill>
                <a:latin typeface="Arial"/>
                <a:cs typeface="Arial"/>
              </a:rPr>
              <a:t>ergodic </a:t>
            </a:r>
            <a:r>
              <a:rPr dirty="0" sz="500" spc="-60">
                <a:solidFill>
                  <a:srgbClr val="394A4E"/>
                </a:solidFill>
                <a:latin typeface="Arial Black"/>
                <a:cs typeface="Arial Black"/>
              </a:rPr>
              <a:t>(quick mixing) </a:t>
            </a:r>
            <a:r>
              <a:rPr dirty="0" sz="500" spc="-50">
                <a:solidFill>
                  <a:srgbClr val="394A4E"/>
                </a:solidFill>
                <a:latin typeface="Arial Black"/>
                <a:cs typeface="Arial Black"/>
              </a:rPr>
              <a:t>under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relatively </a:t>
            </a:r>
            <a:r>
              <a:rPr dirty="0" sz="500" spc="-90">
                <a:solidFill>
                  <a:srgbClr val="394A4E"/>
                </a:solidFill>
                <a:latin typeface="Arial Black"/>
                <a:cs typeface="Arial Black"/>
              </a:rPr>
              <a:t>weak </a:t>
            </a:r>
            <a:r>
              <a:rPr dirty="0" sz="500" spc="-55">
                <a:solidFill>
                  <a:srgbClr val="394A4E"/>
                </a:solidFill>
                <a:latin typeface="Arial Black"/>
                <a:cs typeface="Arial Black"/>
              </a:rPr>
              <a:t>conditions  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[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  <a:hlinkClick r:id="rId3" action="ppaction://hlinksldjump"/>
              </a:rPr>
              <a:t>LBBG16</a:t>
            </a:r>
            <a:r>
              <a:rPr dirty="0" sz="500" spc="-85">
                <a:solidFill>
                  <a:srgbClr val="394A4E"/>
                </a:solidFill>
                <a:latin typeface="Arial Black"/>
                <a:cs typeface="Arial Black"/>
              </a:rPr>
              <a:t>].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 spc="-130"/>
              <a:t>51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82816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Hamiltonian </a:t>
            </a:r>
            <a:r>
              <a:rPr dirty="0" sz="1200" spc="55">
                <a:solidFill>
                  <a:srgbClr val="F9F9F9"/>
                </a:solidFill>
              </a:rPr>
              <a:t>Monte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80">
                <a:solidFill>
                  <a:srgbClr val="F9F9F9"/>
                </a:solidFill>
              </a:rPr>
              <a:t>Carlo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 h="0">
                <a:moveTo>
                  <a:pt x="0" y="0"/>
                </a:moveTo>
                <a:lnTo>
                  <a:pt x="242040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425700" cy="0"/>
          </a:xfrm>
          <a:custGeom>
            <a:avLst/>
            <a:gdLst/>
            <a:ahLst/>
            <a:cxnLst/>
            <a:rect l="l" t="t" r="r" b="b"/>
            <a:pathLst>
              <a:path w="2425700" h="0">
                <a:moveTo>
                  <a:pt x="0" y="0"/>
                </a:moveTo>
                <a:lnTo>
                  <a:pt x="2425465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59086"/>
            <a:ext cx="3912235" cy="242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its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default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mode,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technique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known as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Hamiltonian 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posterior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minimal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autocorrelation.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These draws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typically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expensive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than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 other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methods, 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Gibbs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samplers,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reduced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correlation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leads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(much)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higher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ESS/second.</a:t>
            </a:r>
            <a:endParaRPr sz="1000">
              <a:latin typeface="Arial Black"/>
              <a:cs typeface="Arial Black"/>
            </a:endParaRPr>
          </a:p>
          <a:p>
            <a:pPr marL="12700" marR="62230">
              <a:lnSpc>
                <a:spcPct val="114599"/>
              </a:lnSpc>
              <a:spcBef>
                <a:spcPts val="495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Very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roughly: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Metropolis-Hastings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methods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([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MRR</a:t>
            </a:r>
            <a:r>
              <a:rPr dirty="0" baseline="27777" sz="1050" spc="-165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+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53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Has70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])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move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around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probability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space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randomly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(without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knowledge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underlying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geometry)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accept-reject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step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adjust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probabilities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accordingly.</a:t>
            </a:r>
            <a:endParaRPr sz="1000">
              <a:latin typeface="Arial Black"/>
              <a:cs typeface="Arial Black"/>
            </a:endParaRPr>
          </a:p>
          <a:p>
            <a:pPr marL="12700" marR="251460">
              <a:lnSpc>
                <a:spcPct val="114599"/>
              </a:lnSpc>
              <a:spcBef>
                <a:spcPts val="5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Monte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Carlo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gives 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particle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random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“kick”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based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path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particle: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uses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Hamiltonian 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mechanics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simulate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path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particle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energy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ﬁeld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induced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target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density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 spc="-130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684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Hamiltonian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Dynamics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466975" cy="0"/>
          </a:xfrm>
          <a:custGeom>
            <a:avLst/>
            <a:gdLst/>
            <a:ahLst/>
            <a:cxnLst/>
            <a:rect l="l" t="t" r="r" b="b"/>
            <a:pathLst>
              <a:path w="2466975" h="0">
                <a:moveTo>
                  <a:pt x="0" y="0"/>
                </a:moveTo>
                <a:lnTo>
                  <a:pt x="246694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472055" cy="0"/>
          </a:xfrm>
          <a:custGeom>
            <a:avLst/>
            <a:gdLst/>
            <a:ahLst/>
            <a:cxnLst/>
            <a:rect l="l" t="t" r="r" b="b"/>
            <a:pathLst>
              <a:path w="2472055" h="0">
                <a:moveTo>
                  <a:pt x="0" y="0"/>
                </a:moveTo>
                <a:lnTo>
                  <a:pt x="247201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70263"/>
            <a:ext cx="3827779" cy="96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dynamics 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a.k.a.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mechanics)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an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equivalent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formulation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Newtonian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mechanics.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Let </a:t>
            </a:r>
            <a:r>
              <a:rPr dirty="0" sz="1000" spc="20" i="1">
                <a:solidFill>
                  <a:srgbClr val="22373A"/>
                </a:solidFill>
                <a:latin typeface="Trebuchet MS"/>
                <a:cs typeface="Trebuchet MS"/>
              </a:rPr>
              <a:t>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the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momenta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all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particles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system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q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the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position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particles.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evolution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system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over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uniquely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deﬁned</a:t>
            </a:r>
            <a:r>
              <a:rPr dirty="0" sz="1000" spc="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by: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4327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53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329" y="1780120"/>
            <a:ext cx="139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5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4400" y="1693379"/>
            <a:ext cx="25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8754" y="1607781"/>
            <a:ext cx="669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4980" algn="l"/>
              </a:tabLst>
            </a:pPr>
            <a:r>
              <a:rPr dirty="0" u="sng" sz="1000" spc="-11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d</a:t>
            </a:r>
            <a:r>
              <a:rPr dirty="0" u="sng" sz="1000" spc="2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dirty="0" u="sng" sz="1000" spc="-25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6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H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195" y="1780120"/>
            <a:ext cx="172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5964" y="2118321"/>
            <a:ext cx="139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5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4400" y="2031581"/>
            <a:ext cx="25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9897" y="1945982"/>
            <a:ext cx="668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709" algn="l"/>
              </a:tabLst>
            </a:pPr>
            <a:r>
              <a:rPr dirty="0" u="sng" sz="1000" spc="-11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d</a:t>
            </a:r>
            <a:r>
              <a:rPr dirty="0" u="sng" sz="1000" spc="1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dirty="0" u="sng" sz="1000" spc="-25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6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8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H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8686" y="2118321"/>
            <a:ext cx="173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2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345" y="2380068"/>
            <a:ext cx="3392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85">
                <a:solidFill>
                  <a:srgbClr val="22373A"/>
                </a:solidFill>
                <a:latin typeface="DejaVu Sans"/>
                <a:cs typeface="DejaVu Sans"/>
              </a:rPr>
              <a:t>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Hamiltonian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system,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function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345" y="2468659"/>
            <a:ext cx="3688715" cy="5016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measures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total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energy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229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system.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mechanics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easily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extended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relativistic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systems.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2909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solidFill>
                  <a:srgbClr val="F9F9F9"/>
                </a:solidFill>
              </a:rPr>
              <a:t>Table </a:t>
            </a:r>
            <a:r>
              <a:rPr dirty="0" sz="1200" spc="90">
                <a:solidFill>
                  <a:srgbClr val="F9F9F9"/>
                </a:solidFill>
              </a:rPr>
              <a:t>of</a:t>
            </a:r>
            <a:r>
              <a:rPr dirty="0" sz="1200" spc="-140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Contents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 h="0">
                <a:moveTo>
                  <a:pt x="0" y="0"/>
                </a:moveTo>
                <a:lnTo>
                  <a:pt x="23273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79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68667"/>
            <a:ext cx="2988945" cy="245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38430" algn="l"/>
              </a:tabLst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Introduction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Arial Black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buAutoNum type="arabicPeriod"/>
              <a:tabLst>
                <a:tab pos="14668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Bayesian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Inference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Arial Black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47320" indent="-134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7955" algn="l"/>
              </a:tabLst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Generalized Linear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Mixed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Effect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Models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Arial Black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51130" indent="-138430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MCMC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Convergence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Model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Assessment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Arial Black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47320" indent="-134620">
              <a:lnSpc>
                <a:spcPct val="100000"/>
              </a:lnSpc>
              <a:buAutoNum type="arabicPeriod"/>
              <a:tabLst>
                <a:tab pos="147955" algn="l"/>
              </a:tabLst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Computation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with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Stan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Arial Black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2400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Financial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Time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Series: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Stochastic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Volatility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Models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2373A"/>
              </a:buClr>
              <a:buFont typeface="Arial Black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30810" indent="-118110">
              <a:lnSpc>
                <a:spcPct val="100000"/>
              </a:lnSpc>
              <a:buAutoNum type="arabicPeriod"/>
              <a:tabLst>
                <a:tab pos="13144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References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2873" y="3209778"/>
            <a:ext cx="6858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3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684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Hamiltonian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Dynamics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 h="0">
                <a:moveTo>
                  <a:pt x="0" y="0"/>
                </a:moveTo>
                <a:lnTo>
                  <a:pt x="251349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519045" cy="0"/>
          </a:xfrm>
          <a:custGeom>
            <a:avLst/>
            <a:gdLst/>
            <a:ahLst/>
            <a:cxnLst/>
            <a:rect l="l" t="t" r="r" b="b"/>
            <a:pathLst>
              <a:path w="2519045" h="0">
                <a:moveTo>
                  <a:pt x="0" y="0"/>
                </a:moveTo>
                <a:lnTo>
                  <a:pt x="2518556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32442"/>
            <a:ext cx="3914140" cy="207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Once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85">
                <a:solidFill>
                  <a:srgbClr val="22373A"/>
                </a:solidFill>
                <a:latin typeface="DejaVu Sans"/>
                <a:cs typeface="DejaVu Sans"/>
              </a:rPr>
              <a:t>H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initial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conditions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speciﬁed,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evolution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system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known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deterministically.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practice,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PDEs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cannot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solved explicitly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numerical integrator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must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used.</a:t>
            </a:r>
            <a:endParaRPr sz="1000">
              <a:latin typeface="Arial Black"/>
              <a:cs typeface="Arial Black"/>
            </a:endParaRPr>
          </a:p>
          <a:p>
            <a:pPr marL="12700" marR="94615">
              <a:lnSpc>
                <a:spcPct val="114599"/>
              </a:lnSpc>
              <a:spcBef>
                <a:spcPts val="495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common choice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integrator is the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leapfrog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integrator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has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nice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properties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being: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75"/>
              </a:spcBef>
              <a:buChar char="•"/>
              <a:tabLst>
                <a:tab pos="266065" algn="l"/>
              </a:tabLst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time-reversibility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symplectic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(energy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conserving)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8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See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LR05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details.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step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size </a:t>
            </a:r>
            <a:r>
              <a:rPr dirty="0" sz="1000" spc="-215">
                <a:solidFill>
                  <a:srgbClr val="22373A"/>
                </a:solidFill>
                <a:latin typeface="DejaVu Sans"/>
                <a:cs typeface="DejaVu Sans"/>
              </a:rPr>
              <a:t>ϵ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(requiring </a:t>
            </a:r>
            <a:r>
              <a:rPr dirty="0" sz="1000" spc="-155" i="1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dirty="0" sz="1000" spc="-155">
                <a:solidFill>
                  <a:srgbClr val="22373A"/>
                </a:solidFill>
                <a:latin typeface="DejaVu Sans"/>
                <a:cs typeface="DejaVu Sans"/>
              </a:rPr>
              <a:t>ϵ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steps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integrate  over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interval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length </a:t>
            </a:r>
            <a:r>
              <a:rPr dirty="0" sz="1000" spc="-95" i="1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),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leapfrog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integrator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has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baseline="27777" sz="1050" spc="-262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error.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327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54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82816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Hamiltonian </a:t>
            </a:r>
            <a:r>
              <a:rPr dirty="0" sz="1200" spc="55">
                <a:solidFill>
                  <a:srgbClr val="F9F9F9"/>
                </a:solidFill>
              </a:rPr>
              <a:t>Monte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80">
                <a:solidFill>
                  <a:srgbClr val="F9F9F9"/>
                </a:solidFill>
              </a:rPr>
              <a:t>Carlo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560320" cy="0"/>
          </a:xfrm>
          <a:custGeom>
            <a:avLst/>
            <a:gdLst/>
            <a:ahLst/>
            <a:cxnLst/>
            <a:rect l="l" t="t" r="r" b="b"/>
            <a:pathLst>
              <a:path w="2560320" h="0">
                <a:moveTo>
                  <a:pt x="0" y="0"/>
                </a:moveTo>
                <a:lnTo>
                  <a:pt x="256004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 h="0">
                <a:moveTo>
                  <a:pt x="0" y="0"/>
                </a:moveTo>
                <a:lnTo>
                  <a:pt x="256510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3910" y="2085467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76" y="0"/>
                </a:lnTo>
              </a:path>
            </a:pathLst>
          </a:custGeom>
          <a:ln w="15176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45105" y="2085467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77" y="0"/>
                </a:lnTo>
              </a:path>
            </a:pathLst>
          </a:custGeom>
          <a:ln w="15176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0326" y="2077847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6692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0850" y="2077847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6692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345" y="421800"/>
            <a:ext cx="3885565" cy="273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0190">
              <a:lnSpc>
                <a:spcPct val="114500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Monte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Carlo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(originally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Hybrid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Monte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Carlo)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Nea11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builds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system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target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density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algn="just"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let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q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(the “position”)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parameters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target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density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 add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an auxiliary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momentum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variable </a:t>
            </a:r>
            <a:r>
              <a:rPr dirty="0" sz="1000" spc="-55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joint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1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q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deﬁne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DejaVu Sans"/>
                <a:cs typeface="DejaVu Sans"/>
              </a:rPr>
              <a:t>H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algn="ctr" marR="621665">
              <a:lnSpc>
                <a:spcPct val="100000"/>
              </a:lnSpc>
              <a:spcBef>
                <a:spcPts val="675"/>
              </a:spcBef>
            </a:pP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20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6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r>
              <a:rPr dirty="0" sz="1000" spc="-16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log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6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  <a:p>
            <a:pPr marL="1428115">
              <a:lnSpc>
                <a:spcPct val="100000"/>
              </a:lnSpc>
              <a:spcBef>
                <a:spcPts val="475"/>
              </a:spcBef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r>
              <a:rPr dirty="0" sz="1000" spc="-15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log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dirty="0" sz="1000">
                <a:solidFill>
                  <a:srgbClr val="22373A"/>
                </a:solidFill>
                <a:latin typeface="DejaVu Sans"/>
                <a:cs typeface="DejaVu Sans"/>
              </a:rPr>
              <a:t>|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r>
              <a:rPr dirty="0" sz="1000" spc="-10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log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dirty="0" sz="1000" spc="1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15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1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  <a:p>
            <a:pPr marL="1428115">
              <a:lnSpc>
                <a:spcPct val="100000"/>
              </a:lnSpc>
              <a:spcBef>
                <a:spcPts val="470"/>
              </a:spcBef>
              <a:tabLst>
                <a:tab pos="1669414" algn="l"/>
                <a:tab pos="2140585" algn="l"/>
                <a:tab pos="2462530" algn="l"/>
              </a:tabLst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	</a:t>
            </a:r>
            <a:r>
              <a:rPr dirty="0" sz="1000" spc="-2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|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	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V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  <a:p>
            <a:pPr marL="1561465">
              <a:lnSpc>
                <a:spcPct val="100000"/>
              </a:lnSpc>
              <a:spcBef>
                <a:spcPts val="459"/>
              </a:spcBef>
              <a:tabLst>
                <a:tab pos="2259965" algn="l"/>
              </a:tabLst>
            </a:pP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Kin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s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eti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˛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c</a:t>
            </a: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¸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ene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rgy	Poten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s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ti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˛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baseline="55555" sz="1500" spc="-270">
                <a:solidFill>
                  <a:srgbClr val="22373A"/>
                </a:solidFill>
                <a:latin typeface="Georgia"/>
                <a:cs typeface="Georgia"/>
              </a:rPr>
              <a:t>¸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l</a:t>
            </a: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150">
                <a:solidFill>
                  <a:srgbClr val="22373A"/>
                </a:solidFill>
                <a:latin typeface="Arial Black"/>
                <a:cs typeface="Arial Black"/>
              </a:rPr>
              <a:t>e</a:t>
            </a:r>
            <a:r>
              <a:rPr dirty="0" baseline="55555" sz="1500" spc="-225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sz="700" spc="-150">
                <a:solidFill>
                  <a:srgbClr val="22373A"/>
                </a:solidFill>
                <a:latin typeface="Arial Black"/>
                <a:cs typeface="Arial Black"/>
              </a:rPr>
              <a:t>nergy</a:t>
            </a:r>
            <a:endParaRPr sz="7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Solving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equations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system,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ﬁnd</a:t>
            </a:r>
            <a:endParaRPr sz="1000">
              <a:latin typeface="Arial Black"/>
              <a:cs typeface="Arial Black"/>
            </a:endParaRPr>
          </a:p>
          <a:p>
            <a:pPr algn="ctr" marR="66040">
              <a:lnSpc>
                <a:spcPct val="100000"/>
              </a:lnSpc>
              <a:spcBef>
                <a:spcPts val="295"/>
              </a:spcBef>
              <a:tabLst>
                <a:tab pos="362585" algn="l"/>
              </a:tabLst>
            </a:pPr>
            <a:r>
              <a:rPr dirty="0" u="sng" sz="1000" spc="-11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d</a:t>
            </a:r>
            <a:r>
              <a:rPr dirty="0" u="sng" sz="1000" spc="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</a:t>
            </a:r>
            <a:r>
              <a:rPr dirty="0" sz="1000" spc="5" i="1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dirty="0" u="sng" sz="1000" spc="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000" spc="-3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3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algn="ctr" marR="24130">
              <a:lnSpc>
                <a:spcPct val="100000"/>
              </a:lnSpc>
              <a:spcBef>
                <a:spcPts val="155"/>
              </a:spcBef>
            </a:pPr>
            <a:r>
              <a:rPr dirty="0" sz="1000" spc="2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25" i="1">
                <a:solidFill>
                  <a:srgbClr val="22373A"/>
                </a:solidFill>
                <a:latin typeface="Arial"/>
                <a:cs typeface="Arial"/>
              </a:rPr>
              <a:t>t  </a:t>
            </a:r>
            <a:r>
              <a:rPr dirty="0" baseline="38888" sz="1500" spc="19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baseline="38888" sz="1500" spc="-52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45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45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endParaRPr sz="1000">
              <a:latin typeface="Trebuchet MS"/>
              <a:cs typeface="Trebuchet MS"/>
            </a:endParaRPr>
          </a:p>
          <a:p>
            <a:pPr algn="ctr" marL="26034">
              <a:lnSpc>
                <a:spcPct val="100000"/>
              </a:lnSpc>
              <a:spcBef>
                <a:spcPts val="105"/>
              </a:spcBef>
              <a:tabLst>
                <a:tab pos="488315" algn="l"/>
              </a:tabLst>
            </a:pPr>
            <a:r>
              <a:rPr dirty="0" u="sng" sz="1000" spc="-11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d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sz="1000" spc="10" i="1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000" spc="-3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3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algn="ctr" marL="64135">
              <a:lnSpc>
                <a:spcPct val="100000"/>
              </a:lnSpc>
              <a:spcBef>
                <a:spcPts val="160"/>
              </a:spcBef>
            </a:pPr>
            <a:r>
              <a:rPr dirty="0" sz="1000" spc="25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dirty="0" sz="1000" spc="25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baseline="38888" sz="1500" spc="195">
                <a:solidFill>
                  <a:srgbClr val="22373A"/>
                </a:solidFill>
                <a:latin typeface="Georgia"/>
                <a:cs typeface="Georgia"/>
              </a:rPr>
              <a:t>= </a:t>
            </a:r>
            <a:r>
              <a:rPr dirty="0" baseline="38888" sz="1500" spc="-97">
                <a:solidFill>
                  <a:srgbClr val="22373A"/>
                </a:solidFill>
                <a:latin typeface="DejaVu Sans"/>
                <a:cs typeface="DejaVu Sans"/>
              </a:rPr>
              <a:t>−</a:t>
            </a:r>
            <a:r>
              <a:rPr dirty="0" baseline="38888" sz="1500" spc="-262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4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4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327" y="3209778"/>
            <a:ext cx="14033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120">
                <a:solidFill>
                  <a:srgbClr val="22373A"/>
                </a:solidFill>
                <a:latin typeface="Arial Black"/>
                <a:cs typeface="Arial Black"/>
              </a:rPr>
              <a:t>55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82816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Hamiltonian </a:t>
            </a:r>
            <a:r>
              <a:rPr dirty="0" sz="1200" spc="55">
                <a:solidFill>
                  <a:srgbClr val="F9F9F9"/>
                </a:solidFill>
              </a:rPr>
              <a:t>Monte</a:t>
            </a:r>
            <a:r>
              <a:rPr dirty="0" sz="1200" spc="-160">
                <a:solidFill>
                  <a:srgbClr val="F9F9F9"/>
                </a:solidFill>
              </a:rPr>
              <a:t> </a:t>
            </a:r>
            <a:r>
              <a:rPr dirty="0" sz="1200" spc="80">
                <a:solidFill>
                  <a:srgbClr val="F9F9F9"/>
                </a:solidFill>
              </a:rPr>
              <a:t>Carlo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606675" cy="0"/>
          </a:xfrm>
          <a:custGeom>
            <a:avLst/>
            <a:gdLst/>
            <a:ahLst/>
            <a:cxnLst/>
            <a:rect l="l" t="t" r="r" b="b"/>
            <a:pathLst>
              <a:path w="2606675" h="0">
                <a:moveTo>
                  <a:pt x="0" y="0"/>
                </a:moveTo>
                <a:lnTo>
                  <a:pt x="260658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5" h="0">
                <a:moveTo>
                  <a:pt x="0" y="0"/>
                </a:moveTo>
                <a:lnTo>
                  <a:pt x="261164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44461"/>
            <a:ext cx="3569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(approximately)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solve these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equations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leapfrog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618960"/>
            <a:ext cx="38690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integrator. 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introduce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randomness, 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baseline="-11904" sz="1050" spc="-44">
                <a:solidFill>
                  <a:srgbClr val="22373A"/>
                </a:solidFill>
                <a:latin typeface="Arial Black"/>
                <a:cs typeface="Arial Black"/>
              </a:rPr>
              <a:t>0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initialized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15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60">
                <a:solidFill>
                  <a:srgbClr val="22373A"/>
                </a:solidFill>
                <a:latin typeface="Georgia"/>
                <a:cs typeface="Georgia"/>
              </a:rPr>
              <a:t>Σ)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707550"/>
            <a:ext cx="3329304" cy="69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100"/>
              </a:lnSpc>
              <a:spcBef>
                <a:spcPts val="1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matrix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114">
                <a:solidFill>
                  <a:srgbClr val="22373A"/>
                </a:solidFill>
                <a:latin typeface="Georgia"/>
                <a:cs typeface="Georgia"/>
              </a:rPr>
              <a:t>Σ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independent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prior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samples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5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dirty="0" baseline="-11904" sz="1050" spc="-75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.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Leapfrog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integration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then</a:t>
            </a:r>
            <a:r>
              <a:rPr dirty="0" sz="1000" spc="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simply:</a:t>
            </a:r>
            <a:endParaRPr sz="1000">
              <a:latin typeface="Arial Black"/>
              <a:cs typeface="Arial Black"/>
            </a:endParaRPr>
          </a:p>
          <a:p>
            <a:pPr marL="2078355">
              <a:lnSpc>
                <a:spcPct val="100000"/>
              </a:lnSpc>
              <a:spcBef>
                <a:spcPts val="295"/>
              </a:spcBef>
            </a:pPr>
            <a:r>
              <a:rPr dirty="0" u="sng" sz="1000" spc="-22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21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ϵ</a:t>
            </a:r>
            <a:r>
              <a:rPr dirty="0" u="sng" sz="1000" spc="-1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000" spc="-3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3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6048" y="1306791"/>
            <a:ext cx="760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>
                <a:solidFill>
                  <a:srgbClr val="22373A"/>
                </a:solidFill>
                <a:latin typeface="DejaVu Sans"/>
                <a:cs typeface="DejaVu Sans"/>
              </a:rPr>
              <a:t>ρ </a:t>
            </a:r>
            <a:r>
              <a:rPr dirty="0" sz="1000" spc="155">
                <a:solidFill>
                  <a:srgbClr val="22373A"/>
                </a:solidFill>
                <a:latin typeface="DejaVu Sans"/>
                <a:cs typeface="DejaVu Sans"/>
              </a:rPr>
              <a:t>← </a:t>
            </a:r>
            <a:r>
              <a:rPr dirty="0" sz="1000" spc="-120">
                <a:solidFill>
                  <a:srgbClr val="22373A"/>
                </a:solidFill>
                <a:latin typeface="DejaVu Sans"/>
                <a:cs typeface="DejaVu Sans"/>
              </a:rPr>
              <a:t>ρ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dirty="0" baseline="-38888" sz="1500" spc="-284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baseline="-38888" sz="1500" spc="-307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baseline="-38888" sz="1500" spc="6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baseline="-38888" sz="1500" spc="6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endParaRPr baseline="-38888"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8461" y="1593685"/>
            <a:ext cx="7194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5">
                <a:solidFill>
                  <a:srgbClr val="22373A"/>
                </a:solidFill>
                <a:latin typeface="DejaVu Sans"/>
                <a:cs typeface="DejaVu Sans"/>
              </a:rPr>
              <a:t>θ </a:t>
            </a:r>
            <a:r>
              <a:rPr dirty="0" sz="1000" spc="155">
                <a:solidFill>
                  <a:srgbClr val="22373A"/>
                </a:solidFill>
                <a:latin typeface="DejaVu Sans"/>
                <a:cs typeface="DejaVu Sans"/>
              </a:rPr>
              <a:t>← </a:t>
            </a:r>
            <a:r>
              <a:rPr dirty="0" sz="1000" spc="-145">
                <a:solidFill>
                  <a:srgbClr val="22373A"/>
                </a:solidFill>
                <a:latin typeface="DejaVu Sans"/>
                <a:cs typeface="DejaVu Sans"/>
              </a:rPr>
              <a:t>θ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dirty="0" sz="1000" spc="-9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DejaVu Sans"/>
                <a:cs typeface="DejaVu Sans"/>
              </a:rPr>
              <a:t>ϵ</a:t>
            </a:r>
            <a:r>
              <a:rPr dirty="0" sz="1000" spc="-30">
                <a:solidFill>
                  <a:srgbClr val="22373A"/>
                </a:solidFill>
                <a:latin typeface="Georgia"/>
                <a:cs typeface="Georgia"/>
              </a:rPr>
              <a:t>Σ</a:t>
            </a:r>
            <a:r>
              <a:rPr dirty="0" sz="1000" spc="-30" i="1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3507" y="1784565"/>
            <a:ext cx="2616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22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21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ϵ</a:t>
            </a:r>
            <a:r>
              <a:rPr dirty="0" u="sng" sz="1000" spc="-20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000" spc="-3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3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6048" y="1870163"/>
            <a:ext cx="760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>
                <a:solidFill>
                  <a:srgbClr val="22373A"/>
                </a:solidFill>
                <a:latin typeface="DejaVu Sans"/>
                <a:cs typeface="DejaVu Sans"/>
              </a:rPr>
              <a:t>ρ </a:t>
            </a:r>
            <a:r>
              <a:rPr dirty="0" sz="1000" spc="155">
                <a:solidFill>
                  <a:srgbClr val="22373A"/>
                </a:solidFill>
                <a:latin typeface="DejaVu Sans"/>
                <a:cs typeface="DejaVu Sans"/>
              </a:rPr>
              <a:t>← </a:t>
            </a:r>
            <a:r>
              <a:rPr dirty="0" sz="1000" spc="-120">
                <a:solidFill>
                  <a:srgbClr val="22373A"/>
                </a:solidFill>
                <a:latin typeface="DejaVu Sans"/>
                <a:cs typeface="DejaVu Sans"/>
              </a:rPr>
              <a:t>ρ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dirty="0" baseline="-38888" sz="1500" spc="-284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baseline="-38888" sz="1500" spc="-307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baseline="-38888" sz="1500" spc="6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baseline="-38888" sz="1500" spc="60" i="1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endParaRPr baseline="-38888"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2069498"/>
            <a:ext cx="3895725" cy="13741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repeated </a:t>
            </a:r>
            <a:r>
              <a:rPr dirty="0" sz="1000" spc="-90" i="1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dirty="0" sz="1000" spc="4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times.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leapfrog integration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were exact,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could directly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accept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result 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leapfrog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step.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reality,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acceptance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step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MRR</a:t>
            </a:r>
            <a:r>
              <a:rPr dirty="0" baseline="27777" sz="1050" spc="-157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+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53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account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error.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Thus,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HMC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as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implemented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strictly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form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Metropolis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MCMC,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highly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efﬁcient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transition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kernel </a:t>
            </a:r>
            <a:r>
              <a:rPr dirty="0" sz="1000" spc="-105">
                <a:solidFill>
                  <a:srgbClr val="22373A"/>
                </a:solidFill>
                <a:latin typeface="Georgia"/>
                <a:cs typeface="Georgia"/>
              </a:rPr>
              <a:t>Π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moves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along 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geometric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contours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target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distribution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π</a:t>
            </a:r>
            <a:r>
              <a:rPr dirty="0" sz="1000" spc="-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rather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than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randomly.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6519" y="3214827"/>
            <a:ext cx="1155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4">
                <a:solidFill>
                  <a:srgbClr val="22373A"/>
                </a:solidFill>
                <a:latin typeface="Arial Black"/>
                <a:cs typeface="Arial Black"/>
              </a:rPr>
              <a:t>56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221488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Euclidean and </a:t>
            </a:r>
            <a:r>
              <a:rPr dirty="0" sz="1200" spc="5">
                <a:solidFill>
                  <a:srgbClr val="F9F9F9"/>
                </a:solidFill>
              </a:rPr>
              <a:t>Riemannian</a:t>
            </a:r>
            <a:r>
              <a:rPr dirty="0" sz="1200" spc="-250">
                <a:solidFill>
                  <a:srgbClr val="F9F9F9"/>
                </a:solidFill>
              </a:rPr>
              <a:t> </a:t>
            </a:r>
            <a:r>
              <a:rPr dirty="0" sz="1200" spc="20">
                <a:solidFill>
                  <a:srgbClr val="F9F9F9"/>
                </a:solidFill>
              </a:rPr>
              <a:t>HMC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 h="0">
                <a:moveTo>
                  <a:pt x="0" y="0"/>
                </a:moveTo>
                <a:lnTo>
                  <a:pt x="265313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658745" cy="0"/>
          </a:xfrm>
          <a:custGeom>
            <a:avLst/>
            <a:gdLst/>
            <a:ahLst/>
            <a:cxnLst/>
            <a:rect l="l" t="t" r="r" b="b"/>
            <a:pathLst>
              <a:path w="2658745" h="0">
                <a:moveTo>
                  <a:pt x="0" y="0"/>
                </a:moveTo>
                <a:lnTo>
                  <a:pt x="265819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821088"/>
            <a:ext cx="3914140" cy="18980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3975">
              <a:lnSpc>
                <a:spcPct val="114599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form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114">
                <a:solidFill>
                  <a:srgbClr val="22373A"/>
                </a:solidFill>
                <a:latin typeface="Georgia"/>
                <a:cs typeface="Georgia"/>
              </a:rPr>
              <a:t>Σ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controls 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implicit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geometry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dynamics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BS11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BBLG14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].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particular, </a:t>
            </a:r>
            <a:r>
              <a:rPr dirty="0" sz="1000" spc="25">
                <a:solidFill>
                  <a:srgbClr val="22373A"/>
                </a:solidFill>
                <a:latin typeface="Georgia"/>
                <a:cs typeface="Georgia"/>
              </a:rPr>
              <a:t>Σ</a:t>
            </a:r>
            <a:r>
              <a:rPr dirty="0" baseline="27777" sz="1050" spc="37" i="1">
                <a:solidFill>
                  <a:srgbClr val="22373A"/>
                </a:solidFill>
                <a:latin typeface="Times New Roman"/>
                <a:cs typeface="Times New Roman"/>
              </a:rPr>
              <a:t>−</a:t>
            </a:r>
            <a:r>
              <a:rPr dirty="0" baseline="27777" sz="1050" spc="37">
                <a:solidFill>
                  <a:srgbClr val="22373A"/>
                </a:solidFill>
                <a:latin typeface="Arial Black"/>
                <a:cs typeface="Arial Black"/>
              </a:rPr>
              <a:t>1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mass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matrix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particle undergoing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Hamiltonian</a:t>
            </a:r>
            <a:r>
              <a:rPr dirty="0" sz="1000" spc="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evolution.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00"/>
              </a:lnSpc>
              <a:spcBef>
                <a:spcPts val="5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Fixed </a:t>
            </a:r>
            <a:r>
              <a:rPr dirty="0" sz="1000" spc="114">
                <a:solidFill>
                  <a:srgbClr val="22373A"/>
                </a:solidFill>
                <a:latin typeface="Georgia"/>
                <a:cs typeface="Georgia"/>
              </a:rPr>
              <a:t>Σ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(either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diagonal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full)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corresponds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Euclidean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metric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parameter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space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gives </a:t>
            </a:r>
            <a:r>
              <a:rPr dirty="0" sz="1000" spc="-10" i="1">
                <a:solidFill>
                  <a:srgbClr val="22373A"/>
                </a:solidFill>
                <a:latin typeface="Arial"/>
                <a:cs typeface="Arial"/>
              </a:rPr>
              <a:t>Euclidean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Hamiltonian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0" i="1">
                <a:solidFill>
                  <a:srgbClr val="22373A"/>
                </a:solidFill>
                <a:latin typeface="Arial"/>
                <a:cs typeface="Arial"/>
              </a:rPr>
              <a:t>Carlo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Current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research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considers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changing </a:t>
            </a:r>
            <a:r>
              <a:rPr dirty="0" sz="1000" spc="114">
                <a:solidFill>
                  <a:srgbClr val="22373A"/>
                </a:solidFill>
                <a:latin typeface="Georgia"/>
                <a:cs typeface="Georgia"/>
              </a:rPr>
              <a:t>Σ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corresponds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sampling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Riemannian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manifold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gives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rise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Riemannian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Hamiltonian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Monte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Carlo 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GC11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Bet13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].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By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varying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Σ</a:t>
            </a:r>
            <a:r>
              <a:rPr dirty="0" sz="1000" spc="-10">
                <a:solidFill>
                  <a:srgbClr val="22373A"/>
                </a:solidFill>
                <a:latin typeface="Arial Black"/>
                <a:cs typeface="Arial Black"/>
              </a:rPr>
              <a:t>, 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RHMC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adapt to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“funnels”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found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complex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hierarchical  variables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efﬁciently</a:t>
            </a:r>
            <a:r>
              <a:rPr dirty="0" sz="1000" spc="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BG13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95"/>
              <a:t>57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0398"/>
            <a:ext cx="4608195" cy="3065780"/>
          </a:xfrm>
          <a:custGeom>
            <a:avLst/>
            <a:gdLst/>
            <a:ahLst/>
            <a:cxnLst/>
            <a:rect l="l" t="t" r="r" b="b"/>
            <a:pathLst>
              <a:path w="4608195" h="3065779">
                <a:moveTo>
                  <a:pt x="0" y="3065653"/>
                </a:moveTo>
                <a:lnTo>
                  <a:pt x="4607941" y="3065653"/>
                </a:lnTo>
                <a:lnTo>
                  <a:pt x="4607941" y="0"/>
                </a:lnTo>
                <a:lnTo>
                  <a:pt x="0" y="0"/>
                </a:lnTo>
                <a:lnTo>
                  <a:pt x="0" y="306565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90525"/>
          </a:xfrm>
          <a:custGeom>
            <a:avLst/>
            <a:gdLst/>
            <a:ahLst/>
            <a:cxnLst/>
            <a:rect l="l" t="t" r="r" b="b"/>
            <a:pathLst>
              <a:path w="4608195" h="390525">
                <a:moveTo>
                  <a:pt x="0" y="390398"/>
                </a:moveTo>
                <a:lnTo>
                  <a:pt x="4607941" y="390398"/>
                </a:lnTo>
                <a:lnTo>
                  <a:pt x="4607941" y="0"/>
                </a:lnTo>
                <a:lnTo>
                  <a:pt x="0" y="0"/>
                </a:lnTo>
                <a:lnTo>
                  <a:pt x="0" y="390398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314" y="83756"/>
            <a:ext cx="21882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>
                <a:solidFill>
                  <a:srgbClr val="F9F9F9"/>
                </a:solidFill>
              </a:rPr>
              <a:t>The </a:t>
            </a:r>
            <a:r>
              <a:rPr dirty="0" sz="1200" spc="45">
                <a:solidFill>
                  <a:srgbClr val="F9F9F9"/>
                </a:solidFill>
              </a:rPr>
              <a:t>No-U-Turn </a:t>
            </a:r>
            <a:r>
              <a:rPr dirty="0" sz="1200" spc="25">
                <a:solidFill>
                  <a:srgbClr val="F9F9F9"/>
                </a:solidFill>
              </a:rPr>
              <a:t>Sampler</a:t>
            </a:r>
            <a:r>
              <a:rPr dirty="0" sz="1200" spc="-210">
                <a:solidFill>
                  <a:srgbClr val="F9F9F9"/>
                </a:solidFill>
              </a:rPr>
              <a:t> </a:t>
            </a:r>
            <a:r>
              <a:rPr dirty="0" sz="1200" spc="-15">
                <a:solidFill>
                  <a:srgbClr val="F9F9F9"/>
                </a:solidFill>
              </a:rPr>
              <a:t>(NUTS)</a:t>
            </a:r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0" y="395478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0" y="395360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0" y="39536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 h="0">
                <a:moveTo>
                  <a:pt x="0" y="0"/>
                </a:moveTo>
                <a:lnTo>
                  <a:pt x="26996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" y="395360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 h="0">
                <a:moveTo>
                  <a:pt x="0" y="0"/>
                </a:moveTo>
                <a:lnTo>
                  <a:pt x="270475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3083" rIns="0" bIns="0" rtlCol="0" vert="horz">
            <a:spAutoFit/>
          </a:bodyPr>
          <a:lstStyle/>
          <a:p>
            <a:pPr marL="10160" marR="5080">
              <a:lnSpc>
                <a:spcPct val="114599"/>
              </a:lnSpc>
              <a:spcBef>
                <a:spcPts val="100"/>
              </a:spcBef>
            </a:pPr>
            <a:r>
              <a:rPr dirty="0" spc="-130"/>
              <a:t>For </a:t>
            </a:r>
            <a:r>
              <a:rPr dirty="0" spc="-114"/>
              <a:t>large </a:t>
            </a:r>
            <a:r>
              <a:rPr dirty="0" spc="-110" i="1">
                <a:latin typeface="Arial"/>
                <a:cs typeface="Arial"/>
              </a:rPr>
              <a:t>L</a:t>
            </a:r>
            <a:r>
              <a:rPr dirty="0" spc="-110"/>
              <a:t>, </a:t>
            </a:r>
            <a:r>
              <a:rPr dirty="0" spc="-95"/>
              <a:t>running </a:t>
            </a:r>
            <a:r>
              <a:rPr dirty="0" spc="-195"/>
              <a:t>HMC </a:t>
            </a:r>
            <a:r>
              <a:rPr dirty="0" spc="-110"/>
              <a:t>to </a:t>
            </a:r>
            <a:r>
              <a:rPr dirty="0" spc="-105"/>
              <a:t>termination </a:t>
            </a:r>
            <a:r>
              <a:rPr dirty="0" spc="-110"/>
              <a:t>is </a:t>
            </a:r>
            <a:r>
              <a:rPr dirty="0" spc="-125"/>
              <a:t>wasteful </a:t>
            </a:r>
            <a:r>
              <a:rPr dirty="0" spc="-140"/>
              <a:t>when </a:t>
            </a:r>
            <a:r>
              <a:rPr dirty="0" spc="-110"/>
              <a:t>the particle  </a:t>
            </a:r>
            <a:r>
              <a:rPr dirty="0" spc="-114"/>
              <a:t>begins </a:t>
            </a:r>
            <a:r>
              <a:rPr dirty="0" spc="-110"/>
              <a:t>to </a:t>
            </a:r>
            <a:r>
              <a:rPr dirty="0" spc="-130"/>
              <a:t>retrace </a:t>
            </a:r>
            <a:r>
              <a:rPr dirty="0" spc="-110"/>
              <a:t>its </a:t>
            </a:r>
            <a:r>
              <a:rPr dirty="0" spc="-130"/>
              <a:t>steps. </a:t>
            </a:r>
            <a:r>
              <a:rPr dirty="0" spc="-125"/>
              <a:t>Early </a:t>
            </a:r>
            <a:r>
              <a:rPr dirty="0" spc="-105"/>
              <a:t>termination </a:t>
            </a:r>
            <a:r>
              <a:rPr dirty="0" spc="-120"/>
              <a:t>would </a:t>
            </a:r>
            <a:r>
              <a:rPr dirty="0" spc="-145"/>
              <a:t>save  </a:t>
            </a:r>
            <a:r>
              <a:rPr dirty="0" spc="-114"/>
              <a:t>computation time </a:t>
            </a:r>
            <a:r>
              <a:rPr dirty="0" spc="-95"/>
              <a:t>but </a:t>
            </a:r>
            <a:r>
              <a:rPr dirty="0" spc="-120"/>
              <a:t>biases </a:t>
            </a:r>
            <a:r>
              <a:rPr dirty="0" spc="-90"/>
              <a:t>our</a:t>
            </a:r>
            <a:r>
              <a:rPr dirty="0" spc="140"/>
              <a:t> </a:t>
            </a:r>
            <a:r>
              <a:rPr dirty="0" spc="-114"/>
              <a:t>sampling.</a:t>
            </a:r>
          </a:p>
          <a:p>
            <a:pPr marL="10160" marR="13970">
              <a:lnSpc>
                <a:spcPct val="114599"/>
              </a:lnSpc>
              <a:spcBef>
                <a:spcPts val="495"/>
              </a:spcBef>
            </a:pPr>
            <a:r>
              <a:rPr dirty="0" spc="-204"/>
              <a:t>To </a:t>
            </a:r>
            <a:r>
              <a:rPr dirty="0" spc="-110"/>
              <a:t>avoid this, the </a:t>
            </a:r>
            <a:r>
              <a:rPr dirty="0" spc="-20" i="1">
                <a:latin typeface="Arial"/>
                <a:cs typeface="Arial"/>
              </a:rPr>
              <a:t>No-U-Turn </a:t>
            </a:r>
            <a:r>
              <a:rPr dirty="0" spc="-10" i="1">
                <a:latin typeface="Arial"/>
                <a:cs typeface="Arial"/>
              </a:rPr>
              <a:t>Sampler </a:t>
            </a:r>
            <a:r>
              <a:rPr dirty="0" spc="-150"/>
              <a:t>(“NUTS”) </a:t>
            </a:r>
            <a:r>
              <a:rPr dirty="0" spc="-130"/>
              <a:t>enhances </a:t>
            </a:r>
            <a:r>
              <a:rPr dirty="0" spc="-195"/>
              <a:t>HMC </a:t>
            </a:r>
            <a:r>
              <a:rPr dirty="0" spc="-125"/>
              <a:t>by  </a:t>
            </a:r>
            <a:r>
              <a:rPr dirty="0" spc="-114"/>
              <a:t>allowing time </a:t>
            </a:r>
            <a:r>
              <a:rPr dirty="0" spc="-110"/>
              <a:t>to </a:t>
            </a:r>
            <a:r>
              <a:rPr dirty="0" spc="-105"/>
              <a:t>intermittently </a:t>
            </a:r>
            <a:r>
              <a:rPr dirty="0" spc="-85"/>
              <a:t>run </a:t>
            </a:r>
            <a:r>
              <a:rPr dirty="0" spc="-145"/>
              <a:t>backwards: </a:t>
            </a:r>
            <a:r>
              <a:rPr dirty="0" spc="-140"/>
              <a:t>see </a:t>
            </a:r>
            <a:r>
              <a:rPr dirty="0" spc="-160"/>
              <a:t>[</a:t>
            </a:r>
            <a:r>
              <a:rPr dirty="0" spc="-160">
                <a:hlinkClick r:id="rId2" action="ppaction://hlinksldjump"/>
              </a:rPr>
              <a:t>HG14</a:t>
            </a:r>
            <a:r>
              <a:rPr dirty="0" spc="-160"/>
              <a:t>] </a:t>
            </a:r>
            <a:r>
              <a:rPr dirty="0" spc="-85"/>
              <a:t>for </a:t>
            </a:r>
            <a:r>
              <a:rPr dirty="0" spc="-110"/>
              <a:t>details.  </a:t>
            </a:r>
            <a:r>
              <a:rPr dirty="0" spc="-150"/>
              <a:t>The </a:t>
            </a:r>
            <a:r>
              <a:rPr dirty="0" spc="-100"/>
              <a:t>time-reversability </a:t>
            </a:r>
            <a:r>
              <a:rPr dirty="0" spc="-85"/>
              <a:t>of </a:t>
            </a:r>
            <a:r>
              <a:rPr dirty="0" spc="-110"/>
              <a:t>the </a:t>
            </a:r>
            <a:r>
              <a:rPr dirty="0" spc="-105"/>
              <a:t>leapfrog </a:t>
            </a:r>
            <a:r>
              <a:rPr dirty="0" spc="-110"/>
              <a:t>integrator is </a:t>
            </a:r>
            <a:r>
              <a:rPr dirty="0" spc="-160"/>
              <a:t>key </a:t>
            </a:r>
            <a:r>
              <a:rPr dirty="0" spc="-85"/>
              <a:t>for </a:t>
            </a:r>
            <a:r>
              <a:rPr dirty="0" spc="-114"/>
              <a:t>allowing  </a:t>
            </a:r>
            <a:r>
              <a:rPr dirty="0" spc="-195"/>
              <a:t>NUTS </a:t>
            </a:r>
            <a:r>
              <a:rPr dirty="0" spc="-110"/>
              <a:t>to </a:t>
            </a:r>
            <a:r>
              <a:rPr dirty="0" spc="-155"/>
              <a:t>work</a:t>
            </a:r>
            <a:r>
              <a:rPr dirty="0" spc="-20"/>
              <a:t> </a:t>
            </a:r>
            <a:r>
              <a:rPr dirty="0" spc="-105"/>
              <a:t>properly.</a:t>
            </a:r>
          </a:p>
          <a:p>
            <a:pPr marL="10160" marR="52705">
              <a:lnSpc>
                <a:spcPct val="114599"/>
              </a:lnSpc>
              <a:spcBef>
                <a:spcPts val="500"/>
              </a:spcBef>
            </a:pPr>
            <a:r>
              <a:rPr dirty="0" spc="-195"/>
              <a:t>NUTS </a:t>
            </a:r>
            <a:r>
              <a:rPr dirty="0" spc="-110"/>
              <a:t>is the </a:t>
            </a:r>
            <a:r>
              <a:rPr dirty="0" spc="-95"/>
              <a:t>default </a:t>
            </a:r>
            <a:r>
              <a:rPr dirty="0" spc="-114"/>
              <a:t>sampler used </a:t>
            </a:r>
            <a:r>
              <a:rPr dirty="0" spc="-75"/>
              <a:t>in </a:t>
            </a:r>
            <a:r>
              <a:rPr dirty="0" spc="-80">
                <a:latin typeface="Courier New"/>
                <a:cs typeface="Courier New"/>
              </a:rPr>
              <a:t>Stan </a:t>
            </a:r>
            <a:r>
              <a:rPr dirty="0" spc="-105"/>
              <a:t>though </a:t>
            </a:r>
            <a:r>
              <a:rPr dirty="0" spc="-110"/>
              <a:t>“pure” </a:t>
            </a:r>
            <a:r>
              <a:rPr dirty="0" spc="-195"/>
              <a:t>HMC </a:t>
            </a:r>
            <a:r>
              <a:rPr dirty="0" spc="-110"/>
              <a:t>is also  available.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95"/>
              <a:t>58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6419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Au</a:t>
            </a:r>
            <a:r>
              <a:rPr dirty="0" sz="1200" spc="-10">
                <a:solidFill>
                  <a:srgbClr val="F9F9F9"/>
                </a:solidFill>
              </a:rPr>
              <a:t>t</a:t>
            </a:r>
            <a:r>
              <a:rPr dirty="0" sz="1200" spc="60">
                <a:solidFill>
                  <a:srgbClr val="F9F9F9"/>
                </a:solidFill>
              </a:rPr>
              <a:t>oDiff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 h="0">
                <a:moveTo>
                  <a:pt x="0" y="0"/>
                </a:moveTo>
                <a:lnTo>
                  <a:pt x="274623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751455" cy="0"/>
          </a:xfrm>
          <a:custGeom>
            <a:avLst/>
            <a:gdLst/>
            <a:ahLst/>
            <a:cxnLst/>
            <a:rect l="l" t="t" r="r" b="b"/>
            <a:pathLst>
              <a:path w="2751455" h="0">
                <a:moveTo>
                  <a:pt x="0" y="0"/>
                </a:moveTo>
                <a:lnTo>
                  <a:pt x="2751296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8902" rIns="0" bIns="0" rtlCol="0" vert="horz">
            <a:spAutoFit/>
          </a:bodyPr>
          <a:lstStyle/>
          <a:p>
            <a:pPr marL="10160" marR="143510">
              <a:lnSpc>
                <a:spcPct val="114599"/>
              </a:lnSpc>
              <a:spcBef>
                <a:spcPts val="100"/>
              </a:spcBef>
            </a:pPr>
            <a:r>
              <a:rPr dirty="0" spc="-135"/>
              <a:t>Automatic </a:t>
            </a:r>
            <a:r>
              <a:rPr dirty="0" spc="-100"/>
              <a:t>Differentiation (“AutoDiff”) </a:t>
            </a:r>
            <a:r>
              <a:rPr dirty="0" spc="-110"/>
              <a:t>is </a:t>
            </a:r>
            <a:r>
              <a:rPr dirty="0" spc="-135"/>
              <a:t>a </a:t>
            </a:r>
            <a:r>
              <a:rPr dirty="0" spc="-110"/>
              <a:t>technique </a:t>
            </a:r>
            <a:r>
              <a:rPr dirty="0" spc="-85"/>
              <a:t>for  </a:t>
            </a:r>
            <a:r>
              <a:rPr dirty="0" spc="-114"/>
              <a:t>automatically </a:t>
            </a:r>
            <a:r>
              <a:rPr dirty="0" spc="-120"/>
              <a:t>calculating </a:t>
            </a:r>
            <a:r>
              <a:rPr dirty="0" spc="-110"/>
              <a:t>the numerical gradient </a:t>
            </a:r>
            <a:r>
              <a:rPr dirty="0" spc="-85"/>
              <a:t>of </a:t>
            </a:r>
            <a:r>
              <a:rPr dirty="0" spc="-135"/>
              <a:t>a </a:t>
            </a:r>
            <a:r>
              <a:rPr dirty="0" spc="-100"/>
              <a:t>function </a:t>
            </a:r>
            <a:r>
              <a:rPr dirty="0" spc="-120"/>
              <a:t>at </a:t>
            </a:r>
            <a:r>
              <a:rPr dirty="0" spc="-135"/>
              <a:t>a  </a:t>
            </a:r>
            <a:r>
              <a:rPr dirty="0" spc="-140"/>
              <a:t>ﬁxed</a:t>
            </a:r>
            <a:r>
              <a:rPr dirty="0" spc="-65"/>
              <a:t> </a:t>
            </a:r>
            <a:r>
              <a:rPr dirty="0" spc="-95"/>
              <a:t>point.</a:t>
            </a:r>
          </a:p>
          <a:p>
            <a:pPr marL="10160" marR="42545">
              <a:lnSpc>
                <a:spcPct val="114500"/>
              </a:lnSpc>
              <a:spcBef>
                <a:spcPts val="500"/>
              </a:spcBef>
            </a:pPr>
            <a:r>
              <a:rPr dirty="0" spc="-110"/>
              <a:t>AutoDiff </a:t>
            </a:r>
            <a:r>
              <a:rPr dirty="0" spc="-140"/>
              <a:t>expresses </a:t>
            </a:r>
            <a:r>
              <a:rPr dirty="0" spc="-114"/>
              <a:t>computations </a:t>
            </a:r>
            <a:r>
              <a:rPr dirty="0" spc="-75"/>
              <a:t>in </a:t>
            </a:r>
            <a:r>
              <a:rPr dirty="0" spc="-125"/>
              <a:t>terms </a:t>
            </a:r>
            <a:r>
              <a:rPr dirty="0" spc="-85"/>
              <a:t>of </a:t>
            </a:r>
            <a:r>
              <a:rPr dirty="0" spc="-125"/>
              <a:t>language </a:t>
            </a:r>
            <a:r>
              <a:rPr dirty="0" spc="-105"/>
              <a:t>primitives  </a:t>
            </a:r>
            <a:r>
              <a:rPr dirty="0" spc="-95"/>
              <a:t>(addition, </a:t>
            </a:r>
            <a:r>
              <a:rPr dirty="0" spc="-100"/>
              <a:t>multiplication, </a:t>
            </a:r>
            <a:r>
              <a:rPr dirty="0" spc="-105"/>
              <a:t>and </a:t>
            </a:r>
            <a:r>
              <a:rPr dirty="0" spc="-100"/>
              <a:t>function </a:t>
            </a:r>
            <a:r>
              <a:rPr dirty="0" spc="-110"/>
              <a:t>calls) </a:t>
            </a:r>
            <a:r>
              <a:rPr dirty="0" spc="-105"/>
              <a:t>and </a:t>
            </a:r>
            <a:r>
              <a:rPr dirty="0" spc="-130"/>
              <a:t>uses </a:t>
            </a:r>
            <a:r>
              <a:rPr dirty="0" spc="-110"/>
              <a:t>the </a:t>
            </a:r>
            <a:r>
              <a:rPr dirty="0" spc="-114"/>
              <a:t>chain </a:t>
            </a:r>
            <a:r>
              <a:rPr dirty="0" spc="-90"/>
              <a:t>rule  </a:t>
            </a:r>
            <a:r>
              <a:rPr dirty="0" spc="-110"/>
              <a:t>to </a:t>
            </a:r>
            <a:r>
              <a:rPr dirty="0" spc="-125"/>
              <a:t>calculate </a:t>
            </a:r>
            <a:r>
              <a:rPr dirty="0" spc="-110"/>
              <a:t>the gradient </a:t>
            </a:r>
            <a:r>
              <a:rPr dirty="0" spc="-145"/>
              <a:t>as </a:t>
            </a:r>
            <a:r>
              <a:rPr dirty="0" spc="-100"/>
              <a:t>part </a:t>
            </a:r>
            <a:r>
              <a:rPr dirty="0" spc="-85"/>
              <a:t>of </a:t>
            </a:r>
            <a:r>
              <a:rPr dirty="0" spc="-105"/>
              <a:t>regular </a:t>
            </a:r>
            <a:r>
              <a:rPr dirty="0" spc="-100"/>
              <a:t>function</a:t>
            </a:r>
            <a:r>
              <a:rPr dirty="0" spc="-35"/>
              <a:t> </a:t>
            </a:r>
            <a:r>
              <a:rPr dirty="0" spc="-110"/>
              <a:t>evaluation.</a:t>
            </a:r>
          </a:p>
          <a:p>
            <a:pPr marL="10160" marR="5080">
              <a:lnSpc>
                <a:spcPct val="114599"/>
              </a:lnSpc>
              <a:spcBef>
                <a:spcPts val="495"/>
              </a:spcBef>
            </a:pPr>
            <a:r>
              <a:rPr dirty="0" spc="-80">
                <a:latin typeface="Courier New"/>
                <a:cs typeface="Courier New"/>
              </a:rPr>
              <a:t>Stan </a:t>
            </a:r>
            <a:r>
              <a:rPr dirty="0" spc="-130"/>
              <a:t>uses </a:t>
            </a:r>
            <a:r>
              <a:rPr dirty="0" spc="-95"/>
              <a:t>autodiff </a:t>
            </a:r>
            <a:r>
              <a:rPr dirty="0" spc="-110"/>
              <a:t>to efﬁciently </a:t>
            </a:r>
            <a:r>
              <a:rPr dirty="0" spc="-125"/>
              <a:t>calculate </a:t>
            </a:r>
            <a:r>
              <a:rPr dirty="0" spc="-110"/>
              <a:t>the </a:t>
            </a:r>
            <a:r>
              <a:rPr dirty="0" spc="-114"/>
              <a:t>gradients </a:t>
            </a:r>
            <a:r>
              <a:rPr dirty="0" spc="-135"/>
              <a:t>necessary </a:t>
            </a:r>
            <a:r>
              <a:rPr dirty="0" spc="-85"/>
              <a:t>for  </a:t>
            </a:r>
            <a:r>
              <a:rPr dirty="0" spc="-180"/>
              <a:t>HMC.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95"/>
              <a:t>59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68236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F9F9F9"/>
                </a:solidFill>
              </a:rPr>
              <a:t>AutoDiff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40">
                <a:solidFill>
                  <a:srgbClr val="F9F9F9"/>
                </a:solidFill>
              </a:rPr>
              <a:t>vs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60">
                <a:solidFill>
                  <a:srgbClr val="F9F9F9"/>
                </a:solidFill>
              </a:rPr>
              <a:t>Other</a:t>
            </a:r>
            <a:r>
              <a:rPr dirty="0" sz="1200" spc="-5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Gradient</a:t>
            </a:r>
            <a:r>
              <a:rPr dirty="0" sz="1200" spc="-50">
                <a:solidFill>
                  <a:srgbClr val="F9F9F9"/>
                </a:solidFill>
              </a:rPr>
              <a:t> </a:t>
            </a:r>
            <a:r>
              <a:rPr dirty="0" sz="1200" spc="50">
                <a:solidFill>
                  <a:srgbClr val="F9F9F9"/>
                </a:solidFill>
              </a:rPr>
              <a:t>Calculation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Techniques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278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798445" cy="0"/>
          </a:xfrm>
          <a:custGeom>
            <a:avLst/>
            <a:gdLst/>
            <a:ahLst/>
            <a:cxnLst/>
            <a:rect l="l" t="t" r="r" b="b"/>
            <a:pathLst>
              <a:path w="2798445" h="0">
                <a:moveTo>
                  <a:pt x="0" y="0"/>
                </a:moveTo>
                <a:lnTo>
                  <a:pt x="2797841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936078"/>
            <a:ext cx="3913504" cy="146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is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Symbolic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Differentiation</a:t>
            </a:r>
            <a:endParaRPr sz="1000">
              <a:latin typeface="Arial Black"/>
              <a:cs typeface="Arial Black"/>
            </a:endParaRPr>
          </a:p>
          <a:p>
            <a:pPr marL="26543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Numerical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Differentiation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(ﬁnite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difference</a:t>
            </a:r>
            <a:r>
              <a:rPr dirty="0" sz="1000" spc="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approximations)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8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Unlike symbolic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differentiation,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has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no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knowledge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about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function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being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evaluated: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arithmetic primitives.</a:t>
            </a:r>
            <a:r>
              <a:rPr dirty="0" baseline="27777" sz="1050" spc="-172">
                <a:solidFill>
                  <a:srgbClr val="22373A"/>
                </a:solidFill>
                <a:latin typeface="Arial Black"/>
                <a:cs typeface="Arial Black"/>
              </a:rPr>
              <a:t>13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Unlike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numerical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differentiation,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provides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exact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gradient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calculations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call.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45" y="284568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394A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345" y="2837484"/>
            <a:ext cx="3742054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">
              <a:lnSpc>
                <a:spcPct val="113300"/>
              </a:lnSpc>
              <a:spcBef>
                <a:spcPts val="100"/>
              </a:spcBef>
            </a:pPr>
            <a:r>
              <a:rPr dirty="0" baseline="27777" sz="900" spc="-150">
                <a:solidFill>
                  <a:srgbClr val="394A4E"/>
                </a:solidFill>
                <a:latin typeface="Arial Black"/>
                <a:cs typeface="Arial Black"/>
              </a:rPr>
              <a:t>13</a:t>
            </a:r>
            <a:r>
              <a:rPr dirty="0" sz="800" spc="-100">
                <a:solidFill>
                  <a:srgbClr val="394A4E"/>
                </a:solidFill>
                <a:latin typeface="Arial Black"/>
                <a:cs typeface="Arial Black"/>
              </a:rPr>
              <a:t>Consequently,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AutoDiff provides an </a:t>
            </a:r>
            <a:r>
              <a:rPr dirty="0" sz="800" spc="-130">
                <a:solidFill>
                  <a:srgbClr val="394A4E"/>
                </a:solidFill>
                <a:latin typeface="Arial Black"/>
                <a:cs typeface="Arial Black"/>
              </a:rPr>
              <a:t>exact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derivative </a:t>
            </a:r>
            <a:r>
              <a:rPr dirty="0" sz="800" spc="-70">
                <a:solidFill>
                  <a:srgbClr val="394A4E"/>
                </a:solidFill>
                <a:latin typeface="Arial Black"/>
                <a:cs typeface="Arial Black"/>
              </a:rPr>
              <a:t>for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an </a:t>
            </a:r>
            <a:r>
              <a:rPr dirty="0" sz="800" spc="10" i="1">
                <a:solidFill>
                  <a:srgbClr val="394A4E"/>
                </a:solidFill>
                <a:latin typeface="Arial"/>
                <a:cs typeface="Arial"/>
              </a:rPr>
              <a:t>approximation </a:t>
            </a:r>
            <a:r>
              <a:rPr dirty="0" sz="800" spc="-70">
                <a:solidFill>
                  <a:srgbClr val="394A4E"/>
                </a:solidFill>
                <a:latin typeface="Arial Black"/>
                <a:cs typeface="Arial Black"/>
              </a:rPr>
              <a:t>of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the  </a:t>
            </a:r>
            <a:r>
              <a:rPr dirty="0" sz="800" spc="-80">
                <a:solidFill>
                  <a:srgbClr val="394A4E"/>
                </a:solidFill>
                <a:latin typeface="Arial Black"/>
                <a:cs typeface="Arial Black"/>
              </a:rPr>
              <a:t>function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70">
                <a:solidFill>
                  <a:srgbClr val="394A4E"/>
                </a:solidFill>
                <a:latin typeface="Arial Black"/>
                <a:cs typeface="Arial Black"/>
              </a:rPr>
              <a:t>of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interest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85">
                <a:solidFill>
                  <a:srgbClr val="394A4E"/>
                </a:solidFill>
                <a:latin typeface="Arial Black"/>
                <a:cs typeface="Arial Black"/>
              </a:rPr>
              <a:t>rather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85">
                <a:solidFill>
                  <a:srgbClr val="394A4E"/>
                </a:solidFill>
                <a:latin typeface="Arial Black"/>
                <a:cs typeface="Arial Black"/>
              </a:rPr>
              <a:t>than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an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approximation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to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the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130">
                <a:solidFill>
                  <a:srgbClr val="394A4E"/>
                </a:solidFill>
                <a:latin typeface="Arial Black"/>
                <a:cs typeface="Arial Black"/>
              </a:rPr>
              <a:t>exact</a:t>
            </a:r>
            <a:r>
              <a:rPr dirty="0" sz="800" spc="-45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80">
                <a:solidFill>
                  <a:srgbClr val="394A4E"/>
                </a:solidFill>
                <a:latin typeface="Arial Black"/>
                <a:cs typeface="Arial Black"/>
              </a:rPr>
              <a:t>function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70">
                <a:solidFill>
                  <a:srgbClr val="394A4E"/>
                </a:solidFill>
                <a:latin typeface="Arial Black"/>
                <a:cs typeface="Arial Black"/>
              </a:rPr>
              <a:t>of</a:t>
            </a:r>
            <a:r>
              <a:rPr dirty="0" sz="800" spc="-40">
                <a:solidFill>
                  <a:srgbClr val="394A4E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394A4E"/>
                </a:solidFill>
                <a:latin typeface="Arial Black"/>
                <a:cs typeface="Arial Black"/>
              </a:rPr>
              <a:t>interest.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95"/>
              <a:t>60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76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F9F9F9"/>
                </a:solidFill>
              </a:rPr>
              <a:t>AutoDiff </a:t>
            </a:r>
            <a:r>
              <a:rPr dirty="0" sz="1200" spc="45">
                <a:solidFill>
                  <a:srgbClr val="F9F9F9"/>
                </a:solidFill>
              </a:rPr>
              <a:t>in</a:t>
            </a:r>
            <a:r>
              <a:rPr dirty="0" sz="1200" spc="-21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Stan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 h="0">
                <a:moveTo>
                  <a:pt x="0" y="0"/>
                </a:moveTo>
                <a:lnTo>
                  <a:pt x="283932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2844800" cy="0"/>
          </a:xfrm>
          <a:custGeom>
            <a:avLst/>
            <a:gdLst/>
            <a:ahLst/>
            <a:cxnLst/>
            <a:rect l="l" t="t" r="r" b="b"/>
            <a:pathLst>
              <a:path w="2844800" h="0">
                <a:moveTo>
                  <a:pt x="0" y="0"/>
                </a:moveTo>
                <a:lnTo>
                  <a:pt x="284438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59239"/>
            <a:ext cx="3913504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provides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fully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AutoDiff-equipped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math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library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([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CHB</a:t>
            </a:r>
            <a:r>
              <a:rPr dirty="0" baseline="27777" sz="1050" spc="-165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+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15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])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built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Boost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Eigen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Sch11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,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GJ</a:t>
            </a:r>
            <a:r>
              <a:rPr dirty="0" baseline="27777" sz="1050" spc="-202">
                <a:solidFill>
                  <a:srgbClr val="22373A"/>
                </a:solidFill>
                <a:latin typeface="Times New Roman"/>
                <a:cs typeface="Times New Roman"/>
                <a:hlinkClick r:id="rId4" action="ppaction://hlinksldjump"/>
              </a:rPr>
              <a:t>+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10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Currently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uses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ﬁrst-order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second-order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will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released</a:t>
            </a:r>
            <a:r>
              <a:rPr dirty="0" sz="1000" spc="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soon.</a:t>
            </a:r>
            <a:endParaRPr sz="1000">
              <a:latin typeface="Arial Black"/>
              <a:cs typeface="Arial Black"/>
            </a:endParaRPr>
          </a:p>
          <a:p>
            <a:pPr marL="12700" marR="166370">
              <a:lnSpc>
                <a:spcPct val="114599"/>
              </a:lnSpc>
              <a:spcBef>
                <a:spcPts val="500"/>
              </a:spcBef>
            </a:pP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Stan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’s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AutoDiff is </a:t>
            </a:r>
            <a:r>
              <a:rPr dirty="0" sz="1000" spc="-10" i="1">
                <a:solidFill>
                  <a:srgbClr val="22373A"/>
                </a:solidFill>
                <a:latin typeface="Arial"/>
                <a:cs typeface="Arial"/>
              </a:rPr>
              <a:t>reverse-mode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which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means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works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“down”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function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call</a:t>
            </a:r>
            <a:r>
              <a:rPr dirty="0" sz="1000" spc="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chain: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95"/>
              <a:t>61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274" y="2009990"/>
            <a:ext cx="791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170" algn="l"/>
              </a:tabLst>
            </a:pPr>
            <a:r>
              <a:rPr dirty="0" u="sng" sz="1000" spc="-254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y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y</a:t>
            </a:r>
            <a:r>
              <a:rPr dirty="0" u="sng" sz="1000" spc="17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5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w</a:t>
            </a:r>
            <a:r>
              <a:rPr dirty="0" u="sng" baseline="-11904" sz="1050" spc="-7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1</a:t>
            </a:r>
            <a:endParaRPr baseline="-11904" sz="10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5077" y="2009990"/>
            <a:ext cx="7073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5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y </a:t>
            </a:r>
            <a:r>
              <a:rPr dirty="0" u="sng" sz="1000" spc="-3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3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w</a:t>
            </a:r>
            <a:r>
              <a:rPr dirty="0" u="sng" baseline="-11904" sz="1050" spc="-52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2</a:t>
            </a:r>
            <a:r>
              <a:rPr dirty="0" u="sng" baseline="-11904" sz="1050" spc="-67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000" spc="-5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DejaVu Sans"/>
                <a:cs typeface="DejaVu Sans"/>
              </a:rPr>
              <a:t>∂</a:t>
            </a:r>
            <a:r>
              <a:rPr dirty="0" u="sng" sz="1000" spc="-5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w</a:t>
            </a:r>
            <a:r>
              <a:rPr dirty="0" u="sng" baseline="-11904" sz="1050" spc="-7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1</a:t>
            </a:r>
            <a:endParaRPr baseline="-11904" sz="10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782" y="2182329"/>
            <a:ext cx="164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170" algn="l"/>
                <a:tab pos="983615" algn="l"/>
              </a:tabLst>
            </a:pPr>
            <a:r>
              <a:rPr dirty="0" sz="1000" spc="1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x	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dirty="0" baseline="-11904" sz="1050" spc="-75">
                <a:solidFill>
                  <a:srgbClr val="22373A"/>
                </a:solidFill>
                <a:latin typeface="Arial Black"/>
                <a:cs typeface="Arial Black"/>
              </a:rPr>
              <a:t>1  </a:t>
            </a:r>
            <a:r>
              <a:rPr dirty="0" baseline="-11904" sz="1050" spc="-37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x	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dirty="0" baseline="-11904" sz="1050" spc="-52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w</a:t>
            </a:r>
            <a:r>
              <a:rPr dirty="0" baseline="-11904" sz="1050" spc="-75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baseline="-11904" sz="1050" spc="22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DejaVu Sans"/>
                <a:cs typeface="DejaVu Sans"/>
              </a:rPr>
              <a:t>∂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6661" y="2095588"/>
            <a:ext cx="1833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145" algn="l"/>
                <a:tab pos="1539240" algn="l"/>
              </a:tabLst>
            </a:pP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	=	=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.</a:t>
            </a:r>
            <a:r>
              <a:rPr dirty="0" sz="1000" spc="-18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.</a:t>
            </a:r>
            <a:r>
              <a:rPr dirty="0" sz="1000" spc="-17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2413032"/>
            <a:ext cx="376936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When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computing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derivatives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functions </a:t>
            </a:r>
            <a:r>
              <a:rPr dirty="0" sz="1000" spc="40" i="1">
                <a:solidFill>
                  <a:srgbClr val="22373A"/>
                </a:solidFill>
                <a:latin typeface="Arial"/>
                <a:cs typeface="Arial"/>
              </a:rPr>
              <a:t>f </a:t>
            </a:r>
            <a:r>
              <a:rPr dirty="0" sz="1000" spc="-40">
                <a:solidFill>
                  <a:srgbClr val="22373A"/>
                </a:solidFill>
                <a:latin typeface="Georgia"/>
                <a:cs typeface="Georgia"/>
              </a:rPr>
              <a:t>: </a:t>
            </a:r>
            <a:r>
              <a:rPr dirty="0" sz="1000" spc="5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27777" sz="1050" spc="7" i="1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dirty="0" sz="1000" spc="155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dirty="0" sz="1000" spc="-3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27777" sz="1050" spc="-44" i="1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efﬁcient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m 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≪ </a:t>
            </a:r>
            <a:r>
              <a:rPr dirty="0" sz="1000" spc="-55" i="1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;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0">
                <a:solidFill>
                  <a:srgbClr val="22373A"/>
                </a:solidFill>
                <a:latin typeface="Courier New"/>
                <a:cs typeface="Courier New"/>
              </a:rPr>
              <a:t>Stan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m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000" spc="1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1.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541" y="1339839"/>
            <a:ext cx="2809240" cy="549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0"/>
              </a:spcBef>
            </a:pPr>
            <a:r>
              <a:rPr dirty="0" sz="1400" spc="5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Financial </a:t>
            </a:r>
            <a:r>
              <a:rPr dirty="0" sz="1400" spc="-7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Time </a:t>
            </a:r>
            <a:r>
              <a:rPr dirty="0" sz="1400" spc="3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Series: </a:t>
            </a:r>
            <a:r>
              <a:rPr dirty="0" sz="1400" spc="7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Stochastic </a:t>
            </a:r>
            <a:r>
              <a:rPr dirty="0" sz="1400" spc="7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Volatility</a:t>
            </a:r>
            <a:r>
              <a:rPr dirty="0" sz="1400" spc="-5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400" spc="11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Models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80" y="2000640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2000640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20006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 h="0">
                <a:moveTo>
                  <a:pt x="0" y="0"/>
                </a:moveTo>
                <a:lnTo>
                  <a:pt x="174327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2000640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 h="0">
                <a:moveTo>
                  <a:pt x="0" y="0"/>
                </a:moveTo>
                <a:lnTo>
                  <a:pt x="174833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883" y="76025"/>
            <a:ext cx="3106216" cy="310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541" y="1512874"/>
            <a:ext cx="16122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Bayesian</a:t>
            </a:r>
            <a:r>
              <a:rPr dirty="0" sz="1400" spc="-9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Inference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80" y="1868687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186868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186868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 h="0">
                <a:moveTo>
                  <a:pt x="0" y="0"/>
                </a:moveTo>
                <a:lnTo>
                  <a:pt x="16870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186868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6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883" y="76025"/>
            <a:ext cx="3106216" cy="310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883" y="76025"/>
            <a:ext cx="3106216" cy="310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49479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Financial </a:t>
            </a:r>
            <a:r>
              <a:rPr dirty="0" sz="1200" spc="-75">
                <a:solidFill>
                  <a:srgbClr val="F9F9F9"/>
                </a:solidFill>
              </a:rPr>
              <a:t>Time</a:t>
            </a:r>
            <a:r>
              <a:rPr dirty="0" sz="1200" spc="-180">
                <a:solidFill>
                  <a:srgbClr val="F9F9F9"/>
                </a:solidFill>
              </a:rPr>
              <a:t> </a:t>
            </a:r>
            <a:r>
              <a:rPr dirty="0" sz="1200" spc="35">
                <a:solidFill>
                  <a:srgbClr val="F9F9F9"/>
                </a:solidFill>
              </a:rPr>
              <a:t>Series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30" h="0">
                <a:moveTo>
                  <a:pt x="0" y="0"/>
                </a:moveTo>
                <a:lnTo>
                  <a:pt x="307206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 h="0">
                <a:moveTo>
                  <a:pt x="0" y="0"/>
                </a:moveTo>
                <a:lnTo>
                  <a:pt x="307712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656329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 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stock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market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returns)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exhibit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volatility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clustering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calm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(small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(large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3216" y="3209778"/>
            <a:ext cx="11874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05">
                <a:solidFill>
                  <a:srgbClr val="22373A"/>
                </a:solidFill>
                <a:latin typeface="Arial Black"/>
                <a:cs typeface="Arial Black"/>
              </a:rPr>
              <a:t>66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49479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Financial </a:t>
            </a:r>
            <a:r>
              <a:rPr dirty="0" sz="1200" spc="-75">
                <a:solidFill>
                  <a:srgbClr val="F9F9F9"/>
                </a:solidFill>
              </a:rPr>
              <a:t>Time</a:t>
            </a:r>
            <a:r>
              <a:rPr dirty="0" sz="1200" spc="-180">
                <a:solidFill>
                  <a:srgbClr val="F9F9F9"/>
                </a:solidFill>
              </a:rPr>
              <a:t> </a:t>
            </a:r>
            <a:r>
              <a:rPr dirty="0" sz="1200" spc="35">
                <a:solidFill>
                  <a:srgbClr val="F9F9F9"/>
                </a:solidFill>
              </a:rPr>
              <a:t>Series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30" h="0">
                <a:moveTo>
                  <a:pt x="0" y="0"/>
                </a:moveTo>
                <a:lnTo>
                  <a:pt x="307206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 h="0">
                <a:moveTo>
                  <a:pt x="0" y="0"/>
                </a:moveTo>
                <a:lnTo>
                  <a:pt x="307712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656329" cy="96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 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stock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market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returns)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exhibit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volatility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clustering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calm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(small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(large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simple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3216" y="3209778"/>
            <a:ext cx="11874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05">
                <a:solidFill>
                  <a:srgbClr val="22373A"/>
                </a:solidFill>
                <a:latin typeface="Arial Black"/>
                <a:cs typeface="Arial Black"/>
              </a:rPr>
              <a:t>66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76" y="1539824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7986" y="1411185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52" i="1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-30555" sz="1500" spc="307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636" y="1468577"/>
            <a:ext cx="679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064" y="1552143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7620" y="1482813"/>
            <a:ext cx="632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6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σ 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211" y="1829892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1759673"/>
            <a:ext cx="2359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27777" sz="1050" spc="-127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“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instantaneous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volatility.”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49479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Financial </a:t>
            </a:r>
            <a:r>
              <a:rPr dirty="0" sz="1200" spc="-75">
                <a:solidFill>
                  <a:srgbClr val="F9F9F9"/>
                </a:solidFill>
              </a:rPr>
              <a:t>Time</a:t>
            </a:r>
            <a:r>
              <a:rPr dirty="0" sz="1200" spc="-180">
                <a:solidFill>
                  <a:srgbClr val="F9F9F9"/>
                </a:solidFill>
              </a:rPr>
              <a:t> </a:t>
            </a:r>
            <a:r>
              <a:rPr dirty="0" sz="1200" spc="35">
                <a:solidFill>
                  <a:srgbClr val="F9F9F9"/>
                </a:solidFill>
              </a:rPr>
              <a:t>Series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30" h="0">
                <a:moveTo>
                  <a:pt x="0" y="0"/>
                </a:moveTo>
                <a:lnTo>
                  <a:pt x="307206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 h="0">
                <a:moveTo>
                  <a:pt x="0" y="0"/>
                </a:moveTo>
                <a:lnTo>
                  <a:pt x="307712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656329" cy="96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 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stock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market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returns)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exhibit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volatility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clustering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calm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(small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(large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simple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3216" y="3209778"/>
            <a:ext cx="11874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05">
                <a:solidFill>
                  <a:srgbClr val="22373A"/>
                </a:solidFill>
                <a:latin typeface="Arial Black"/>
                <a:cs typeface="Arial Black"/>
              </a:rPr>
              <a:t>66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76" y="1539824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7986" y="1411185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52" i="1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-30555" sz="1500" spc="307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636" y="1468577"/>
            <a:ext cx="679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064" y="1552143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7620" y="1482813"/>
            <a:ext cx="632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6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σ 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345" y="1759673"/>
            <a:ext cx="2359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27777" sz="1050" spc="-127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“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instantaneous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volatility.”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1786934"/>
            <a:ext cx="3844925" cy="911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4184">
              <a:lnSpc>
                <a:spcPct val="100000"/>
              </a:lnSpc>
              <a:spcBef>
                <a:spcPts val="434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30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would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to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know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instantaneous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day,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 it’s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essentially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impossible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without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further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assumptions 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(or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higher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frequency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data)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since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can’t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deviation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dirty="0" sz="1000" spc="-2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49479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Financial </a:t>
            </a:r>
            <a:r>
              <a:rPr dirty="0" sz="1200" spc="-75">
                <a:solidFill>
                  <a:srgbClr val="F9F9F9"/>
                </a:solidFill>
              </a:rPr>
              <a:t>Time</a:t>
            </a:r>
            <a:r>
              <a:rPr dirty="0" sz="1200" spc="-180">
                <a:solidFill>
                  <a:srgbClr val="F9F9F9"/>
                </a:solidFill>
              </a:rPr>
              <a:t> </a:t>
            </a:r>
            <a:r>
              <a:rPr dirty="0" sz="1200" spc="35">
                <a:solidFill>
                  <a:srgbClr val="F9F9F9"/>
                </a:solidFill>
              </a:rPr>
              <a:t>Series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30" h="0">
                <a:moveTo>
                  <a:pt x="0" y="0"/>
                </a:moveTo>
                <a:lnTo>
                  <a:pt x="307206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 h="0">
                <a:moveTo>
                  <a:pt x="0" y="0"/>
                </a:moveTo>
                <a:lnTo>
                  <a:pt x="307712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656329" cy="96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 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50" i="1">
                <a:solidFill>
                  <a:srgbClr val="22373A"/>
                </a:solidFill>
                <a:latin typeface="Arial"/>
                <a:cs typeface="Arial"/>
              </a:rPr>
              <a:t>e.g.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stock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market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returns)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exhibit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volatility 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clustering 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–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calm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(small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periods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relative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(large 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day-over-day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changes).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21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simple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ﬁnancial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series</a:t>
            </a:r>
            <a:r>
              <a:rPr dirty="0" sz="1000" spc="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3216" y="3209778"/>
            <a:ext cx="118745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05">
                <a:solidFill>
                  <a:srgbClr val="22373A"/>
                </a:solidFill>
                <a:latin typeface="Arial Black"/>
                <a:cs typeface="Arial Black"/>
              </a:rPr>
              <a:t>66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76" y="1539824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7986" y="1411185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0555" sz="1500" spc="52" i="1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-30555" sz="1500" spc="307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22373A"/>
                </a:solidFill>
                <a:latin typeface="Arial Black"/>
                <a:cs typeface="Arial Black"/>
              </a:rPr>
              <a:t>iid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636" y="1468577"/>
            <a:ext cx="679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064" y="1552143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7620" y="1482813"/>
            <a:ext cx="632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</a:t>
            </a:r>
            <a:r>
              <a:rPr dirty="0" sz="1000" spc="-165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σ 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345" y="1759673"/>
            <a:ext cx="2359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where </a:t>
            </a: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27777" sz="1050" spc="-127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“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instantaneous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volatility.”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45" y="1786934"/>
            <a:ext cx="3844925" cy="11499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4184">
              <a:lnSpc>
                <a:spcPct val="100000"/>
              </a:lnSpc>
              <a:spcBef>
                <a:spcPts val="434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305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would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like to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know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instantaneous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day,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 it’s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essentially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impossible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without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further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assumptions 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(or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higher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frequency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data)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since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can’t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calculate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standard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deviation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only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dirty="0" sz="1000" spc="-2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sample.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Volatility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models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add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additional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structure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time-dynamics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608" y="3004134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345" y="2933788"/>
            <a:ext cx="2818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baseline="27777" sz="1050" spc="-127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so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estimate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from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observed</a:t>
            </a:r>
            <a:r>
              <a:rPr dirty="0" sz="1000" spc="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data.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 h="0">
                <a:moveTo>
                  <a:pt x="0" y="0"/>
                </a:moveTo>
                <a:lnTo>
                  <a:pt x="311861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 h="0">
                <a:moveTo>
                  <a:pt x="0" y="0"/>
                </a:moveTo>
                <a:lnTo>
                  <a:pt x="312367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62795"/>
            <a:ext cx="3604895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Stochastic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KSC98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]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models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latent mean-reverting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AR(1)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process.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9246" y="3209016"/>
            <a:ext cx="145415" cy="151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67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213" y="1318209"/>
            <a:ext cx="10013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7580" algn="l"/>
              </a:tabLst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700" spc="175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70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3680" y="1261325"/>
            <a:ext cx="1489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</a:tabLst>
            </a:pP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h	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µ </a:t>
            </a:r>
            <a:r>
              <a:rPr dirty="0" sz="1000" spc="130">
                <a:solidFill>
                  <a:srgbClr val="22373A"/>
                </a:solidFill>
                <a:latin typeface="Georgia"/>
                <a:cs typeface="Georgia"/>
              </a:rPr>
              <a:t>+ </a:t>
            </a:r>
            <a:r>
              <a:rPr dirty="0" sz="1000" spc="-15">
                <a:solidFill>
                  <a:srgbClr val="22373A"/>
                </a:solidFill>
                <a:latin typeface="DejaVu Sans"/>
                <a:cs typeface="DejaVu Sans"/>
              </a:rPr>
              <a:t>ϕ</a:t>
            </a:r>
            <a:r>
              <a:rPr dirty="0" sz="1000" spc="-15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15" i="1">
                <a:solidFill>
                  <a:srgbClr val="22373A"/>
                </a:solidFill>
                <a:latin typeface="Arial"/>
                <a:cs typeface="Arial"/>
              </a:rPr>
              <a:t>h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− 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µ</a:t>
            </a:r>
            <a:r>
              <a:rPr dirty="0" sz="1000" spc="-2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-25">
                <a:solidFill>
                  <a:srgbClr val="22373A"/>
                </a:solidFill>
                <a:latin typeface="DejaVu Sans"/>
                <a:cs typeface="DejaVu Sans"/>
              </a:rPr>
              <a:t>,</a:t>
            </a:r>
            <a:r>
              <a:rPr dirty="0" sz="1000" spc="-204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180" y="1247089"/>
            <a:ext cx="679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5682" y="1158837"/>
            <a:ext cx="1068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dirty="0" sz="1000" spc="8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8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000" spc="8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" y="1473923"/>
            <a:ext cx="3698240" cy="716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95"/>
              </a:spcBef>
            </a:pPr>
            <a:r>
              <a:rPr dirty="0" sz="1000" spc="35" i="1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dirty="0" baseline="-11904" sz="1050" spc="52" i="1">
                <a:solidFill>
                  <a:srgbClr val="22373A"/>
                </a:solidFill>
                <a:latin typeface="Arial"/>
                <a:cs typeface="Arial"/>
              </a:rPr>
              <a:t>t </a:t>
            </a:r>
            <a:r>
              <a:rPr dirty="0" sz="1000" spc="-65">
                <a:solidFill>
                  <a:srgbClr val="22373A"/>
                </a:solidFill>
                <a:latin typeface="DejaVu Sans"/>
                <a:cs typeface="DejaVu Sans"/>
              </a:rPr>
              <a:t>∼ </a:t>
            </a:r>
            <a:r>
              <a:rPr dirty="0" sz="1000" spc="65">
                <a:solidFill>
                  <a:srgbClr val="22373A"/>
                </a:solidFill>
                <a:latin typeface="DejaVu Sans"/>
                <a:cs typeface="DejaVu Sans"/>
              </a:rPr>
              <a:t>N </a:t>
            </a:r>
            <a:r>
              <a:rPr dirty="0" sz="1000" spc="-5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0</a:t>
            </a:r>
            <a:r>
              <a:rPr dirty="0" sz="1000" spc="-50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exp</a:t>
            </a:r>
            <a:r>
              <a:rPr dirty="0" sz="1000" spc="-2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{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dirty="0" baseline="-11904" sz="1050" spc="-52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35">
                <a:solidFill>
                  <a:srgbClr val="22373A"/>
                </a:solidFill>
                <a:latin typeface="DejaVu Sans"/>
                <a:cs typeface="DejaVu Sans"/>
              </a:rPr>
              <a:t>}</a:t>
            </a:r>
            <a:r>
              <a:rPr dirty="0" sz="1000" spc="-3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Implemented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stochvol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package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R</a:t>
            </a:r>
            <a:r>
              <a:rPr dirty="0" sz="1000" spc="-3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Kas16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].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want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each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time </a:t>
            </a:r>
            <a:r>
              <a:rPr dirty="0" sz="1000" spc="-3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3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</a:t>
            </a:r>
            <a:r>
              <a:rPr dirty="0" sz="1000" spc="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high-dimensional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1177" y="2244420"/>
            <a:ext cx="55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0745" y="2179523"/>
            <a:ext cx="692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8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745" y="2258644"/>
            <a:ext cx="165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700" spc="175">
                <a:solidFill>
                  <a:srgbClr val="22373A"/>
                </a:solidFill>
                <a:latin typeface="Times New Roman"/>
                <a:cs typeface="Times New Roman"/>
              </a:rPr>
              <a:t>=</a:t>
            </a:r>
            <a:r>
              <a:rPr dirty="0" sz="700" spc="-18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345" y="2187537"/>
            <a:ext cx="3481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1770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model:</a:t>
            </a:r>
            <a:r>
              <a:rPr dirty="0" sz="1000" spc="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quantities–</a:t>
            </a:r>
            <a:r>
              <a:rPr dirty="0" sz="1000" spc="-90">
                <a:solidFill>
                  <a:srgbClr val="22373A"/>
                </a:solidFill>
                <a:latin typeface="DejaVu Sans"/>
                <a:cs typeface="DejaVu Sans"/>
              </a:rPr>
              <a:t>{</a:t>
            </a:r>
            <a:r>
              <a:rPr dirty="0" sz="1000" spc="-90" i="1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DejaVu Sans"/>
                <a:cs typeface="DejaVu Sans"/>
              </a:rPr>
              <a:t>}	</a:t>
            </a:r>
            <a:r>
              <a:rPr dirty="0" sz="1000" spc="-45">
                <a:solidFill>
                  <a:srgbClr val="22373A"/>
                </a:solidFill>
                <a:latin typeface="DejaVu Sans"/>
                <a:cs typeface="DejaVu Sans"/>
              </a:rPr>
              <a:t>, </a:t>
            </a:r>
            <a:r>
              <a:rPr dirty="0" sz="1000" spc="-40">
                <a:solidFill>
                  <a:srgbClr val="22373A"/>
                </a:solidFill>
                <a:latin typeface="DejaVu Sans"/>
                <a:cs typeface="DejaVu Sans"/>
              </a:rPr>
              <a:t>µ, </a:t>
            </a:r>
            <a:r>
              <a:rPr dirty="0" sz="1000" spc="-55">
                <a:solidFill>
                  <a:srgbClr val="22373A"/>
                </a:solidFill>
                <a:latin typeface="DejaVu Sans"/>
                <a:cs typeface="DejaVu Sans"/>
              </a:rPr>
              <a:t>ϕ,</a:t>
            </a:r>
            <a:r>
              <a:rPr dirty="0" sz="1000" spc="-240">
                <a:solidFill>
                  <a:srgbClr val="22373A"/>
                </a:solidFill>
                <a:latin typeface="DejaVu Sans"/>
                <a:cs typeface="DejaVu Sans"/>
              </a:rPr>
              <a:t> </a:t>
            </a:r>
            <a:r>
              <a:rPr dirty="0" sz="1000" spc="-70">
                <a:solidFill>
                  <a:srgbClr val="22373A"/>
                </a:solidFill>
                <a:latin typeface="DejaVu Sans"/>
                <a:cs typeface="DejaVu Sans"/>
              </a:rPr>
              <a:t>σ</a:t>
            </a:r>
            <a:r>
              <a:rPr dirty="0" sz="1000" spc="-70">
                <a:solidFill>
                  <a:srgbClr val="22373A"/>
                </a:solidFill>
                <a:latin typeface="Arial Black"/>
                <a:cs typeface="Arial Black"/>
              </a:rPr>
              <a:t>–than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have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observations.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345" y="2402745"/>
            <a:ext cx="387096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Normally,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impossible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without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further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constraints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regularization,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but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prior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fulﬁlls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that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role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Bayesian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context.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 h="0">
                <a:moveTo>
                  <a:pt x="0" y="0"/>
                </a:moveTo>
                <a:lnTo>
                  <a:pt x="316515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170555" cy="0"/>
          </a:xfrm>
          <a:custGeom>
            <a:avLst/>
            <a:gdLst/>
            <a:ahLst/>
            <a:cxnLst/>
            <a:rect l="l" t="t" r="r" b="b"/>
            <a:pathLst>
              <a:path w="3170555" h="0">
                <a:moveTo>
                  <a:pt x="0" y="0"/>
                </a:moveTo>
                <a:lnTo>
                  <a:pt x="317021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25432"/>
            <a:ext cx="3963670" cy="249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0830">
              <a:lnSpc>
                <a:spcPct val="114599"/>
              </a:lnSpc>
              <a:spcBef>
                <a:spcPts val="1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manual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Sta15d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Section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9.5]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describes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how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code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 model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efﬁciently: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969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data</a:t>
            </a:r>
            <a:r>
              <a:rPr dirty="0" sz="1000" spc="-85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 b="1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29895" marR="2529205">
              <a:lnSpc>
                <a:spcPct val="114500"/>
              </a:lnSpc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int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1000" spc="-80">
                <a:latin typeface="Courier New"/>
                <a:cs typeface="Courier New"/>
              </a:rPr>
              <a:t>lower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&gt;</a:t>
            </a:r>
            <a:r>
              <a:rPr dirty="0" sz="1000" spc="-160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;  </a:t>
            </a: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vector</a:t>
            </a:r>
            <a:r>
              <a:rPr dirty="0" sz="1000" spc="-80" b="1">
                <a:latin typeface="Courier New"/>
                <a:cs typeface="Courier New"/>
              </a:rPr>
              <a:t>[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]</a:t>
            </a:r>
            <a:r>
              <a:rPr dirty="0" sz="1000" spc="-105" b="1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y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parameters</a:t>
            </a:r>
            <a:r>
              <a:rPr dirty="0" sz="1000" spc="-150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 b="1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29895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1000" spc="-165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mu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429895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1000" spc="-80">
                <a:latin typeface="Courier New"/>
                <a:cs typeface="Courier New"/>
              </a:rPr>
              <a:t>lower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-1</a:t>
            </a:r>
            <a:r>
              <a:rPr dirty="0" sz="1000" spc="-80" b="1">
                <a:latin typeface="Courier New"/>
                <a:cs typeface="Courier New"/>
              </a:rPr>
              <a:t>, </a:t>
            </a:r>
            <a:r>
              <a:rPr dirty="0" sz="1000" spc="-80">
                <a:latin typeface="Courier New"/>
                <a:cs typeface="Courier New"/>
              </a:rPr>
              <a:t>upper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1000" spc="-80">
                <a:latin typeface="Courier New"/>
                <a:cs typeface="Courier New"/>
              </a:rPr>
              <a:t>phi</a:t>
            </a:r>
            <a:r>
              <a:rPr dirty="0" sz="1000" spc="-80" b="1">
                <a:latin typeface="Courier New"/>
                <a:cs typeface="Courier New"/>
              </a:rPr>
              <a:t>; </a:t>
            </a: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// Stationary volatility</a:t>
            </a:r>
            <a:endParaRPr sz="1000">
              <a:latin typeface="Courier New"/>
              <a:cs typeface="Courier New"/>
            </a:endParaRPr>
          </a:p>
          <a:p>
            <a:pPr marL="429895" marR="2197100">
              <a:lnSpc>
                <a:spcPct val="114599"/>
              </a:lnSpc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1000" spc="-80">
                <a:latin typeface="Courier New"/>
                <a:cs typeface="Courier New"/>
              </a:rPr>
              <a:t>lower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&gt;</a:t>
            </a:r>
            <a:r>
              <a:rPr dirty="0" sz="1000" spc="-14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sigma</a:t>
            </a:r>
            <a:r>
              <a:rPr dirty="0" sz="1000" spc="-80" b="1">
                <a:latin typeface="Courier New"/>
                <a:cs typeface="Courier New"/>
              </a:rPr>
              <a:t>;  </a:t>
            </a: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vector</a:t>
            </a:r>
            <a:r>
              <a:rPr dirty="0" sz="1000" spc="-80" b="1">
                <a:latin typeface="Courier New"/>
                <a:cs typeface="Courier New"/>
              </a:rPr>
              <a:t>[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]</a:t>
            </a:r>
            <a:r>
              <a:rPr dirty="0" sz="1000" spc="-95" b="1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h_std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(continued)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246" y="3209016"/>
            <a:ext cx="145415" cy="151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68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211830" cy="0"/>
          </a:xfrm>
          <a:custGeom>
            <a:avLst/>
            <a:gdLst/>
            <a:ahLst/>
            <a:cxnLst/>
            <a:rect l="l" t="t" r="r" b="b"/>
            <a:pathLst>
              <a:path w="3211830" h="0">
                <a:moveTo>
                  <a:pt x="0" y="0"/>
                </a:moveTo>
                <a:lnTo>
                  <a:pt x="321170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10" h="0">
                <a:moveTo>
                  <a:pt x="0" y="0"/>
                </a:moveTo>
                <a:lnTo>
                  <a:pt x="321676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9109" y="979457"/>
            <a:ext cx="281559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130" marR="1200785" indent="-266065">
              <a:lnSpc>
                <a:spcPct val="114599"/>
              </a:lnSpc>
              <a:spcBef>
                <a:spcPts val="100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transformed parameters</a:t>
            </a:r>
            <a:r>
              <a:rPr dirty="0" sz="1000" spc="-114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 b="1">
                <a:latin typeface="Courier New"/>
                <a:cs typeface="Courier New"/>
              </a:rPr>
              <a:t>{  </a:t>
            </a: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vector</a:t>
            </a:r>
            <a:r>
              <a:rPr dirty="0" sz="1000" spc="-80" b="1">
                <a:latin typeface="Courier New"/>
                <a:cs typeface="Courier New"/>
              </a:rPr>
              <a:t>[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]</a:t>
            </a:r>
            <a:r>
              <a:rPr dirty="0" sz="1000" spc="-90" b="1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h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latin typeface="Courier New"/>
                <a:cs typeface="Courier New"/>
              </a:rPr>
              <a:t>h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 </a:t>
            </a:r>
            <a:r>
              <a:rPr dirty="0" sz="1000" spc="-80">
                <a:latin typeface="Courier New"/>
                <a:cs typeface="Courier New"/>
              </a:rPr>
              <a:t>h_std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*</a:t>
            </a:r>
            <a:r>
              <a:rPr dirty="0" sz="1000" spc="-9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sigma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278130" marR="270510">
              <a:lnSpc>
                <a:spcPct val="114599"/>
              </a:lnSpc>
            </a:pPr>
            <a:r>
              <a:rPr dirty="0" sz="1000" spc="-85">
                <a:latin typeface="Courier New"/>
                <a:cs typeface="Courier New"/>
              </a:rPr>
              <a:t>h</a:t>
            </a:r>
            <a:r>
              <a:rPr dirty="0" sz="1000" spc="-85" b="1">
                <a:latin typeface="Courier New"/>
                <a:cs typeface="Courier New"/>
              </a:rPr>
              <a:t>[</a:t>
            </a:r>
            <a:r>
              <a:rPr dirty="0" sz="1000" spc="-8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1000" spc="-85" b="1">
                <a:latin typeface="Courier New"/>
                <a:cs typeface="Courier New"/>
              </a:rPr>
              <a:t>]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 </a:t>
            </a:r>
            <a:r>
              <a:rPr dirty="0" sz="1000" spc="-85">
                <a:latin typeface="Courier New"/>
                <a:cs typeface="Courier New"/>
              </a:rPr>
              <a:t>h</a:t>
            </a:r>
            <a:r>
              <a:rPr dirty="0" sz="1000" spc="-85" b="1">
                <a:latin typeface="Courier New"/>
                <a:cs typeface="Courier New"/>
              </a:rPr>
              <a:t>[</a:t>
            </a:r>
            <a:r>
              <a:rPr dirty="0" sz="1000" spc="-8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1000" spc="-85" b="1">
                <a:latin typeface="Courier New"/>
                <a:cs typeface="Courier New"/>
              </a:rPr>
              <a:t>]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/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sqrt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1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- </a:t>
            </a:r>
            <a:r>
              <a:rPr dirty="0" sz="1000" spc="-80">
                <a:latin typeface="Courier New"/>
                <a:cs typeface="Courier New"/>
              </a:rPr>
              <a:t>phi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* </a:t>
            </a:r>
            <a:r>
              <a:rPr dirty="0" sz="1000" spc="-80">
                <a:latin typeface="Courier New"/>
                <a:cs typeface="Courier New"/>
              </a:rPr>
              <a:t>phi</a:t>
            </a:r>
            <a:r>
              <a:rPr dirty="0" sz="1000" spc="-80" b="1">
                <a:latin typeface="Courier New"/>
                <a:cs typeface="Courier New"/>
              </a:rPr>
              <a:t>);  </a:t>
            </a:r>
            <a:r>
              <a:rPr dirty="0" sz="1000" spc="-80">
                <a:latin typeface="Courier New"/>
                <a:cs typeface="Courier New"/>
              </a:rPr>
              <a:t>h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 </a:t>
            </a:r>
            <a:r>
              <a:rPr dirty="0" sz="1000" spc="-80">
                <a:latin typeface="Courier New"/>
                <a:cs typeface="Courier New"/>
              </a:rPr>
              <a:t>h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+</a:t>
            </a:r>
            <a:r>
              <a:rPr dirty="0" sz="1000" spc="-9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mu</a:t>
            </a:r>
            <a:r>
              <a:rPr dirty="0" sz="1000" spc="-80" b="1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for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>
                <a:latin typeface="Courier New"/>
                <a:cs typeface="Courier New"/>
              </a:rPr>
              <a:t>t </a:t>
            </a: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in</a:t>
            </a:r>
            <a:r>
              <a:rPr dirty="0" sz="1000" spc="-90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1000" spc="-80" b="1">
                <a:latin typeface="Courier New"/>
                <a:cs typeface="Courier New"/>
              </a:rPr>
              <a:t>: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){</a:t>
            </a:r>
            <a:endParaRPr sz="100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latin typeface="Courier New"/>
                <a:cs typeface="Courier New"/>
              </a:rPr>
              <a:t>h</a:t>
            </a:r>
            <a:r>
              <a:rPr dirty="0" sz="1000" spc="-80" b="1">
                <a:latin typeface="Courier New"/>
                <a:cs typeface="Courier New"/>
              </a:rPr>
              <a:t>[</a:t>
            </a:r>
            <a:r>
              <a:rPr dirty="0" sz="1000" spc="-80">
                <a:latin typeface="Courier New"/>
                <a:cs typeface="Courier New"/>
              </a:rPr>
              <a:t>t</a:t>
            </a:r>
            <a:r>
              <a:rPr dirty="0" sz="1000" spc="-80" b="1">
                <a:latin typeface="Courier New"/>
                <a:cs typeface="Courier New"/>
              </a:rPr>
              <a:t>]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= </a:t>
            </a:r>
            <a:r>
              <a:rPr dirty="0" sz="1000" spc="-85">
                <a:latin typeface="Courier New"/>
                <a:cs typeface="Courier New"/>
              </a:rPr>
              <a:t>h</a:t>
            </a:r>
            <a:r>
              <a:rPr dirty="0" sz="1000" spc="-85" b="1">
                <a:latin typeface="Courier New"/>
                <a:cs typeface="Courier New"/>
              </a:rPr>
              <a:t>[</a:t>
            </a:r>
            <a:r>
              <a:rPr dirty="0" sz="1000" spc="-85">
                <a:latin typeface="Courier New"/>
                <a:cs typeface="Courier New"/>
              </a:rPr>
              <a:t>t</a:t>
            </a:r>
            <a:r>
              <a:rPr dirty="0" sz="1000" spc="-85" b="1">
                <a:latin typeface="Courier New"/>
                <a:cs typeface="Courier New"/>
              </a:rPr>
              <a:t>]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+ </a:t>
            </a:r>
            <a:r>
              <a:rPr dirty="0" sz="1000" spc="-80">
                <a:latin typeface="Courier New"/>
                <a:cs typeface="Courier New"/>
              </a:rPr>
              <a:t>phi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* </a:t>
            </a:r>
            <a:r>
              <a:rPr dirty="0" sz="1000" spc="-85" b="1">
                <a:latin typeface="Courier New"/>
                <a:cs typeface="Courier New"/>
              </a:rPr>
              <a:t>(</a:t>
            </a:r>
            <a:r>
              <a:rPr dirty="0" sz="1000" spc="-85">
                <a:latin typeface="Courier New"/>
                <a:cs typeface="Courier New"/>
              </a:rPr>
              <a:t>h</a:t>
            </a:r>
            <a:r>
              <a:rPr dirty="0" sz="1000" spc="-85" b="1">
                <a:latin typeface="Courier New"/>
                <a:cs typeface="Courier New"/>
              </a:rPr>
              <a:t>[</a:t>
            </a:r>
            <a:r>
              <a:rPr dirty="0" sz="1000" spc="-85">
                <a:latin typeface="Courier New"/>
                <a:cs typeface="Courier New"/>
              </a:rPr>
              <a:t>t</a:t>
            </a:r>
            <a:r>
              <a:rPr dirty="0" sz="1000" spc="-85" b="1">
                <a:solidFill>
                  <a:srgbClr val="0000CE"/>
                </a:solidFill>
                <a:latin typeface="Courier New"/>
                <a:cs typeface="Courier New"/>
              </a:rPr>
              <a:t>-1</a:t>
            </a:r>
            <a:r>
              <a:rPr dirty="0" sz="1000" spc="-85" b="1">
                <a:latin typeface="Courier New"/>
                <a:cs typeface="Courier New"/>
              </a:rPr>
              <a:t>]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-</a:t>
            </a:r>
            <a:r>
              <a:rPr dirty="0" sz="1000" spc="-95" b="1">
                <a:solidFill>
                  <a:srgbClr val="CE5B0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mu</a:t>
            </a:r>
            <a:r>
              <a:rPr dirty="0" sz="1000" spc="-80" b="1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00" spc="-80" b="1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246" y="3209016"/>
            <a:ext cx="145415" cy="151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69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258820" cy="0"/>
          </a:xfrm>
          <a:custGeom>
            <a:avLst/>
            <a:gdLst/>
            <a:ahLst/>
            <a:cxnLst/>
            <a:rect l="l" t="t" r="r" b="b"/>
            <a:pathLst>
              <a:path w="3258820" h="0">
                <a:moveTo>
                  <a:pt x="0" y="0"/>
                </a:moveTo>
                <a:lnTo>
                  <a:pt x="325824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263900" cy="0"/>
          </a:xfrm>
          <a:custGeom>
            <a:avLst/>
            <a:gdLst/>
            <a:ahLst/>
            <a:cxnLst/>
            <a:rect l="l" t="t" r="r" b="b"/>
            <a:pathLst>
              <a:path w="3263900" h="0">
                <a:moveTo>
                  <a:pt x="0" y="0"/>
                </a:moveTo>
                <a:lnTo>
                  <a:pt x="3263309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9109" y="804832"/>
            <a:ext cx="3546475" cy="19462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80" b="1">
                <a:solidFill>
                  <a:srgbClr val="214987"/>
                </a:solidFill>
                <a:latin typeface="Courier New"/>
                <a:cs typeface="Courier New"/>
              </a:rPr>
              <a:t>model</a:t>
            </a:r>
            <a:r>
              <a:rPr dirty="0" sz="1000" spc="-85" b="1">
                <a:solidFill>
                  <a:srgbClr val="214987"/>
                </a:solidFill>
                <a:latin typeface="Courier New"/>
                <a:cs typeface="Courier New"/>
              </a:rPr>
              <a:t> </a:t>
            </a:r>
            <a:r>
              <a:rPr dirty="0" sz="1000" spc="-80" b="1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//</a:t>
            </a:r>
            <a:r>
              <a:rPr dirty="0" sz="1000" spc="-8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Priors</a:t>
            </a:r>
            <a:endParaRPr sz="1000">
              <a:latin typeface="Courier New"/>
              <a:cs typeface="Courier New"/>
            </a:endParaRPr>
          </a:p>
          <a:p>
            <a:pPr algn="just" marL="278130" marR="1864995">
              <a:lnSpc>
                <a:spcPct val="114500"/>
              </a:lnSpc>
            </a:pPr>
            <a:r>
              <a:rPr dirty="0" sz="1000" spc="-80">
                <a:latin typeface="Courier New"/>
                <a:cs typeface="Courier New"/>
              </a:rPr>
              <a:t>phi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uniform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-1</a:t>
            </a:r>
            <a:r>
              <a:rPr dirty="0" sz="1000" spc="-80" b="1">
                <a:latin typeface="Courier New"/>
                <a:cs typeface="Courier New"/>
              </a:rPr>
              <a:t>,</a:t>
            </a:r>
            <a:r>
              <a:rPr dirty="0" sz="1000" spc="-145" b="1">
                <a:latin typeface="Courier New"/>
                <a:cs typeface="Courier New"/>
              </a:rPr>
              <a:t> 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1000" spc="-80" b="1">
                <a:latin typeface="Courier New"/>
                <a:cs typeface="Courier New"/>
              </a:rPr>
              <a:t>);  </a:t>
            </a:r>
            <a:r>
              <a:rPr dirty="0" sz="1000" spc="-80">
                <a:latin typeface="Courier New"/>
                <a:cs typeface="Courier New"/>
              </a:rPr>
              <a:t>sigma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cauchy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latin typeface="Courier New"/>
                <a:cs typeface="Courier New"/>
              </a:rPr>
              <a:t>,</a:t>
            </a:r>
            <a:r>
              <a:rPr dirty="0" sz="1000" spc="-145" b="1">
                <a:latin typeface="Courier New"/>
                <a:cs typeface="Courier New"/>
              </a:rPr>
              <a:t> 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5</a:t>
            </a:r>
            <a:r>
              <a:rPr dirty="0" sz="1000" spc="-80" b="1">
                <a:latin typeface="Courier New"/>
                <a:cs typeface="Courier New"/>
              </a:rPr>
              <a:t>);  </a:t>
            </a:r>
            <a:r>
              <a:rPr dirty="0" sz="1000" spc="-80">
                <a:latin typeface="Courier New"/>
                <a:cs typeface="Courier New"/>
              </a:rPr>
              <a:t>mu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cauchy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latin typeface="Courier New"/>
                <a:cs typeface="Courier New"/>
              </a:rPr>
              <a:t>,</a:t>
            </a:r>
            <a:r>
              <a:rPr dirty="0" sz="1000" spc="-125" b="1">
                <a:latin typeface="Courier New"/>
                <a:cs typeface="Courier New"/>
              </a:rPr>
              <a:t> 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10</a:t>
            </a:r>
            <a:r>
              <a:rPr dirty="0" sz="1000" spc="-80" b="1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algn="just"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// Scaled Innovations in h process are IID</a:t>
            </a:r>
            <a:r>
              <a:rPr dirty="0" sz="1000" spc="-6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N(0,1)</a:t>
            </a:r>
            <a:endParaRPr sz="1000">
              <a:latin typeface="Courier New"/>
              <a:cs typeface="Courier New"/>
            </a:endParaRPr>
          </a:p>
          <a:p>
            <a:pPr algn="just"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latin typeface="Courier New"/>
                <a:cs typeface="Courier New"/>
              </a:rPr>
              <a:t>h_std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normal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latin typeface="Courier New"/>
                <a:cs typeface="Courier New"/>
              </a:rPr>
              <a:t>,</a:t>
            </a:r>
            <a:r>
              <a:rPr dirty="0" sz="1000" spc="-90" b="1">
                <a:latin typeface="Courier New"/>
                <a:cs typeface="Courier New"/>
              </a:rPr>
              <a:t> 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1000" spc="-80" b="1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algn="just"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// Observation</a:t>
            </a:r>
            <a:r>
              <a:rPr dirty="0" sz="1000" spc="-85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likelihood.</a:t>
            </a:r>
            <a:endParaRPr sz="1000">
              <a:latin typeface="Courier New"/>
              <a:cs typeface="Courier New"/>
            </a:endParaRPr>
          </a:p>
          <a:p>
            <a:pPr algn="just"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// Note exp(h/2) since Stan uses normal(mean,</a:t>
            </a:r>
            <a:r>
              <a:rPr dirty="0" sz="1000" spc="-60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i="1">
                <a:solidFill>
                  <a:srgbClr val="8E5902"/>
                </a:solidFill>
                <a:latin typeface="Courier New"/>
                <a:cs typeface="Courier New"/>
              </a:rPr>
              <a:t>SD)</a:t>
            </a:r>
            <a:endParaRPr sz="1000">
              <a:latin typeface="Courier New"/>
              <a:cs typeface="Courier New"/>
            </a:endParaRPr>
          </a:p>
          <a:p>
            <a:pPr algn="just"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80">
                <a:latin typeface="Courier New"/>
                <a:cs typeface="Courier New"/>
              </a:rPr>
              <a:t>y 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normal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1000" spc="-80" b="1">
                <a:latin typeface="Courier New"/>
                <a:cs typeface="Courier New"/>
              </a:rPr>
              <a:t>,</a:t>
            </a:r>
            <a:r>
              <a:rPr dirty="0" sz="1000" spc="-90" b="1"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214987"/>
                </a:solidFill>
                <a:latin typeface="Courier New"/>
                <a:cs typeface="Courier New"/>
              </a:rPr>
              <a:t>exp</a:t>
            </a:r>
            <a:r>
              <a:rPr dirty="0" sz="1000" spc="-80" b="1">
                <a:latin typeface="Courier New"/>
                <a:cs typeface="Courier New"/>
              </a:rPr>
              <a:t>(</a:t>
            </a:r>
            <a:r>
              <a:rPr dirty="0" sz="1000" spc="-80">
                <a:latin typeface="Courier New"/>
                <a:cs typeface="Courier New"/>
              </a:rPr>
              <a:t>h</a:t>
            </a:r>
            <a:r>
              <a:rPr dirty="0" sz="1000" spc="-80" b="1">
                <a:solidFill>
                  <a:srgbClr val="CE5B00"/>
                </a:solidFill>
                <a:latin typeface="Courier New"/>
                <a:cs typeface="Courier New"/>
              </a:rPr>
              <a:t>/</a:t>
            </a:r>
            <a:r>
              <a:rPr dirty="0" sz="1000" spc="-80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1000" spc="-80" b="1">
                <a:latin typeface="Courier New"/>
                <a:cs typeface="Courier New"/>
              </a:rPr>
              <a:t>));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80" b="1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246" y="3209016"/>
            <a:ext cx="145415" cy="151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70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37445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solidFill>
                  <a:srgbClr val="F9F9F9"/>
                </a:solidFill>
              </a:rPr>
              <a:t>An</a:t>
            </a:r>
            <a:r>
              <a:rPr dirty="0" sz="1200" spc="-5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All-Too-Brief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70">
                <a:solidFill>
                  <a:srgbClr val="F9F9F9"/>
                </a:solidFill>
              </a:rPr>
              <a:t>Introduction</a:t>
            </a:r>
            <a:r>
              <a:rPr dirty="0" sz="1200" spc="-50">
                <a:solidFill>
                  <a:srgbClr val="F9F9F9"/>
                </a:solidFill>
              </a:rPr>
              <a:t> </a:t>
            </a:r>
            <a:r>
              <a:rPr dirty="0" sz="1200" spc="65">
                <a:solidFill>
                  <a:srgbClr val="F9F9F9"/>
                </a:solidFill>
              </a:rPr>
              <a:t>to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>
                <a:solidFill>
                  <a:srgbClr val="F9F9F9"/>
                </a:solidFill>
              </a:rPr>
              <a:t>Bayesian</a:t>
            </a:r>
            <a:r>
              <a:rPr dirty="0" sz="1200" spc="-60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Inference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583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 h="0">
                <a:moveTo>
                  <a:pt x="0" y="0"/>
                </a:moveTo>
                <a:lnTo>
                  <a:pt x="33089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1247046"/>
            <a:ext cx="3841750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406400">
              <a:lnSpc>
                <a:spcPct val="114500"/>
              </a:lnSpc>
              <a:spcBef>
                <a:spcPts val="100"/>
              </a:spcBef>
            </a:pP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Statistics is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science </a:t>
            </a:r>
            <a:r>
              <a:rPr dirty="0" sz="1000" spc="25" i="1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data,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dirty="0" sz="1000" spc="25" i="1">
                <a:solidFill>
                  <a:srgbClr val="22373A"/>
                </a:solidFill>
                <a:latin typeface="Arial"/>
                <a:cs typeface="Arial"/>
              </a:rPr>
              <a:t>of  </a:t>
            </a:r>
            <a:r>
              <a:rPr dirty="0" sz="1000" spc="-5" i="1">
                <a:solidFill>
                  <a:srgbClr val="22373A"/>
                </a:solidFill>
                <a:latin typeface="Arial"/>
                <a:cs typeface="Arial"/>
              </a:rPr>
              <a:t>measuring, </a:t>
            </a:r>
            <a:r>
              <a:rPr dirty="0" sz="1000" spc="15" i="1">
                <a:solidFill>
                  <a:srgbClr val="22373A"/>
                </a:solidFill>
                <a:latin typeface="Arial"/>
                <a:cs typeface="Arial"/>
              </a:rPr>
              <a:t>controlling, and </a:t>
            </a:r>
            <a:r>
              <a:rPr dirty="0" sz="1000" spc="10" i="1">
                <a:solidFill>
                  <a:srgbClr val="22373A"/>
                </a:solidFill>
                <a:latin typeface="Arial"/>
                <a:cs typeface="Arial"/>
              </a:rPr>
              <a:t>communicating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uncertainty.  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([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DL12</a:t>
            </a: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])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135"/>
              </a:spcBef>
            </a:pPr>
            <a:r>
              <a:rPr dirty="0" sz="1000" spc="-20" i="1">
                <a:solidFill>
                  <a:srgbClr val="22373A"/>
                </a:solidFill>
                <a:latin typeface="Arial"/>
                <a:cs typeface="Arial"/>
              </a:rPr>
              <a:t>Bayesian </a:t>
            </a:r>
            <a:r>
              <a:rPr dirty="0" sz="1000" i="1">
                <a:solidFill>
                  <a:srgbClr val="22373A"/>
                </a:solidFill>
                <a:latin typeface="Arial"/>
                <a:cs typeface="Arial"/>
              </a:rPr>
              <a:t>Statistics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emphasizes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 </a:t>
            </a:r>
            <a:r>
              <a:rPr dirty="0" sz="1000" spc="20" i="1">
                <a:solidFill>
                  <a:srgbClr val="22373A"/>
                </a:solidFill>
                <a:latin typeface="Arial"/>
                <a:cs typeface="Arial"/>
              </a:rPr>
              <a:t>probability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language 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describing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uncertainty.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5728" y="3209778"/>
            <a:ext cx="99060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305175" cy="0"/>
          </a:xfrm>
          <a:custGeom>
            <a:avLst/>
            <a:gdLst/>
            <a:ahLst/>
            <a:cxnLst/>
            <a:rect l="l" t="t" r="r" b="b"/>
            <a:pathLst>
              <a:path w="3305175" h="0">
                <a:moveTo>
                  <a:pt x="0" y="0"/>
                </a:moveTo>
                <a:lnTo>
                  <a:pt x="33048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310254" cy="0"/>
          </a:xfrm>
          <a:custGeom>
            <a:avLst/>
            <a:gdLst/>
            <a:ahLst/>
            <a:cxnLst/>
            <a:rect l="l" t="t" r="r" b="b"/>
            <a:pathLst>
              <a:path w="3310254" h="0">
                <a:moveTo>
                  <a:pt x="0" y="0"/>
                </a:moveTo>
                <a:lnTo>
                  <a:pt x="330986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961931"/>
            <a:ext cx="3711575" cy="157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7630">
              <a:lnSpc>
                <a:spcPct val="114599"/>
              </a:lnSpc>
              <a:spcBef>
                <a:spcPts val="100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Running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this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model,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we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can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plot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estimated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volatility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its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conﬁdence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interval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over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time: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885"/>
              </a:spcBef>
            </a:pPr>
            <a:r>
              <a:rPr dirty="0" sz="800" spc="-60">
                <a:latin typeface="Courier New"/>
                <a:cs typeface="Courier New"/>
              </a:rPr>
              <a:t>library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quantmod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dirty="0" sz="800" spc="-60">
                <a:latin typeface="Courier New"/>
                <a:cs typeface="Courier New"/>
              </a:rPr>
              <a:t>SPY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latin typeface="Courier New"/>
                <a:cs typeface="Courier New"/>
              </a:rPr>
              <a:t>getSymbols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"SPY"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0" b="1">
                <a:solidFill>
                  <a:srgbClr val="214987"/>
                </a:solidFill>
                <a:latin typeface="Courier New"/>
                <a:cs typeface="Courier New"/>
              </a:rPr>
              <a:t>auto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.</a:t>
            </a:r>
            <a:r>
              <a:rPr dirty="0" sz="800" spc="-60">
                <a:latin typeface="Courier New"/>
                <a:cs typeface="Courier New"/>
              </a:rPr>
              <a:t>assign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latin typeface="Courier New"/>
                <a:cs typeface="Courier New"/>
              </a:rPr>
              <a:t>FALSE</a:t>
            </a:r>
            <a:r>
              <a:rPr dirty="0" sz="800" spc="-60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latin typeface="Courier New"/>
                <a:cs typeface="Courier New"/>
              </a:rPr>
              <a:t>R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latin typeface="Courier New"/>
                <a:cs typeface="Courier New"/>
              </a:rPr>
              <a:t>na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.</a:t>
            </a:r>
            <a:r>
              <a:rPr dirty="0" sz="800" spc="-60">
                <a:latin typeface="Courier New"/>
                <a:cs typeface="Courier New"/>
              </a:rPr>
              <a:t>omit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ROC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Ad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SPY</a:t>
            </a:r>
            <a:r>
              <a:rPr dirty="0" sz="800" spc="-60" b="1">
                <a:latin typeface="Courier New"/>
                <a:cs typeface="Courier New"/>
              </a:rPr>
              <a:t>)))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63830" marR="5080">
              <a:lnSpc>
                <a:spcPct val="113399"/>
              </a:lnSpc>
            </a:pPr>
            <a:r>
              <a:rPr dirty="0" sz="800" spc="-60">
                <a:latin typeface="Courier New"/>
                <a:cs typeface="Courier New"/>
              </a:rPr>
              <a:t>SAMPLES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latin typeface="Courier New"/>
                <a:cs typeface="Courier New"/>
              </a:rPr>
              <a:t>stan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4F9905"/>
                </a:solidFill>
                <a:latin typeface="Courier New"/>
                <a:cs typeface="Courier New"/>
              </a:rPr>
              <a:t>"sv.stan"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latin typeface="Courier New"/>
                <a:cs typeface="Courier New"/>
              </a:rPr>
              <a:t>data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>
                <a:latin typeface="Courier New"/>
                <a:cs typeface="Courier New"/>
              </a:rPr>
              <a:t>list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latin typeface="Courier New"/>
                <a:cs typeface="Courier New"/>
              </a:rPr>
              <a:t>y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>
                <a:latin typeface="Courier New"/>
                <a:cs typeface="Courier New"/>
              </a:rPr>
              <a:t>as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</a:t>
            </a: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vector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latin typeface="Courier New"/>
                <a:cs typeface="Courier New"/>
              </a:rPr>
              <a:t>R</a:t>
            </a:r>
            <a:r>
              <a:rPr dirty="0" sz="800" spc="-65" b="1">
                <a:latin typeface="Courier New"/>
                <a:cs typeface="Courier New"/>
              </a:rPr>
              <a:t>), </a:t>
            </a:r>
            <a:r>
              <a:rPr dirty="0" sz="800" spc="-60">
                <a:latin typeface="Courier New"/>
                <a:cs typeface="Courier New"/>
              </a:rPr>
              <a:t>T</a:t>
            </a:r>
            <a:r>
              <a:rPr dirty="0" sz="800" spc="-60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latin typeface="Courier New"/>
                <a:cs typeface="Courier New"/>
              </a:rPr>
              <a:t>length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R</a:t>
            </a:r>
            <a:r>
              <a:rPr dirty="0" sz="800" spc="-60" b="1">
                <a:latin typeface="Courier New"/>
                <a:cs typeface="Courier New"/>
              </a:rPr>
              <a:t>)))  </a:t>
            </a:r>
            <a:r>
              <a:rPr dirty="0" sz="800" spc="-60">
                <a:latin typeface="Courier New"/>
                <a:cs typeface="Courier New"/>
              </a:rPr>
              <a:t>PP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&lt;- </a:t>
            </a:r>
            <a:r>
              <a:rPr dirty="0" sz="800" spc="-60">
                <a:latin typeface="Courier New"/>
                <a:cs typeface="Courier New"/>
              </a:rPr>
              <a:t>apply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exp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extract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SAMPLES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solidFill>
                  <a:srgbClr val="4F9905"/>
                </a:solidFill>
                <a:latin typeface="Courier New"/>
                <a:cs typeface="Courier New"/>
              </a:rPr>
              <a:t>"h"</a:t>
            </a:r>
            <a:r>
              <a:rPr dirty="0" sz="800" spc="-65" b="1">
                <a:latin typeface="Courier New"/>
                <a:cs typeface="Courier New"/>
              </a:rPr>
              <a:t>)[[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1</a:t>
            </a:r>
            <a:r>
              <a:rPr dirty="0" sz="800" spc="-65" b="1">
                <a:latin typeface="Courier New"/>
                <a:cs typeface="Courier New"/>
              </a:rPr>
              <a:t>]]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/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800" spc="-65" b="1">
                <a:latin typeface="Courier New"/>
                <a:cs typeface="Courier New"/>
              </a:rPr>
              <a:t>),</a:t>
            </a:r>
            <a:r>
              <a:rPr dirty="0" sz="800" spc="-55" b="1">
                <a:latin typeface="Courier New"/>
                <a:cs typeface="Courier New"/>
              </a:rPr>
              <a:t>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808990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quantile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latin typeface="Courier New"/>
                <a:cs typeface="Courier New"/>
              </a:rPr>
              <a:t>c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0.05</a:t>
            </a:r>
            <a:r>
              <a:rPr dirty="0" sz="800" spc="-65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0.50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0" b="1">
                <a:latin typeface="Courier New"/>
                <a:cs typeface="Courier New"/>
              </a:rPr>
              <a:t>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0.95</a:t>
            </a:r>
            <a:r>
              <a:rPr dirty="0" sz="800" spc="-65" b="1"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246" y="3209016"/>
            <a:ext cx="145415" cy="151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</a:pPr>
            <a:r>
              <a:rPr dirty="0" sz="700" spc="-175">
                <a:solidFill>
                  <a:srgbClr val="22373A"/>
                </a:solidFill>
                <a:latin typeface="Arial Black"/>
                <a:cs typeface="Arial Black"/>
              </a:rPr>
              <a:t>71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883" y="76025"/>
            <a:ext cx="3106216" cy="310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501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Stochastic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45">
                <a:solidFill>
                  <a:srgbClr val="F9F9F9"/>
                </a:solidFill>
              </a:rPr>
              <a:t>Volatility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397885" cy="0"/>
          </a:xfrm>
          <a:custGeom>
            <a:avLst/>
            <a:gdLst/>
            <a:ahLst/>
            <a:cxnLst/>
            <a:rect l="l" t="t" r="r" b="b"/>
            <a:pathLst>
              <a:path w="3397885" h="0">
                <a:moveTo>
                  <a:pt x="0" y="0"/>
                </a:moveTo>
                <a:lnTo>
                  <a:pt x="339782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402965" cy="0"/>
          </a:xfrm>
          <a:custGeom>
            <a:avLst/>
            <a:gdLst/>
            <a:ahLst/>
            <a:cxnLst/>
            <a:rect l="l" t="t" r="r" b="b"/>
            <a:pathLst>
              <a:path w="3402965" h="0">
                <a:moveTo>
                  <a:pt x="0" y="0"/>
                </a:moveTo>
                <a:lnTo>
                  <a:pt x="340288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21800"/>
            <a:ext cx="3893820" cy="269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Once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coded-up,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adapting the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model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use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heavy-tailed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or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skewed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error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process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straightforward: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65" i="1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-errors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(inferring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degrees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of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freedom)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760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&lt;</a:t>
            </a:r>
            <a:r>
              <a:rPr dirty="0" sz="800" spc="-65">
                <a:latin typeface="Courier New"/>
                <a:cs typeface="Courier New"/>
              </a:rPr>
              <a:t>lower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=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&gt; </a:t>
            </a:r>
            <a:r>
              <a:rPr dirty="0" sz="800" spc="-65">
                <a:latin typeface="Courier New"/>
                <a:cs typeface="Courier New"/>
              </a:rPr>
              <a:t>nu</a:t>
            </a:r>
            <a:r>
              <a:rPr dirty="0" sz="800" spc="-65" b="1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nu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cauchy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5</a:t>
            </a:r>
            <a:r>
              <a:rPr dirty="0" sz="800" spc="-65" b="1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y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student_t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>
                <a:latin typeface="Courier New"/>
                <a:cs typeface="Courier New"/>
              </a:rPr>
              <a:t>nu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5" b="1">
                <a:latin typeface="Courier New"/>
                <a:cs typeface="Courier New"/>
              </a:rPr>
              <a:t>,</a:t>
            </a:r>
            <a:r>
              <a:rPr dirty="0" sz="800" spc="-60" b="1">
                <a:latin typeface="Courier New"/>
                <a:cs typeface="Courier New"/>
              </a:rPr>
              <a:t> </a:t>
            </a:r>
            <a:r>
              <a:rPr dirty="0" sz="800" spc="-65">
                <a:solidFill>
                  <a:srgbClr val="214987"/>
                </a:solidFill>
                <a:latin typeface="Courier New"/>
                <a:cs typeface="Courier New"/>
              </a:rPr>
              <a:t>exp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latin typeface="Courier New"/>
                <a:cs typeface="Courier New"/>
              </a:rPr>
              <a:t>h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/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800" spc="-65" b="1"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Skew-normal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errors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(inferring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skewness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parameter):</a:t>
            </a:r>
            <a:endParaRPr sz="1000">
              <a:latin typeface="Arial Black"/>
              <a:cs typeface="Arial Black"/>
            </a:endParaRPr>
          </a:p>
          <a:p>
            <a:pPr marL="163830">
              <a:lnSpc>
                <a:spcPct val="100000"/>
              </a:lnSpc>
              <a:spcBef>
                <a:spcPts val="760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5" b="1">
                <a:solidFill>
                  <a:srgbClr val="214987"/>
                </a:solidFill>
                <a:latin typeface="Courier New"/>
                <a:cs typeface="Courier New"/>
              </a:rPr>
              <a:t>real </a:t>
            </a:r>
            <a:r>
              <a:rPr dirty="0" sz="800" spc="-60">
                <a:latin typeface="Courier New"/>
                <a:cs typeface="Courier New"/>
              </a:rPr>
              <a:t>alpha</a:t>
            </a:r>
            <a:r>
              <a:rPr dirty="0" sz="800" spc="-60" b="1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alpha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cauchy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5</a:t>
            </a:r>
            <a:r>
              <a:rPr dirty="0" sz="800" spc="-65" b="1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30"/>
              </a:spcBef>
            </a:pPr>
            <a:r>
              <a:rPr dirty="0" sz="800" spc="-60">
                <a:latin typeface="Courier New"/>
                <a:cs typeface="Courier New"/>
              </a:rPr>
              <a:t>y 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~ </a:t>
            </a:r>
            <a:r>
              <a:rPr dirty="0" sz="800" spc="-60">
                <a:solidFill>
                  <a:srgbClr val="214987"/>
                </a:solidFill>
                <a:latin typeface="Courier New"/>
                <a:cs typeface="Courier New"/>
              </a:rPr>
              <a:t>skew_normal</a:t>
            </a:r>
            <a:r>
              <a:rPr dirty="0" sz="800" spc="-60" b="1">
                <a:latin typeface="Courier New"/>
                <a:cs typeface="Courier New"/>
              </a:rPr>
              <a:t>(</a:t>
            </a:r>
            <a:r>
              <a:rPr dirty="0" sz="800" spc="-60" b="1">
                <a:solidFill>
                  <a:srgbClr val="0000CE"/>
                </a:solidFill>
                <a:latin typeface="Courier New"/>
                <a:cs typeface="Courier New"/>
              </a:rPr>
              <a:t>0</a:t>
            </a:r>
            <a:r>
              <a:rPr dirty="0" sz="800" spc="-60" b="1">
                <a:latin typeface="Courier New"/>
                <a:cs typeface="Courier New"/>
              </a:rPr>
              <a:t>, </a:t>
            </a:r>
            <a:r>
              <a:rPr dirty="0" sz="800" spc="-65">
                <a:solidFill>
                  <a:srgbClr val="214987"/>
                </a:solidFill>
                <a:latin typeface="Courier New"/>
                <a:cs typeface="Courier New"/>
              </a:rPr>
              <a:t>exp</a:t>
            </a:r>
            <a:r>
              <a:rPr dirty="0" sz="800" spc="-65" b="1">
                <a:latin typeface="Courier New"/>
                <a:cs typeface="Courier New"/>
              </a:rPr>
              <a:t>(</a:t>
            </a:r>
            <a:r>
              <a:rPr dirty="0" sz="800" spc="-65">
                <a:latin typeface="Courier New"/>
                <a:cs typeface="Courier New"/>
              </a:rPr>
              <a:t>h</a:t>
            </a:r>
            <a:r>
              <a:rPr dirty="0" sz="800" spc="-65" b="1">
                <a:solidFill>
                  <a:srgbClr val="CE5B00"/>
                </a:solidFill>
                <a:latin typeface="Courier New"/>
                <a:cs typeface="Courier New"/>
              </a:rPr>
              <a:t>/</a:t>
            </a: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2</a:t>
            </a:r>
            <a:r>
              <a:rPr dirty="0" sz="800" spc="-65" b="1">
                <a:latin typeface="Courier New"/>
                <a:cs typeface="Courier New"/>
              </a:rPr>
              <a:t>),</a:t>
            </a:r>
            <a:r>
              <a:rPr dirty="0" sz="800" spc="-60" b="1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alpha</a:t>
            </a:r>
            <a:r>
              <a:rPr dirty="0" sz="800" spc="-60" b="1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800" spc="-65" b="1">
                <a:solidFill>
                  <a:srgbClr val="0000CE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4265" y="3209778"/>
            <a:ext cx="107314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73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7407" y="1469821"/>
            <a:ext cx="8737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9F9F9"/>
                </a:solidFill>
                <a:latin typeface="Trebuchet MS"/>
                <a:cs typeface="Trebuchet MS"/>
              </a:rPr>
              <a:t>Thank</a:t>
            </a:r>
            <a:r>
              <a:rPr dirty="0" sz="1400" spc="-114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9F9F9"/>
                </a:solidFill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11068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solidFill>
                  <a:srgbClr val="F9F9F9"/>
                </a:solidFill>
              </a:rPr>
              <a:t>Learning</a:t>
            </a:r>
            <a:r>
              <a:rPr dirty="0" sz="1200" spc="-85">
                <a:solidFill>
                  <a:srgbClr val="F9F9F9"/>
                </a:solidFill>
              </a:rPr>
              <a:t> </a:t>
            </a:r>
            <a:r>
              <a:rPr dirty="0" sz="1200" spc="30">
                <a:solidFill>
                  <a:srgbClr val="F9F9F9"/>
                </a:solidFill>
              </a:rPr>
              <a:t>More!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491229" cy="0"/>
          </a:xfrm>
          <a:custGeom>
            <a:avLst/>
            <a:gdLst/>
            <a:ahLst/>
            <a:cxnLst/>
            <a:rect l="l" t="t" r="r" b="b"/>
            <a:pathLst>
              <a:path w="3491229" h="0">
                <a:moveTo>
                  <a:pt x="0" y="0"/>
                </a:moveTo>
                <a:lnTo>
                  <a:pt x="349092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 h="0">
                <a:moveTo>
                  <a:pt x="0" y="0"/>
                </a:moveTo>
                <a:lnTo>
                  <a:pt x="3495986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57714"/>
            <a:ext cx="3913504" cy="20250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If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you’re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interested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in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learning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start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Betancourt’s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talks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the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Tokyo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Users’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Group: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(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2"/>
              </a:rPr>
              <a:t>Modeling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  <a:hlinkClick r:id="rId2"/>
              </a:rPr>
              <a:t>(link)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  <a:hlinkClick r:id="rId3"/>
              </a:rPr>
              <a:t>HMC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  <a:hlinkClick r:id="rId3"/>
              </a:rPr>
              <a:t>(link)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).</a:t>
            </a:r>
            <a:endParaRPr sz="1000">
              <a:latin typeface="Arial Black"/>
              <a:cs typeface="Arial Black"/>
            </a:endParaRPr>
          </a:p>
          <a:p>
            <a:pPr marL="12700" marR="98425">
              <a:lnSpc>
                <a:spcPct val="114599"/>
              </a:lnSpc>
              <a:spcBef>
                <a:spcPts val="49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Bob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Carpenter’s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  <a:hlinkClick r:id="rId4"/>
              </a:rPr>
              <a:t>MLSS-2015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  <a:hlinkClick r:id="rId4"/>
              </a:rPr>
              <a:t>talk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  <a:hlinkClick r:id="rId4"/>
              </a:rPr>
              <a:t>(link)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bit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“hands-on”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language.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(Michael’s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talks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go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into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MCMC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HMC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theory)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  <a:hlinkClick r:id="rId5"/>
              </a:rPr>
              <a:t>manual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  <a:hlinkClick r:id="rId5"/>
              </a:rPr>
              <a:t>(link)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remarkably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readable.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The </a:t>
            </a:r>
            <a:r>
              <a:rPr dirty="0" sz="1000" spc="-80">
                <a:solidFill>
                  <a:srgbClr val="22373A"/>
                </a:solidFill>
                <a:latin typeface="Courier New"/>
                <a:cs typeface="Courier New"/>
              </a:rPr>
              <a:t>stan-users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mailing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list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(link)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good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place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to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ask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for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help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with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more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detailed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issues.</a:t>
            </a:r>
            <a:endParaRPr sz="1000">
              <a:latin typeface="Arial Black"/>
              <a:cs typeface="Arial Black"/>
            </a:endParaRPr>
          </a:p>
          <a:p>
            <a:pPr marL="12700" marR="91440">
              <a:lnSpc>
                <a:spcPct val="114599"/>
              </a:lnSpc>
              <a:spcBef>
                <a:spcPts val="495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Pierre-Antoine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Kremp 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built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 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fully-open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source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political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forecasting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6"/>
              </a:rPr>
              <a:t>model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using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Stan.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Check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it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out!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4265" y="3209778"/>
            <a:ext cx="107314" cy="15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75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1" y="3456051"/>
                </a:lnTo>
                <a:lnTo>
                  <a:pt x="4607941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541" y="1512874"/>
            <a:ext cx="9696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References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80" y="1868687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 h="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250" y="186868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659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80" y="1868687"/>
            <a:ext cx="2137410" cy="0"/>
          </a:xfrm>
          <a:custGeom>
            <a:avLst/>
            <a:gdLst/>
            <a:ahLst/>
            <a:cxnLst/>
            <a:rect l="l" t="t" r="r" b="b"/>
            <a:pathLst>
              <a:path w="2137410" h="0">
                <a:moveTo>
                  <a:pt x="0" y="0"/>
                </a:moveTo>
                <a:lnTo>
                  <a:pt x="21368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250" y="1868687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 h="0">
                <a:moveTo>
                  <a:pt x="0" y="0"/>
                </a:moveTo>
                <a:lnTo>
                  <a:pt x="2141950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8972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5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584575" cy="0"/>
          </a:xfrm>
          <a:custGeom>
            <a:avLst/>
            <a:gdLst/>
            <a:ahLst/>
            <a:cxnLst/>
            <a:rect l="l" t="t" r="r" b="b"/>
            <a:pathLst>
              <a:path w="3584575" h="0">
                <a:moveTo>
                  <a:pt x="0" y="0"/>
                </a:moveTo>
                <a:lnTo>
                  <a:pt x="358401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589654" cy="0"/>
          </a:xfrm>
          <a:custGeom>
            <a:avLst/>
            <a:gdLst/>
            <a:ahLst/>
            <a:cxnLst/>
            <a:rect l="l" t="t" r="r" b="b"/>
            <a:pathLst>
              <a:path w="3589654" h="0">
                <a:moveTo>
                  <a:pt x="0" y="0"/>
                </a:moveTo>
                <a:lnTo>
                  <a:pt x="3589077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738538"/>
            <a:ext cx="3843654" cy="104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9130" marR="75565" indent="-647065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[ABNK</a:t>
            </a:r>
            <a:r>
              <a:rPr dirty="0" baseline="27777" sz="1050" spc="-195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87]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Shun-ichi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Amari,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O.E.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Barndorff-Nielsen,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Robert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E. Kass,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Steffen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L.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Lauritzen,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C.R.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Rao.</a:t>
            </a:r>
            <a:endParaRPr sz="1000">
              <a:latin typeface="Arial Black"/>
              <a:cs typeface="Arial Black"/>
            </a:endParaRPr>
          </a:p>
          <a:p>
            <a:pPr marL="659130" marR="5080">
              <a:lnSpc>
                <a:spcPct val="114500"/>
              </a:lnSpc>
            </a:pP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Differential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Geometry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-10" i="1">
                <a:solidFill>
                  <a:srgbClr val="22373A"/>
                </a:solidFill>
                <a:latin typeface="Trebuchet MS"/>
                <a:cs typeface="Trebuchet MS"/>
              </a:rPr>
              <a:t>Statistical 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Inference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volume</a:t>
            </a:r>
            <a:r>
              <a:rPr dirty="0" sz="1000" spc="-2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10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Lecture </a:t>
            </a:r>
            <a:r>
              <a:rPr dirty="0" sz="1000" spc="20" i="1">
                <a:solidFill>
                  <a:srgbClr val="22373A"/>
                </a:solidFill>
                <a:latin typeface="Trebuchet MS"/>
                <a:cs typeface="Trebuchet MS"/>
              </a:rPr>
              <a:t>Notes-Monograph</a:t>
            </a:r>
            <a:r>
              <a:rPr dirty="0" sz="1000" spc="-114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 i="1">
                <a:solidFill>
                  <a:srgbClr val="22373A"/>
                </a:solidFill>
                <a:latin typeface="Trebuchet MS"/>
                <a:cs typeface="Trebuchet MS"/>
              </a:rPr>
              <a:t>Series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65913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Institute </a:t>
            </a:r>
            <a:r>
              <a:rPr dirty="0" sz="1000" spc="-85">
                <a:solidFill>
                  <a:srgbClr val="6E7B7D"/>
                </a:solidFill>
                <a:latin typeface="Arial Black"/>
                <a:cs typeface="Arial Black"/>
              </a:rPr>
              <a:t>of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Mathematical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Statistics,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200">
                <a:solidFill>
                  <a:srgbClr val="6E7B7D"/>
                </a:solidFill>
                <a:latin typeface="Arial Black"/>
                <a:cs typeface="Arial Black"/>
              </a:rPr>
              <a:t>1987.</a:t>
            </a:r>
            <a:endParaRPr sz="1000">
              <a:latin typeface="Arial Black"/>
              <a:cs typeface="Arial Black"/>
            </a:endParaRPr>
          </a:p>
          <a:p>
            <a:pPr marL="659130">
              <a:lnSpc>
                <a:spcPct val="100000"/>
              </a:lnSpc>
              <a:spcBef>
                <a:spcPts val="160"/>
              </a:spcBef>
            </a:pP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http://www.jstor.org/stable/4355557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8771" y="3209016"/>
            <a:ext cx="135890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77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1846249"/>
            <a:ext cx="4635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5">
                <a:solidFill>
                  <a:srgbClr val="22373A"/>
                </a:solidFill>
                <a:latin typeface="Arial Black"/>
                <a:cs typeface="Arial Black"/>
              </a:rPr>
              <a:t>[BBLG14]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1810799"/>
            <a:ext cx="3221355" cy="89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180">
              <a:lnSpc>
                <a:spcPct val="114599"/>
              </a:lnSpc>
              <a:spcBef>
                <a:spcPts val="1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</a:t>
            </a:r>
            <a:r>
              <a:rPr dirty="0" sz="1000" spc="-254">
                <a:solidFill>
                  <a:srgbClr val="22373A"/>
                </a:solidFill>
                <a:latin typeface="Arial Black"/>
                <a:cs typeface="Arial Black"/>
              </a:rPr>
              <a:t>J.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Simon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Byrne, Samuel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Livingstone,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</a:t>
            </a:r>
            <a:r>
              <a:rPr dirty="0" sz="1000" spc="-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Girolami.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geometric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foundations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Carlo, 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2014.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19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1410.5110</a:t>
            </a:r>
            <a:r>
              <a:rPr dirty="0" sz="1000" spc="-19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423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630929" cy="0"/>
          </a:xfrm>
          <a:custGeom>
            <a:avLst/>
            <a:gdLst/>
            <a:ahLst/>
            <a:cxnLst/>
            <a:rect l="l" t="t" r="r" b="b"/>
            <a:pathLst>
              <a:path w="3630929" h="0">
                <a:moveTo>
                  <a:pt x="0" y="0"/>
                </a:moveTo>
                <a:lnTo>
                  <a:pt x="363056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 h="0">
                <a:moveTo>
                  <a:pt x="0" y="0"/>
                </a:moveTo>
                <a:lnTo>
                  <a:pt x="3635622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620229"/>
            <a:ext cx="459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[B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B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S09]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8771" y="3209016"/>
            <a:ext cx="135890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78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1492300"/>
            <a:ext cx="3683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30">
                <a:solidFill>
                  <a:srgbClr val="22373A"/>
                </a:solidFill>
                <a:latin typeface="Arial Black"/>
                <a:cs typeface="Arial Black"/>
              </a:rPr>
              <a:t>[Bet13]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597441"/>
            <a:ext cx="3169285" cy="22066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James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O.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Berger,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José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Bernardo,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Dongchu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Sun.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formal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deﬁnition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reference</a:t>
            </a:r>
            <a:r>
              <a:rPr dirty="0" sz="1000" spc="-2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priors.</a:t>
            </a:r>
            <a:endParaRPr sz="1000">
              <a:latin typeface="Trebuchet MS"/>
              <a:cs typeface="Trebuchet MS"/>
            </a:endParaRPr>
          </a:p>
          <a:p>
            <a:pPr marL="12700" marR="36830">
              <a:lnSpc>
                <a:spcPts val="1260"/>
              </a:lnSpc>
              <a:spcBef>
                <a:spcPts val="50"/>
              </a:spcBef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Annals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Statistics</a:t>
            </a:r>
            <a:r>
              <a:rPr dirty="0" sz="1000" spc="-1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37(2):905–938, </a:t>
            </a:r>
            <a:r>
              <a:rPr dirty="0" sz="1000" spc="-150">
                <a:solidFill>
                  <a:srgbClr val="6E7B7D"/>
                </a:solidFill>
                <a:latin typeface="Arial Black"/>
                <a:cs typeface="Arial Black"/>
              </a:rPr>
              <a:t>2009. 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https://projecteuclid.org/euclid.aos/1236693154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; </a:t>
            </a:r>
            <a:r>
              <a:rPr dirty="0" sz="900" spc="-12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 </a:t>
            </a:r>
            <a:r>
              <a:rPr dirty="0" sz="900" spc="-12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9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0904.0156</a:t>
            </a:r>
            <a:r>
              <a:rPr dirty="0" sz="900" spc="-14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ts val="1380"/>
              </a:lnSpc>
              <a:spcBef>
                <a:spcPts val="70"/>
              </a:spcBef>
            </a:pP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general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metric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Riemannian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manifold</a:t>
            </a:r>
            <a:r>
              <a:rPr dirty="0" sz="1000" spc="-204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 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Carlo.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80"/>
              </a:lnSpc>
            </a:pPr>
            <a:r>
              <a:rPr dirty="0" sz="1000" spc="-100">
                <a:solidFill>
                  <a:srgbClr val="6E7B7D"/>
                </a:solidFill>
                <a:latin typeface="Arial Black"/>
                <a:cs typeface="Arial Black"/>
              </a:rPr>
              <a:t>In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Frank </a:t>
            </a:r>
            <a:r>
              <a:rPr dirty="0" sz="1000" spc="-114">
                <a:solidFill>
                  <a:srgbClr val="6E7B7D"/>
                </a:solidFill>
                <a:latin typeface="Arial Black"/>
                <a:cs typeface="Arial Black"/>
              </a:rPr>
              <a:t>Nielsen </a:t>
            </a:r>
            <a:r>
              <a:rPr dirty="0" sz="1000" spc="-105">
                <a:solidFill>
                  <a:srgbClr val="6E7B7D"/>
                </a:solidFill>
                <a:latin typeface="Arial Black"/>
                <a:cs typeface="Arial Black"/>
              </a:rPr>
              <a:t>and </a:t>
            </a:r>
            <a:r>
              <a:rPr dirty="0" sz="1000" spc="-125">
                <a:solidFill>
                  <a:srgbClr val="6E7B7D"/>
                </a:solidFill>
                <a:latin typeface="Arial Black"/>
                <a:cs typeface="Arial Black"/>
              </a:rPr>
              <a:t>Frédéric </a:t>
            </a:r>
            <a:r>
              <a:rPr dirty="0" sz="1000" spc="-130">
                <a:solidFill>
                  <a:srgbClr val="6E7B7D"/>
                </a:solidFill>
                <a:latin typeface="Arial Black"/>
                <a:cs typeface="Arial Black"/>
              </a:rPr>
              <a:t>Barbaresco,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6E7B7D"/>
                </a:solidFill>
                <a:latin typeface="Arial Black"/>
                <a:cs typeface="Arial Black"/>
              </a:rPr>
              <a:t>editors,</a:t>
            </a:r>
            <a:endParaRPr sz="1000">
              <a:latin typeface="Arial Black"/>
              <a:cs typeface="Arial Black"/>
            </a:endParaRPr>
          </a:p>
          <a:p>
            <a:pPr marL="12700" marR="73660">
              <a:lnSpc>
                <a:spcPct val="105000"/>
              </a:lnSpc>
            </a:pP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Geometric </a:t>
            </a:r>
            <a:r>
              <a:rPr dirty="0" sz="1000" spc="-35" i="1">
                <a:solidFill>
                  <a:srgbClr val="6E7B7D"/>
                </a:solidFill>
                <a:latin typeface="Arial"/>
                <a:cs typeface="Arial"/>
              </a:rPr>
              <a:t>Science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15" i="1">
                <a:solidFill>
                  <a:srgbClr val="6E7B7D"/>
                </a:solidFill>
                <a:latin typeface="Arial"/>
                <a:cs typeface="Arial"/>
              </a:rPr>
              <a:t>Information: </a:t>
            </a:r>
            <a:r>
              <a:rPr dirty="0" sz="1000" spc="-5" i="1">
                <a:solidFill>
                  <a:srgbClr val="6E7B7D"/>
                </a:solidFill>
                <a:latin typeface="Arial"/>
                <a:cs typeface="Arial"/>
              </a:rPr>
              <a:t>First </a:t>
            </a:r>
            <a:r>
              <a:rPr dirty="0" sz="1000" spc="20" i="1">
                <a:solidFill>
                  <a:srgbClr val="6E7B7D"/>
                </a:solidFill>
                <a:latin typeface="Arial"/>
                <a:cs typeface="Arial"/>
              </a:rPr>
              <a:t>International  </a:t>
            </a:r>
            <a:r>
              <a:rPr dirty="0" sz="1000" spc="-25" i="1">
                <a:solidFill>
                  <a:srgbClr val="6E7B7D"/>
                </a:solidFill>
                <a:latin typeface="Arial"/>
                <a:cs typeface="Arial"/>
              </a:rPr>
              <a:t>Conference </a:t>
            </a:r>
            <a:r>
              <a:rPr dirty="0" sz="1000" spc="-80" i="1">
                <a:solidFill>
                  <a:srgbClr val="6E7B7D"/>
                </a:solidFill>
                <a:latin typeface="Arial"/>
                <a:cs typeface="Arial"/>
              </a:rPr>
              <a:t>(GSI 2013)</a:t>
            </a:r>
            <a:r>
              <a:rPr dirty="0" sz="1000" spc="-80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14">
                <a:solidFill>
                  <a:srgbClr val="6E7B7D"/>
                </a:solidFill>
                <a:latin typeface="Arial Black"/>
                <a:cs typeface="Arial Black"/>
              </a:rPr>
              <a:t>volume </a:t>
            </a:r>
            <a:r>
              <a:rPr dirty="0" sz="1000" spc="-145">
                <a:solidFill>
                  <a:srgbClr val="6E7B7D"/>
                </a:solidFill>
                <a:latin typeface="Arial Black"/>
                <a:cs typeface="Arial Black"/>
              </a:rPr>
              <a:t>8085 </a:t>
            </a:r>
            <a:r>
              <a:rPr dirty="0" sz="1000" spc="-85">
                <a:solidFill>
                  <a:srgbClr val="6E7B7D"/>
                </a:solidFill>
                <a:latin typeface="Arial Black"/>
                <a:cs typeface="Arial Black"/>
              </a:rPr>
              <a:t>of </a:t>
            </a:r>
            <a:r>
              <a:rPr dirty="0" sz="1000" spc="-15" i="1">
                <a:solidFill>
                  <a:srgbClr val="6E7B7D"/>
                </a:solidFill>
                <a:latin typeface="Arial"/>
                <a:cs typeface="Arial"/>
              </a:rPr>
              <a:t>Lecture Notes </a:t>
            </a:r>
            <a:r>
              <a:rPr dirty="0" sz="1000" spc="30" i="1">
                <a:solidFill>
                  <a:srgbClr val="6E7B7D"/>
                </a:solidFill>
                <a:latin typeface="Arial"/>
                <a:cs typeface="Arial"/>
              </a:rPr>
              <a:t>in 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Computer </a:t>
            </a:r>
            <a:r>
              <a:rPr dirty="0" sz="1000" spc="-45" i="1">
                <a:solidFill>
                  <a:srgbClr val="6E7B7D"/>
                </a:solidFill>
                <a:latin typeface="Arial"/>
                <a:cs typeface="Arial"/>
              </a:rPr>
              <a:t>Science</a:t>
            </a:r>
            <a:r>
              <a:rPr dirty="0" sz="1000" spc="-4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</a:rPr>
              <a:t>pages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327–334. </a:t>
            </a:r>
            <a:r>
              <a:rPr dirty="0" sz="1000" spc="-120">
                <a:solidFill>
                  <a:srgbClr val="6E7B7D"/>
                </a:solidFill>
                <a:latin typeface="Arial Black"/>
                <a:cs typeface="Arial Black"/>
              </a:rPr>
              <a:t>Springer,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</a:rPr>
              <a:t>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2013.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900" spc="-125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arXiv</a:t>
            </a:r>
            <a:r>
              <a:rPr dirty="0" sz="900" spc="-55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dirty="0" sz="900" spc="-165">
                <a:solidFill>
                  <a:srgbClr val="6E7B7D"/>
                </a:solidFill>
                <a:latin typeface="Arial Black"/>
                <a:cs typeface="Arial Black"/>
                <a:hlinkClick r:id="rId4"/>
              </a:rPr>
              <a:t>1212.4693</a:t>
            </a:r>
            <a:r>
              <a:rPr dirty="0" sz="900" spc="-16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8679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15">
                <a:solidFill>
                  <a:srgbClr val="F9F9F9"/>
                </a:solidFill>
              </a:rPr>
              <a:t>III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5" h="0">
                <a:moveTo>
                  <a:pt x="0" y="0"/>
                </a:moveTo>
                <a:lnTo>
                  <a:pt x="367710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 h="0">
                <a:moveTo>
                  <a:pt x="0" y="0"/>
                </a:moveTo>
                <a:lnTo>
                  <a:pt x="3682168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495096"/>
            <a:ext cx="3384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0">
                <a:solidFill>
                  <a:srgbClr val="22373A"/>
                </a:solidFill>
                <a:latin typeface="Arial Black"/>
                <a:cs typeface="Arial Black"/>
              </a:rPr>
              <a:t>[BG13]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8771" y="3209016"/>
            <a:ext cx="135890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79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1036535"/>
            <a:ext cx="467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[BKM16]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45" y="1589620"/>
            <a:ext cx="5695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B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M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B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W15]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45" y="2499918"/>
            <a:ext cx="3181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900" spc="-165">
                <a:solidFill>
                  <a:srgbClr val="22373A"/>
                </a:solidFill>
                <a:latin typeface="Arial Black"/>
                <a:cs typeface="Arial Black"/>
              </a:rPr>
              <a:t>B</a:t>
            </a:r>
            <a:r>
              <a:rPr dirty="0" sz="900" spc="-190">
                <a:solidFill>
                  <a:srgbClr val="22373A"/>
                </a:solidFill>
                <a:latin typeface="Arial Black"/>
                <a:cs typeface="Arial Black"/>
              </a:rPr>
              <a:t>S</a:t>
            </a:r>
            <a:r>
              <a:rPr dirty="0" sz="900" spc="-180">
                <a:solidFill>
                  <a:srgbClr val="22373A"/>
                </a:solidFill>
                <a:latin typeface="Arial Black"/>
                <a:cs typeface="Arial Black"/>
              </a:rPr>
              <a:t>11]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459646"/>
            <a:ext cx="3171825" cy="25546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Mark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Girolami.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Carlo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hierarchical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models,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2013.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  <a:hlinkClick r:id="rId2"/>
              </a:rPr>
              <a:t>1312.0906</a:t>
            </a:r>
            <a:r>
              <a:rPr dirty="0" sz="1000" spc="-1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125095">
              <a:lnSpc>
                <a:spcPct val="114599"/>
              </a:lnSpc>
              <a:spcBef>
                <a:spcPts val="23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David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M.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Blei,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Alp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Kucukelbir,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Jon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D.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McAuliffe. 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Variational 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inference: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review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for statisticians,</a:t>
            </a:r>
            <a:r>
              <a:rPr dirty="0" sz="1000" spc="-114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2016.  </a:t>
            </a: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1601.00670</a:t>
            </a:r>
            <a:r>
              <a:rPr dirty="0" sz="1000" spc="-16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167640">
              <a:lnSpc>
                <a:spcPct val="114500"/>
              </a:lnSpc>
              <a:spcBef>
                <a:spcPts val="234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Douglas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Bates,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Martin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Mächler, Ben Bolker,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Steve  Walker.</a:t>
            </a:r>
            <a:endParaRPr sz="1000">
              <a:latin typeface="Arial Black"/>
              <a:cs typeface="Arial Black"/>
            </a:endParaRPr>
          </a:p>
          <a:p>
            <a:pPr marL="12700" marR="377190">
              <a:lnSpc>
                <a:spcPct val="109200"/>
              </a:lnSpc>
              <a:spcBef>
                <a:spcPts val="6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Fitting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linear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mixed-effects </a:t>
            </a:r>
            <a:r>
              <a:rPr dirty="0" sz="1000" spc="25">
                <a:solidFill>
                  <a:srgbClr val="22373A"/>
                </a:solidFill>
                <a:latin typeface="Trebuchet MS"/>
                <a:cs typeface="Trebuchet MS"/>
              </a:rPr>
              <a:t>models using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lme4.  </a:t>
            </a: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 </a:t>
            </a:r>
            <a:r>
              <a:rPr dirty="0" sz="1000" spc="-25" i="1">
                <a:solidFill>
                  <a:srgbClr val="6E7B7D"/>
                </a:solidFill>
                <a:latin typeface="Arial"/>
                <a:cs typeface="Arial"/>
              </a:rPr>
              <a:t>Software</a:t>
            </a:r>
            <a:r>
              <a:rPr dirty="0" sz="1000" spc="-25">
                <a:solidFill>
                  <a:srgbClr val="6E7B7D"/>
                </a:solidFill>
                <a:latin typeface="Arial Black"/>
                <a:cs typeface="Arial Black"/>
              </a:rPr>
              <a:t>, </a:t>
            </a:r>
            <a:r>
              <a:rPr dirty="0" sz="1000" spc="-204">
                <a:solidFill>
                  <a:srgbClr val="6E7B7D"/>
                </a:solidFill>
                <a:latin typeface="Arial Black"/>
                <a:cs typeface="Arial Black"/>
              </a:rPr>
              <a:t>67, </a:t>
            </a:r>
            <a:r>
              <a:rPr dirty="0" sz="1000" spc="-180">
                <a:solidFill>
                  <a:srgbClr val="6E7B7D"/>
                </a:solidFill>
                <a:latin typeface="Arial Black"/>
                <a:cs typeface="Arial Black"/>
              </a:rPr>
              <a:t>2015.  </a:t>
            </a:r>
            <a:r>
              <a:rPr dirty="0" sz="900" spc="-75">
                <a:solidFill>
                  <a:srgbClr val="6E7B7D"/>
                </a:solidFill>
                <a:latin typeface="Courier New"/>
                <a:cs typeface="Courier New"/>
                <a:hlinkClick r:id="rId4"/>
              </a:rPr>
              <a:t>https://www.jstatsoft.org/article/view/v067i01</a:t>
            </a:r>
            <a:r>
              <a:rPr dirty="0" sz="900" spc="-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Leo </a:t>
            </a: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C.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Stein.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geometry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Hamiltonian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rebuchet MS"/>
                <a:cs typeface="Trebuchet MS"/>
              </a:rPr>
              <a:t>Monte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Carlo,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22373A"/>
                </a:solidFill>
                <a:latin typeface="Trebuchet MS"/>
                <a:cs typeface="Trebuchet MS"/>
              </a:rPr>
              <a:t>2011.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5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5"/>
              </a:rPr>
              <a:t> </a:t>
            </a:r>
            <a:r>
              <a:rPr dirty="0" sz="1000" spc="-204">
                <a:solidFill>
                  <a:srgbClr val="6E7B7D"/>
                </a:solidFill>
                <a:latin typeface="Arial Black"/>
                <a:cs typeface="Arial Black"/>
                <a:hlinkClick r:id="rId5"/>
              </a:rPr>
              <a:t>1112.4118</a:t>
            </a:r>
            <a:r>
              <a:rPr dirty="0" sz="1000" spc="-204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4" y="61912"/>
            <a:ext cx="9817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F9F9F9"/>
                </a:solidFill>
              </a:rPr>
              <a:t>References</a:t>
            </a:r>
            <a:r>
              <a:rPr dirty="0" sz="1200" spc="-90">
                <a:solidFill>
                  <a:srgbClr val="F9F9F9"/>
                </a:solidFill>
              </a:rPr>
              <a:t> </a:t>
            </a:r>
            <a:r>
              <a:rPr dirty="0" sz="1200" spc="-15">
                <a:solidFill>
                  <a:srgbClr val="F9F9F9"/>
                </a:solidFill>
              </a:rPr>
              <a:t>IV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0" y="3723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7941" y="0"/>
                </a:lnTo>
              </a:path>
            </a:pathLst>
          </a:custGeom>
          <a:ln w="10121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" y="372373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0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" y="372373"/>
            <a:ext cx="3724275" cy="0"/>
          </a:xfrm>
          <a:custGeom>
            <a:avLst/>
            <a:gdLst/>
            <a:ahLst/>
            <a:cxnLst/>
            <a:rect l="l" t="t" r="r" b="b"/>
            <a:pathLst>
              <a:path w="3724275" h="0">
                <a:moveTo>
                  <a:pt x="0" y="0"/>
                </a:moveTo>
                <a:lnTo>
                  <a:pt x="372365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" y="372373"/>
            <a:ext cx="3728720" cy="0"/>
          </a:xfrm>
          <a:custGeom>
            <a:avLst/>
            <a:gdLst/>
            <a:ahLst/>
            <a:cxnLst/>
            <a:rect l="l" t="t" r="r" b="b"/>
            <a:pathLst>
              <a:path w="3728720" h="0">
                <a:moveTo>
                  <a:pt x="0" y="0"/>
                </a:moveTo>
                <a:lnTo>
                  <a:pt x="3728713" y="0"/>
                </a:lnTo>
              </a:path>
            </a:pathLst>
          </a:custGeom>
          <a:ln w="10121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345" y="587591"/>
            <a:ext cx="415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[</a:t>
            </a:r>
            <a:r>
              <a:rPr dirty="0" sz="1000" spc="-225">
                <a:solidFill>
                  <a:srgbClr val="22373A"/>
                </a:solidFill>
                <a:latin typeface="Arial Black"/>
                <a:cs typeface="Arial Black"/>
              </a:rPr>
              <a:t>C</a:t>
            </a:r>
            <a:r>
              <a:rPr dirty="0" sz="1000" spc="-195">
                <a:solidFill>
                  <a:srgbClr val="22373A"/>
                </a:solidFill>
                <a:latin typeface="Arial Black"/>
                <a:cs typeface="Arial Black"/>
              </a:rPr>
              <a:t>G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H</a:t>
            </a:r>
            <a:r>
              <a:rPr dirty="0" baseline="27777" sz="1050" spc="337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1000" spc="-75">
                <a:solidFill>
                  <a:srgbClr val="22373A"/>
                </a:solidFill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40"/>
              </a:spcBef>
            </a:pPr>
            <a:r>
              <a:rPr dirty="0" spc="-90"/>
              <a:t>80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345" y="1992045"/>
            <a:ext cx="476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10">
                <a:solidFill>
                  <a:srgbClr val="22373A"/>
                </a:solidFill>
                <a:latin typeface="Arial Black"/>
                <a:cs typeface="Arial Black"/>
              </a:rPr>
              <a:t>[CHB</a:t>
            </a:r>
            <a:r>
              <a:rPr dirty="0" baseline="37037" sz="900" spc="-165">
                <a:solidFill>
                  <a:srgbClr val="22373A"/>
                </a:solidFill>
                <a:latin typeface="Times New Roman"/>
                <a:cs typeface="Times New Roman"/>
              </a:rPr>
              <a:t>+</a:t>
            </a:r>
            <a:r>
              <a:rPr dirty="0" sz="900" spc="-110">
                <a:solidFill>
                  <a:srgbClr val="22373A"/>
                </a:solidFill>
                <a:latin typeface="Arial Black"/>
                <a:cs typeface="Arial Black"/>
              </a:rPr>
              <a:t>15]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564802"/>
            <a:ext cx="3237230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Bob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Carpenter,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Andrew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Gelman, Matt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Hoffman,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Daniel 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Lee,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Goodrich, Michael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Marcus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Brubaker,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Jiqiang Guo,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Peter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Li,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Allen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Riddell.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Stan: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probabilistic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programming</a:t>
            </a:r>
            <a:r>
              <a:rPr dirty="0" sz="1000" spc="-6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language.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 spc="-10" i="1">
                <a:solidFill>
                  <a:srgbClr val="6E7B7D"/>
                </a:solidFill>
                <a:latin typeface="Arial"/>
                <a:cs typeface="Arial"/>
              </a:rPr>
              <a:t>Journal </a:t>
            </a:r>
            <a:r>
              <a:rPr dirty="0" sz="1000" spc="25" i="1">
                <a:solidFill>
                  <a:srgbClr val="6E7B7D"/>
                </a:solidFill>
                <a:latin typeface="Arial"/>
                <a:cs typeface="Arial"/>
              </a:rPr>
              <a:t>of </a:t>
            </a:r>
            <a:r>
              <a:rPr dirty="0" sz="1000" spc="5" i="1">
                <a:solidFill>
                  <a:srgbClr val="6E7B7D"/>
                </a:solidFill>
                <a:latin typeface="Arial"/>
                <a:cs typeface="Arial"/>
              </a:rPr>
              <a:t>Statistical</a:t>
            </a:r>
            <a:r>
              <a:rPr dirty="0" sz="1000" spc="-35" i="1">
                <a:solidFill>
                  <a:srgbClr val="6E7B7D"/>
                </a:solidFill>
                <a:latin typeface="Arial"/>
                <a:cs typeface="Arial"/>
              </a:rPr>
              <a:t> </a:t>
            </a:r>
            <a:r>
              <a:rPr dirty="0" sz="1000" spc="-25" i="1">
                <a:solidFill>
                  <a:srgbClr val="6E7B7D"/>
                </a:solidFill>
                <a:latin typeface="Arial"/>
                <a:cs typeface="Arial"/>
              </a:rPr>
              <a:t>Software</a:t>
            </a:r>
            <a:r>
              <a:rPr dirty="0" sz="1000" spc="-2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  <a:p>
            <a:pPr marL="12700" marR="466090">
              <a:lnSpc>
                <a:spcPts val="1260"/>
              </a:lnSpc>
              <a:spcBef>
                <a:spcPts val="50"/>
              </a:spcBef>
            </a:pPr>
            <a:r>
              <a:rPr dirty="0" sz="900" spc="-110">
                <a:solidFill>
                  <a:srgbClr val="6E7B7D"/>
                </a:solidFill>
                <a:latin typeface="Arial Black"/>
                <a:cs typeface="Arial Black"/>
              </a:rPr>
              <a:t>Forthcoming; </a:t>
            </a:r>
            <a:r>
              <a:rPr dirty="0" sz="900" spc="-85">
                <a:solidFill>
                  <a:srgbClr val="6E7B7D"/>
                </a:solidFill>
                <a:latin typeface="Arial Black"/>
                <a:cs typeface="Arial Black"/>
              </a:rPr>
              <a:t>preprint </a:t>
            </a:r>
            <a:r>
              <a:rPr dirty="0" sz="900" spc="-95">
                <a:solidFill>
                  <a:srgbClr val="6E7B7D"/>
                </a:solidFill>
                <a:latin typeface="Arial Black"/>
                <a:cs typeface="Arial Black"/>
              </a:rPr>
              <a:t>available </a:t>
            </a:r>
            <a:r>
              <a:rPr dirty="0" sz="900" spc="-110">
                <a:solidFill>
                  <a:srgbClr val="6E7B7D"/>
                </a:solidFill>
                <a:latin typeface="Arial Black"/>
                <a:cs typeface="Arial Black"/>
              </a:rPr>
              <a:t>at 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http://www.stat.columbia.edu/~gelman/research/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</a:rPr>
              <a:t> </a:t>
            </a:r>
            <a:r>
              <a:rPr dirty="0" sz="900" spc="-70">
                <a:solidFill>
                  <a:srgbClr val="6E7B7D"/>
                </a:solidFill>
                <a:latin typeface="Courier New"/>
                <a:cs typeface="Courier New"/>
                <a:hlinkClick r:id="rId2"/>
              </a:rPr>
              <a:t>published/stan-paper-revision-feb2015.pdf</a:t>
            </a:r>
            <a:r>
              <a:rPr dirty="0" sz="900" spc="-70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12700" marR="173990">
              <a:lnSpc>
                <a:spcPct val="114599"/>
              </a:lnSpc>
              <a:spcBef>
                <a:spcPts val="37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Bob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Carpenter,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Matthew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D.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Hoffman,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Marcus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Brubaker,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Daniel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Lee,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Peter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Li,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and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Michael</a:t>
            </a:r>
            <a:r>
              <a:rPr dirty="0" sz="1000" spc="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Betancourt.</a:t>
            </a:r>
            <a:endParaRPr sz="1000">
              <a:latin typeface="Arial Black"/>
              <a:cs typeface="Arial Black"/>
            </a:endParaRPr>
          </a:p>
          <a:p>
            <a:pPr marL="12700" marR="458470">
              <a:lnSpc>
                <a:spcPts val="1380"/>
              </a:lnSpc>
              <a:spcBef>
                <a:spcPts val="70"/>
              </a:spcBef>
            </a:pP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Stan 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math 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library: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Reverse-mode</a:t>
            </a:r>
            <a:r>
              <a:rPr dirty="0" sz="1000" spc="-14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automatic  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differentiation </a:t>
            </a:r>
            <a:r>
              <a:rPr dirty="0" sz="1000" spc="15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dirty="0" sz="1000" spc="-60">
                <a:solidFill>
                  <a:srgbClr val="22373A"/>
                </a:solidFill>
                <a:latin typeface="Trebuchet MS"/>
                <a:cs typeface="Trebuchet MS"/>
              </a:rPr>
              <a:t>C++,</a:t>
            </a:r>
            <a:r>
              <a:rPr dirty="0" sz="1000" spc="-1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2015.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40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arXiv</a:t>
            </a:r>
            <a:r>
              <a:rPr dirty="0" sz="1000" spc="-6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  <a:hlinkClick r:id="rId3"/>
              </a:rPr>
              <a:t>1059.07164</a:t>
            </a:r>
            <a:r>
              <a:rPr dirty="0" sz="1000" spc="-175">
                <a:solidFill>
                  <a:srgbClr val="6E7B7D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Weylandt</dc:creator>
  <dc:title>An Introduction to Stan and RStan - Houston R Users Group</dc:title>
  <dcterms:created xsi:type="dcterms:W3CDTF">2019-06-27T22:49:55Z</dcterms:created>
  <dcterms:modified xsi:type="dcterms:W3CDTF">2019-06-27T22:49:55Z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2019-06-27T00:00:00Z</vt:filetime>
  </property>
</Properties>
</file>