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56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36"/>
    <p:restoredTop sz="94714"/>
  </p:normalViewPr>
  <p:slideViewPr>
    <p:cSldViewPr snapToGrid="0" snapToObjects="1">
      <p:cViewPr varScale="1">
        <p:scale>
          <a:sx n="147" d="100"/>
          <a:sy n="147" d="100"/>
        </p:scale>
        <p:origin x="1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53569514979266E-2"/>
          <c:y val="0.17593258323894123"/>
          <c:w val="0.91346430485020735"/>
          <c:h val="0.7326333360496266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815.35</c:v>
                </c:pt>
                <c:pt idx="1">
                  <c:v>850.01</c:v>
                </c:pt>
                <c:pt idx="2">
                  <c:v>901.29</c:v>
                </c:pt>
                <c:pt idx="3">
                  <c:v>927.59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DE-2B42-96BD-DF4F44081D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1077840"/>
        <c:axId val="535495968"/>
      </c:lineChart>
      <c:catAx>
        <c:axId val="491077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495968"/>
        <c:crosses val="autoZero"/>
        <c:auto val="1"/>
        <c:lblAlgn val="ctr"/>
        <c:lblOffset val="100"/>
        <c:noMultiLvlLbl val="0"/>
      </c:catAx>
      <c:valAx>
        <c:axId val="5354959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077840"/>
        <c:crosses val="autoZero"/>
        <c:crossBetween val="between"/>
        <c:majorUnit val="5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</cdr:x>
      <cdr:y>0</cdr:y>
    </cdr:to>
    <cdr:pic>
      <cdr:nvPicPr>
        <cdr:cNvPr id="3" name="Graphic 2">
          <a:extLst xmlns:a="http://schemas.openxmlformats.org/drawingml/2006/main">
            <a:ext uri="{FF2B5EF4-FFF2-40B4-BE49-F238E27FC236}">
              <a16:creationId xmlns:a16="http://schemas.microsoft.com/office/drawing/2014/main" id="{D2896C0C-1E5F-BC48-B196-68E62244A970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96DAC541-7B7A-43D3-8B79-37D633B846F1}">
              <asvg:svgBlip xmlns:asvg="http://schemas.microsoft.com/office/drawing/2016/SVG/main" r:embed="rId2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 flipH="1" flipV="1">
          <a:off x="0" y="0"/>
          <a:ext cx="0" cy="0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BE21-9D0E-3045-8514-467A87FA6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0F02D-C993-EA42-B466-6B291A96A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879FB-E82E-1449-8B5B-F1BE225C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A6EF-177A-F04D-9029-3704FEA162A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3FFA-79EC-5447-89A0-A1A58152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E0E6D-A21E-254A-B496-C0850330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2BA31-D01C-EE46-8ADB-BFE86252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4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0C1E-3EF4-F842-9432-8AA050F2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D483A-B06F-B342-8CDA-4CB8DF19F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A4092-F56D-AA45-81A4-8622CB47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A6EF-177A-F04D-9029-3704FEA162A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A4729-BD1E-EF49-B7B2-30EF52C2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0D444-A80B-F24A-B554-3FE865BF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2BA31-D01C-EE46-8ADB-BFE86252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B645B-9B87-434B-8E18-09F9FE725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11CB4-C792-3948-AD7A-8010E69D3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E0373-D86C-3B45-9C66-23E022D2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A6EF-177A-F04D-9029-3704FEA162A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0A052-941D-2145-95F3-8506C75F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60536-FDC2-164C-9824-662ED8A1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2BA31-D01C-EE46-8ADB-BFE86252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0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EFC4-FBF0-1C48-893E-44129E7E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2C905-28C6-7E4A-BC2B-99F5832E6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909A-3CCB-D74E-8472-4EBD97EC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A6EF-177A-F04D-9029-3704FEA162A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1A636-39D7-744D-B09A-526CB331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A831F-CFC5-4F45-8948-2C6B1C44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2BA31-D01C-EE46-8ADB-BFE86252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6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0E89-417A-2745-82CB-788C2CEF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F54AC-27B1-AF41-96AF-2C8088278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F58E-2C17-D542-9C8A-0FF9DF91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A6EF-177A-F04D-9029-3704FEA162A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8CFA9-8BD2-7D46-AA26-7EFC6200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56873-A49D-5842-B851-9F35B7C8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2BA31-D01C-EE46-8ADB-BFE86252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0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8972-1A65-F240-B2C8-77DCE003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8B9DE-CC53-2342-88ED-16B385D75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A8E08-9DDB-D747-BF47-A1C5EF11A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97B23-6DEC-DE49-AE3C-40238F4B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A6EF-177A-F04D-9029-3704FEA162A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E7151-C34C-444A-82AC-9513AF64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426AA-95F9-BC42-A6EA-91C5218E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2BA31-D01C-EE46-8ADB-BFE86252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6F9E-44A2-C54D-84C0-D3CD0E47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AAD39-9BF7-D94E-B4BE-E9BA400A2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CFBFA-C99E-9541-9162-83E433315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3BE0F-0C0C-1E40-A263-34D69DBD6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76CFF-6797-7340-B455-58703C4EB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D62F3C-CABE-4E4E-A91B-B47AE154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A6EF-177A-F04D-9029-3704FEA162A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C2FDA-5F51-FE45-A5E0-0E9A5356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BD99D-38B4-3F4F-8A7E-7D192511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2BA31-D01C-EE46-8ADB-BFE86252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8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6B0E-9610-B441-AC5B-747EE282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5BAC8-B242-7243-BE17-2A0BFD9E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A6EF-177A-F04D-9029-3704FEA162A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E30D5-EB18-9546-84F6-759305D5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0B438-4607-4E41-809C-5DBBE11D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2BA31-D01C-EE46-8ADB-BFE86252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7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4E3D3E-582A-7948-A053-46294BDAA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A6EF-177A-F04D-9029-3704FEA162A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4CB43-FDFD-7A4C-8ADB-3821B939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87F0E-8890-E449-8A6A-6990D399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2BA31-D01C-EE46-8ADB-BFE86252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5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80E8-FDC9-684E-8EEC-DFD695F2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F209C-E8AB-FA49-AF59-7A91ACD0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2C154-C6CC-B547-A259-F3AB9DB45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26D04-D2CA-A148-A019-D574C216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A6EF-177A-F04D-9029-3704FEA162A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8E6AF-0BDF-0F40-9DDA-D245A254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495CF-681E-4746-AF46-50E7307F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2BA31-D01C-EE46-8ADB-BFE86252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BB73-3391-7243-A14F-CD75524C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66F8F-94D2-5F47-926E-3AC98608C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39BFE-E382-7C49-8972-2E4698F62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3CEF9-268C-1842-9B7F-49E2BC74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A6EF-177A-F04D-9029-3704FEA162A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220EA-CF7B-C346-BD7F-1F55A04E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13C5A-B77F-424E-BCA9-5C16C03F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2BA31-D01C-EE46-8ADB-BFE86252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0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8C0F7-6F58-2341-BCB0-F68290FB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23DEB-3113-2243-8BC8-5989C33C6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13EF9-81CB-8941-9624-BC3638BDD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9A6EF-177A-F04D-9029-3704FEA162A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A4306-4F67-B84D-98DB-AC31C799F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30FE1-4958-EA4A-A74A-4398B0AE8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2BA31-D01C-EE46-8ADB-BFE86252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5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92E19-7F25-B141-AAAE-1670A17FF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2240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Stock Portfolio App </a:t>
            </a:r>
          </a:p>
          <a:p>
            <a:pPr marL="0" indent="0" algn="ctr">
              <a:buNone/>
            </a:pPr>
            <a:r>
              <a:rPr lang="en-US" dirty="0"/>
              <a:t>Project 4</a:t>
            </a:r>
          </a:p>
        </p:txBody>
      </p:sp>
    </p:spTree>
    <p:extLst>
      <p:ext uri="{BB962C8B-B14F-4D97-AF65-F5344CB8AC3E}">
        <p14:creationId xmlns:p14="http://schemas.microsoft.com/office/powerpoint/2010/main" val="237709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F37C-C8FC-7945-B429-E0C3D925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Proposed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335E2-7194-9045-B5B6-B2BA581EA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IEX Cloud – for financial data and financial news data (planning to eventually use the $9/</a:t>
            </a:r>
            <a:r>
              <a:rPr lang="en-US" dirty="0" err="1"/>
              <a:t>mth</a:t>
            </a:r>
            <a:r>
              <a:rPr lang="en-US" dirty="0"/>
              <a:t> API)</a:t>
            </a:r>
          </a:p>
          <a:p>
            <a:r>
              <a:rPr lang="en-US" dirty="0"/>
              <a:t>React-vis – for graphs</a:t>
            </a:r>
          </a:p>
          <a:p>
            <a:r>
              <a:rPr lang="en-US" dirty="0"/>
              <a:t>Extra: CNBC RSS?</a:t>
            </a:r>
          </a:p>
        </p:txBody>
      </p:sp>
    </p:spTree>
    <p:extLst>
      <p:ext uri="{BB962C8B-B14F-4D97-AF65-F5344CB8AC3E}">
        <p14:creationId xmlns:p14="http://schemas.microsoft.com/office/powerpoint/2010/main" val="81510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F37C-C8FC-7945-B429-E0C3D925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994" y="23593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418257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89ABC4-4D1E-1A4C-A1C0-1A089457AB3A}"/>
              </a:ext>
            </a:extLst>
          </p:cNvPr>
          <p:cNvSpPr/>
          <p:nvPr/>
        </p:nvSpPr>
        <p:spPr>
          <a:xfrm>
            <a:off x="9313815" y="248195"/>
            <a:ext cx="2649783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Conversations/Comments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9CB62395-04DF-064B-8CD8-0139CEC052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955389"/>
              </p:ext>
            </p:extLst>
          </p:nvPr>
        </p:nvGraphicFramePr>
        <p:xfrm>
          <a:off x="2170066" y="1361923"/>
          <a:ext cx="6868160" cy="3292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BF9DAA38-6E1A-B04A-8D48-9C5D09CDD053}"/>
              </a:ext>
            </a:extLst>
          </p:cNvPr>
          <p:cNvGrpSpPr/>
          <p:nvPr/>
        </p:nvGrpSpPr>
        <p:grpSpPr>
          <a:xfrm>
            <a:off x="2237395" y="708746"/>
            <a:ext cx="1316678" cy="966166"/>
            <a:chOff x="2237395" y="350522"/>
            <a:chExt cx="1316678" cy="96616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2CBC8B3-B36D-8C48-802D-75A22CDDDFE7}"/>
                </a:ext>
              </a:extLst>
            </p:cNvPr>
            <p:cNvSpPr/>
            <p:nvPr/>
          </p:nvSpPr>
          <p:spPr>
            <a:xfrm>
              <a:off x="2283115" y="350522"/>
              <a:ext cx="1270958" cy="613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$139.59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05AAE-8113-1746-829F-4CF51251139E}"/>
                </a:ext>
              </a:extLst>
            </p:cNvPr>
            <p:cNvSpPr/>
            <p:nvPr/>
          </p:nvSpPr>
          <p:spPr>
            <a:xfrm>
              <a:off x="2237395" y="702734"/>
              <a:ext cx="1270958" cy="613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+$39.20 (+1.3%)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A69253-FEB4-8242-BFDA-8281775B79A9}"/>
              </a:ext>
            </a:extLst>
          </p:cNvPr>
          <p:cNvGrpSpPr/>
          <p:nvPr/>
        </p:nvGrpSpPr>
        <p:grpSpPr>
          <a:xfrm>
            <a:off x="9313817" y="1066801"/>
            <a:ext cx="2649781" cy="1114696"/>
            <a:chOff x="9313817" y="1066801"/>
            <a:chExt cx="2649781" cy="111469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72F739-F460-1640-BB21-862D05205F8A}"/>
                </a:ext>
              </a:extLst>
            </p:cNvPr>
            <p:cNvSpPr/>
            <p:nvPr/>
          </p:nvSpPr>
          <p:spPr>
            <a:xfrm>
              <a:off x="9313817" y="1066801"/>
              <a:ext cx="2649781" cy="11146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3F2010D-AB48-7F40-8120-B2B3C358936B}"/>
                </a:ext>
              </a:extLst>
            </p:cNvPr>
            <p:cNvSpPr/>
            <p:nvPr/>
          </p:nvSpPr>
          <p:spPr>
            <a:xfrm>
              <a:off x="9616440" y="1169126"/>
              <a:ext cx="469768" cy="4550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75C2DD-45EE-CA44-B61E-790833D7D1E0}"/>
                </a:ext>
              </a:extLst>
            </p:cNvPr>
            <p:cNvSpPr txBox="1"/>
            <p:nvPr/>
          </p:nvSpPr>
          <p:spPr>
            <a:xfrm>
              <a:off x="10106238" y="1211971"/>
              <a:ext cx="1539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Buffet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F44934-C2F9-0D43-B274-E36EB1BAAB32}"/>
                </a:ext>
              </a:extLst>
            </p:cNvPr>
            <p:cNvSpPr txBox="1"/>
            <p:nvPr/>
          </p:nvSpPr>
          <p:spPr>
            <a:xfrm>
              <a:off x="9631932" y="1674912"/>
              <a:ext cx="2013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 am going to buy more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6D3B477-D747-9644-9507-EA350FCA2E92}"/>
              </a:ext>
            </a:extLst>
          </p:cNvPr>
          <p:cNvGrpSpPr/>
          <p:nvPr/>
        </p:nvGrpSpPr>
        <p:grpSpPr>
          <a:xfrm>
            <a:off x="9313815" y="2307772"/>
            <a:ext cx="2649781" cy="1114696"/>
            <a:chOff x="9313817" y="1066801"/>
            <a:chExt cx="2649781" cy="111469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5D3FB3-8515-1344-AF69-89E0781280D4}"/>
                </a:ext>
              </a:extLst>
            </p:cNvPr>
            <p:cNvSpPr/>
            <p:nvPr/>
          </p:nvSpPr>
          <p:spPr>
            <a:xfrm>
              <a:off x="9313817" y="1066801"/>
              <a:ext cx="2649781" cy="11146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DC816C8-4F21-3148-8386-E403F83EA616}"/>
                </a:ext>
              </a:extLst>
            </p:cNvPr>
            <p:cNvSpPr/>
            <p:nvPr/>
          </p:nvSpPr>
          <p:spPr>
            <a:xfrm>
              <a:off x="9616440" y="1169126"/>
              <a:ext cx="469768" cy="4550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4C788E-1500-7A41-8495-222519193190}"/>
                </a:ext>
              </a:extLst>
            </p:cNvPr>
            <p:cNvSpPr txBox="1"/>
            <p:nvPr/>
          </p:nvSpPr>
          <p:spPr>
            <a:xfrm>
              <a:off x="10106238" y="1211971"/>
              <a:ext cx="1539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Buffet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3228995-D8D0-A143-A372-F4757E272E85}"/>
                </a:ext>
              </a:extLst>
            </p:cNvPr>
            <p:cNvSpPr txBox="1"/>
            <p:nvPr/>
          </p:nvSpPr>
          <p:spPr>
            <a:xfrm>
              <a:off x="9631932" y="1674912"/>
              <a:ext cx="2013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 am going to buy more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15D62A7-E70D-B340-A56D-0AB58A486CFF}"/>
              </a:ext>
            </a:extLst>
          </p:cNvPr>
          <p:cNvGrpSpPr/>
          <p:nvPr/>
        </p:nvGrpSpPr>
        <p:grpSpPr>
          <a:xfrm>
            <a:off x="9313812" y="3539346"/>
            <a:ext cx="2649781" cy="1114696"/>
            <a:chOff x="9313817" y="1066801"/>
            <a:chExt cx="2649781" cy="111469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9580A0-7C21-D244-BCE1-120AC99F62ED}"/>
                </a:ext>
              </a:extLst>
            </p:cNvPr>
            <p:cNvSpPr/>
            <p:nvPr/>
          </p:nvSpPr>
          <p:spPr>
            <a:xfrm>
              <a:off x="9313817" y="1066801"/>
              <a:ext cx="2649781" cy="11146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37C165E-9F93-754D-8873-681C646B3EF9}"/>
                </a:ext>
              </a:extLst>
            </p:cNvPr>
            <p:cNvSpPr/>
            <p:nvPr/>
          </p:nvSpPr>
          <p:spPr>
            <a:xfrm>
              <a:off x="9616440" y="1169126"/>
              <a:ext cx="469768" cy="4550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76E1F29-3BCD-A443-A207-3D940AACA863}"/>
                </a:ext>
              </a:extLst>
            </p:cNvPr>
            <p:cNvSpPr txBox="1"/>
            <p:nvPr/>
          </p:nvSpPr>
          <p:spPr>
            <a:xfrm>
              <a:off x="10106238" y="1211971"/>
              <a:ext cx="1539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Buffet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AA71CF-D308-5845-8082-F7E3C0AE628D}"/>
                </a:ext>
              </a:extLst>
            </p:cNvPr>
            <p:cNvSpPr txBox="1"/>
            <p:nvPr/>
          </p:nvSpPr>
          <p:spPr>
            <a:xfrm>
              <a:off x="9631932" y="1674912"/>
              <a:ext cx="2013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 am going to buy more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C22A52-0540-3849-A527-F2042C7B496C}"/>
              </a:ext>
            </a:extLst>
          </p:cNvPr>
          <p:cNvGrpSpPr/>
          <p:nvPr/>
        </p:nvGrpSpPr>
        <p:grpSpPr>
          <a:xfrm>
            <a:off x="9313809" y="4799212"/>
            <a:ext cx="2649781" cy="1114696"/>
            <a:chOff x="9313817" y="1066801"/>
            <a:chExt cx="2649781" cy="111469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0F0AF4-8024-9B4C-896E-881E5604783C}"/>
                </a:ext>
              </a:extLst>
            </p:cNvPr>
            <p:cNvSpPr/>
            <p:nvPr/>
          </p:nvSpPr>
          <p:spPr>
            <a:xfrm>
              <a:off x="9313817" y="1066801"/>
              <a:ext cx="2649781" cy="11146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C516C2C-E058-0F45-ACAC-76EA47AD8DA1}"/>
                </a:ext>
              </a:extLst>
            </p:cNvPr>
            <p:cNvSpPr/>
            <p:nvPr/>
          </p:nvSpPr>
          <p:spPr>
            <a:xfrm>
              <a:off x="9616440" y="1169126"/>
              <a:ext cx="469768" cy="4550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EDDE954-5DF7-4248-BDC1-84171F0F4AD1}"/>
                </a:ext>
              </a:extLst>
            </p:cNvPr>
            <p:cNvSpPr txBox="1"/>
            <p:nvPr/>
          </p:nvSpPr>
          <p:spPr>
            <a:xfrm>
              <a:off x="10106238" y="1211971"/>
              <a:ext cx="1539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Buffet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6C277F3-F31B-BE4E-B051-CCFFD0225F0D}"/>
                </a:ext>
              </a:extLst>
            </p:cNvPr>
            <p:cNvSpPr txBox="1"/>
            <p:nvPr/>
          </p:nvSpPr>
          <p:spPr>
            <a:xfrm>
              <a:off x="9631932" y="1674912"/>
              <a:ext cx="2013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 am going to buy more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5FA84C9C-33FD-1644-8EB3-8D191ABF1DC7}"/>
              </a:ext>
            </a:extLst>
          </p:cNvPr>
          <p:cNvSpPr/>
          <p:nvPr/>
        </p:nvSpPr>
        <p:spPr>
          <a:xfrm>
            <a:off x="2218692" y="316776"/>
            <a:ext cx="4285325" cy="613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Rocket Academy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(NYSE)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5BBA65-C302-BF48-A09D-94F5AD1C47FC}"/>
              </a:ext>
            </a:extLst>
          </p:cNvPr>
          <p:cNvGrpSpPr/>
          <p:nvPr/>
        </p:nvGrpSpPr>
        <p:grpSpPr>
          <a:xfrm>
            <a:off x="7118519" y="1222636"/>
            <a:ext cx="1812353" cy="307777"/>
            <a:chOff x="7109419" y="555005"/>
            <a:chExt cx="1812353" cy="307777"/>
          </a:xfrm>
        </p:grpSpPr>
        <p:pic>
          <p:nvPicPr>
            <p:cNvPr id="53" name="Graphic 52" descr="Add">
              <a:extLst>
                <a:ext uri="{FF2B5EF4-FFF2-40B4-BE49-F238E27FC236}">
                  <a16:creationId xmlns:a16="http://schemas.microsoft.com/office/drawing/2014/main" id="{944D817E-0584-B447-9E0C-66D4ADDDF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09419" y="619175"/>
              <a:ext cx="151616" cy="179249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5431011-AFCA-914A-9361-1C9425B09207}"/>
                </a:ext>
              </a:extLst>
            </p:cNvPr>
            <p:cNvSpPr txBox="1"/>
            <p:nvPr/>
          </p:nvSpPr>
          <p:spPr>
            <a:xfrm>
              <a:off x="7245795" y="555005"/>
              <a:ext cx="1675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Add To Portfolio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B9E58E0-4270-2B4A-A93C-7EEF4520614C}"/>
              </a:ext>
            </a:extLst>
          </p:cNvPr>
          <p:cNvGrpSpPr/>
          <p:nvPr/>
        </p:nvGrpSpPr>
        <p:grpSpPr>
          <a:xfrm>
            <a:off x="1" y="0"/>
            <a:ext cx="1870363" cy="6858000"/>
            <a:chOff x="1" y="0"/>
            <a:chExt cx="1870363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65A337-D0F2-2643-9216-C235E4442ED8}"/>
                </a:ext>
              </a:extLst>
            </p:cNvPr>
            <p:cNvSpPr/>
            <p:nvPr/>
          </p:nvSpPr>
          <p:spPr>
            <a:xfrm>
              <a:off x="1" y="0"/>
              <a:ext cx="1870363" cy="685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BD40D9-0134-D24A-8CF7-2D7C3F520CAD}"/>
                </a:ext>
              </a:extLst>
            </p:cNvPr>
            <p:cNvSpPr/>
            <p:nvPr/>
          </p:nvSpPr>
          <p:spPr>
            <a:xfrm>
              <a:off x="239963" y="2267895"/>
              <a:ext cx="1270958" cy="613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Home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60996B8-AFE2-6946-9F9C-43A4CF7DD03A}"/>
                </a:ext>
              </a:extLst>
            </p:cNvPr>
            <p:cNvSpPr/>
            <p:nvPr/>
          </p:nvSpPr>
          <p:spPr>
            <a:xfrm>
              <a:off x="239963" y="3171404"/>
              <a:ext cx="1270958" cy="613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My Portfolios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7E83A9-89CC-1F47-9D59-598EE8000F5B}"/>
                </a:ext>
              </a:extLst>
            </p:cNvPr>
            <p:cNvSpPr/>
            <p:nvPr/>
          </p:nvSpPr>
          <p:spPr>
            <a:xfrm>
              <a:off x="239963" y="4074913"/>
              <a:ext cx="1270958" cy="613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Saved Notes</a:t>
              </a:r>
            </a:p>
          </p:txBody>
        </p:sp>
        <p:pic>
          <p:nvPicPr>
            <p:cNvPr id="47" name="Graphic 46" descr="Upward trend">
              <a:extLst>
                <a:ext uri="{FF2B5EF4-FFF2-40B4-BE49-F238E27FC236}">
                  <a16:creationId xmlns:a16="http://schemas.microsoft.com/office/drawing/2014/main" id="{22DE74A4-DA25-F741-9455-423EE2699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1856" y="283031"/>
              <a:ext cx="681445" cy="681445"/>
            </a:xfrm>
            <a:prstGeom prst="rect">
              <a:avLst/>
            </a:prstGeom>
          </p:spPr>
        </p:pic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38A6456-F4DD-6142-8861-071A1CAA91DB}"/>
                </a:ext>
              </a:extLst>
            </p:cNvPr>
            <p:cNvGrpSpPr/>
            <p:nvPr/>
          </p:nvGrpSpPr>
          <p:grpSpPr>
            <a:xfrm>
              <a:off x="239963" y="1316169"/>
              <a:ext cx="1565852" cy="455023"/>
              <a:chOff x="95308" y="1211972"/>
              <a:chExt cx="1565852" cy="455023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B5420D7-BA71-A44B-BD3B-E60C05E6B420}"/>
                  </a:ext>
                </a:extLst>
              </p:cNvPr>
              <p:cNvSpPr/>
              <p:nvPr/>
            </p:nvSpPr>
            <p:spPr>
              <a:xfrm>
                <a:off x="95308" y="1211972"/>
                <a:ext cx="469768" cy="45502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0AC76DC-3538-BB47-B347-C2E49E274F7A}"/>
                  </a:ext>
                </a:extLst>
              </p:cNvPr>
              <p:cNvSpPr txBox="1"/>
              <p:nvPr/>
            </p:nvSpPr>
            <p:spPr>
              <a:xfrm>
                <a:off x="585106" y="1254817"/>
                <a:ext cx="1076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Jit Corn</a:t>
                </a:r>
              </a:p>
            </p:txBody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14604FA-909D-F545-80EF-4C44F67FCF8C}"/>
              </a:ext>
            </a:extLst>
          </p:cNvPr>
          <p:cNvSpPr txBox="1"/>
          <p:nvPr/>
        </p:nvSpPr>
        <p:spPr>
          <a:xfrm>
            <a:off x="2283115" y="4886149"/>
            <a:ext cx="2849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Market Cap: 2.34 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827A3C-CB10-664E-A751-C212F50E33C9}"/>
              </a:ext>
            </a:extLst>
          </p:cNvPr>
          <p:cNvSpPr txBox="1"/>
          <p:nvPr/>
        </p:nvSpPr>
        <p:spPr>
          <a:xfrm>
            <a:off x="2283115" y="5222124"/>
            <a:ext cx="2849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P/E Ratio: 250x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ED628F-D39C-6A4F-B4FD-E8F0C9BCACE9}"/>
              </a:ext>
            </a:extLst>
          </p:cNvPr>
          <p:cNvSpPr txBox="1"/>
          <p:nvPr/>
        </p:nvSpPr>
        <p:spPr>
          <a:xfrm>
            <a:off x="2283115" y="5545823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Outstanding Float: 300m shares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9CD0E67-27A8-D144-B904-FBEC2EF6A086}"/>
              </a:ext>
            </a:extLst>
          </p:cNvPr>
          <p:cNvSpPr txBox="1"/>
          <p:nvPr/>
        </p:nvSpPr>
        <p:spPr>
          <a:xfrm>
            <a:off x="2283115" y="5896653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Earnings Date: 02 Apr 2020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6439D82-B8F6-1B4D-986E-DADE45E46669}"/>
              </a:ext>
            </a:extLst>
          </p:cNvPr>
          <p:cNvGrpSpPr/>
          <p:nvPr/>
        </p:nvGrpSpPr>
        <p:grpSpPr>
          <a:xfrm>
            <a:off x="6674240" y="316653"/>
            <a:ext cx="2307293" cy="306977"/>
            <a:chOff x="6331557" y="300859"/>
            <a:chExt cx="2307293" cy="306977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A620932D-EFBE-B743-860B-BEA9C264B0E1}"/>
                </a:ext>
              </a:extLst>
            </p:cNvPr>
            <p:cNvSpPr/>
            <p:nvPr/>
          </p:nvSpPr>
          <p:spPr>
            <a:xfrm>
              <a:off x="6592956" y="300859"/>
              <a:ext cx="2045894" cy="30697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Quote Lookup</a:t>
              </a: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12AB9EEA-C2A1-9248-BFB7-44541F28F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31557" y="366696"/>
              <a:ext cx="195420" cy="1954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991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5FA84C9C-33FD-1644-8EB3-8D191ABF1DC7}"/>
              </a:ext>
            </a:extLst>
          </p:cNvPr>
          <p:cNvSpPr/>
          <p:nvPr/>
        </p:nvSpPr>
        <p:spPr>
          <a:xfrm>
            <a:off x="2218692" y="316776"/>
            <a:ext cx="4285325" cy="613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My Portfolios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5BBA65-C302-BF48-A09D-94F5AD1C47FC}"/>
              </a:ext>
            </a:extLst>
          </p:cNvPr>
          <p:cNvGrpSpPr/>
          <p:nvPr/>
        </p:nvGrpSpPr>
        <p:grpSpPr>
          <a:xfrm>
            <a:off x="6504017" y="499045"/>
            <a:ext cx="2532668" cy="369332"/>
            <a:chOff x="6926539" y="538983"/>
            <a:chExt cx="2532668" cy="369332"/>
          </a:xfrm>
        </p:grpSpPr>
        <p:pic>
          <p:nvPicPr>
            <p:cNvPr id="53" name="Graphic 52" descr="Add">
              <a:extLst>
                <a:ext uri="{FF2B5EF4-FFF2-40B4-BE49-F238E27FC236}">
                  <a16:creationId xmlns:a16="http://schemas.microsoft.com/office/drawing/2014/main" id="{944D817E-0584-B447-9E0C-66D4ADDDF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26539" y="619175"/>
              <a:ext cx="177306" cy="209621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5431011-AFCA-914A-9361-1C9425B09207}"/>
                </a:ext>
              </a:extLst>
            </p:cNvPr>
            <p:cNvSpPr txBox="1"/>
            <p:nvPr/>
          </p:nvSpPr>
          <p:spPr>
            <a:xfrm>
              <a:off x="7083729" y="538983"/>
              <a:ext cx="2375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Create a New Portfolio</a:t>
              </a:r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6AF9348-0769-1347-BC10-47E071969D3B}"/>
              </a:ext>
            </a:extLst>
          </p:cNvPr>
          <p:cNvSpPr/>
          <p:nvPr/>
        </p:nvSpPr>
        <p:spPr>
          <a:xfrm>
            <a:off x="2218692" y="1317172"/>
            <a:ext cx="6606807" cy="613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High Risk Portfolio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AC110A8-AFA0-C34C-8B1B-DBE2750013AF}"/>
              </a:ext>
            </a:extLst>
          </p:cNvPr>
          <p:cNvSpPr/>
          <p:nvPr/>
        </p:nvSpPr>
        <p:spPr>
          <a:xfrm>
            <a:off x="2218692" y="2208320"/>
            <a:ext cx="6606807" cy="613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Medium Risk Portfolio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06EE05E-9254-9348-AF20-6082F326A5CB}"/>
              </a:ext>
            </a:extLst>
          </p:cNvPr>
          <p:cNvSpPr/>
          <p:nvPr/>
        </p:nvSpPr>
        <p:spPr>
          <a:xfrm>
            <a:off x="2212443" y="3099468"/>
            <a:ext cx="6606807" cy="613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Low Risk Portfolio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88ACB0B-31E8-DC4D-9F5F-8F4027C1C3FA}"/>
              </a:ext>
            </a:extLst>
          </p:cNvPr>
          <p:cNvSpPr/>
          <p:nvPr/>
        </p:nvSpPr>
        <p:spPr>
          <a:xfrm>
            <a:off x="2212443" y="3990616"/>
            <a:ext cx="6606807" cy="613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Low Risk Portfolio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88E0ED3-4697-5148-A744-BA9EC2F758DF}"/>
              </a:ext>
            </a:extLst>
          </p:cNvPr>
          <p:cNvSpPr/>
          <p:nvPr/>
        </p:nvSpPr>
        <p:spPr>
          <a:xfrm>
            <a:off x="2212443" y="4881764"/>
            <a:ext cx="6606807" cy="613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Low Risk Portfolio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679D905-8496-CA42-BA97-90DC6E0C1CE5}"/>
              </a:ext>
            </a:extLst>
          </p:cNvPr>
          <p:cNvSpPr/>
          <p:nvPr/>
        </p:nvSpPr>
        <p:spPr>
          <a:xfrm>
            <a:off x="2212443" y="5772912"/>
            <a:ext cx="6606807" cy="613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Low Risk Portfolio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10724FE-B4A9-074C-9F35-DA611A44C9E6}"/>
              </a:ext>
            </a:extLst>
          </p:cNvPr>
          <p:cNvGrpSpPr/>
          <p:nvPr/>
        </p:nvGrpSpPr>
        <p:grpSpPr>
          <a:xfrm>
            <a:off x="1" y="0"/>
            <a:ext cx="1870363" cy="6858000"/>
            <a:chOff x="1" y="0"/>
            <a:chExt cx="1870363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2A50981-7E32-D244-A1EC-1BC1A24E3B1A}"/>
                </a:ext>
              </a:extLst>
            </p:cNvPr>
            <p:cNvSpPr/>
            <p:nvPr/>
          </p:nvSpPr>
          <p:spPr>
            <a:xfrm>
              <a:off x="1" y="0"/>
              <a:ext cx="1870363" cy="685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F49D4E3-37EA-D346-B9B8-67F89903D7FD}"/>
                </a:ext>
              </a:extLst>
            </p:cNvPr>
            <p:cNvSpPr/>
            <p:nvPr/>
          </p:nvSpPr>
          <p:spPr>
            <a:xfrm>
              <a:off x="239963" y="2267895"/>
              <a:ext cx="1270958" cy="613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Home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79E4757-F300-5245-BB74-26CB82C02AFB}"/>
                </a:ext>
              </a:extLst>
            </p:cNvPr>
            <p:cNvSpPr/>
            <p:nvPr/>
          </p:nvSpPr>
          <p:spPr>
            <a:xfrm>
              <a:off x="239963" y="3171404"/>
              <a:ext cx="1270958" cy="613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My Portfolios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0BE86A-7A83-814C-857B-00862A90EF23}"/>
                </a:ext>
              </a:extLst>
            </p:cNvPr>
            <p:cNvSpPr/>
            <p:nvPr/>
          </p:nvSpPr>
          <p:spPr>
            <a:xfrm>
              <a:off x="239963" y="4074913"/>
              <a:ext cx="1270958" cy="613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Saved Notes</a:t>
              </a:r>
            </a:p>
          </p:txBody>
        </p:sp>
        <p:pic>
          <p:nvPicPr>
            <p:cNvPr id="32" name="Graphic 31" descr="Upward trend">
              <a:extLst>
                <a:ext uri="{FF2B5EF4-FFF2-40B4-BE49-F238E27FC236}">
                  <a16:creationId xmlns:a16="http://schemas.microsoft.com/office/drawing/2014/main" id="{B58908FF-2012-FA45-8355-512F15E78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1856" y="283031"/>
              <a:ext cx="681445" cy="681445"/>
            </a:xfrm>
            <a:prstGeom prst="rect">
              <a:avLst/>
            </a:prstGeom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68D44A0-B684-A44D-92E6-D4300507E184}"/>
                </a:ext>
              </a:extLst>
            </p:cNvPr>
            <p:cNvGrpSpPr/>
            <p:nvPr/>
          </p:nvGrpSpPr>
          <p:grpSpPr>
            <a:xfrm>
              <a:off x="239963" y="1316169"/>
              <a:ext cx="1565852" cy="455023"/>
              <a:chOff x="95308" y="1211972"/>
              <a:chExt cx="1565852" cy="455023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736D779-2CDA-D04C-A9A9-E05A666DD505}"/>
                  </a:ext>
                </a:extLst>
              </p:cNvPr>
              <p:cNvSpPr/>
              <p:nvPr/>
            </p:nvSpPr>
            <p:spPr>
              <a:xfrm>
                <a:off x="95308" y="1211972"/>
                <a:ext cx="469768" cy="45502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D75E65-34F7-8C40-AA7C-877E6180EBD4}"/>
                  </a:ext>
                </a:extLst>
              </p:cNvPr>
              <p:cNvSpPr txBox="1"/>
              <p:nvPr/>
            </p:nvSpPr>
            <p:spPr>
              <a:xfrm>
                <a:off x="585106" y="1254817"/>
                <a:ext cx="1076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Jit Corn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96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5FA84C9C-33FD-1644-8EB3-8D191ABF1DC7}"/>
              </a:ext>
            </a:extLst>
          </p:cNvPr>
          <p:cNvSpPr/>
          <p:nvPr/>
        </p:nvSpPr>
        <p:spPr>
          <a:xfrm>
            <a:off x="2453640" y="416232"/>
            <a:ext cx="2059478" cy="613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Low Risk Portfolio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2C36FDBB-38FC-2D4E-A04B-860F9BA39709}"/>
              </a:ext>
            </a:extLst>
          </p:cNvPr>
          <p:cNvSpPr/>
          <p:nvPr/>
        </p:nvSpPr>
        <p:spPr>
          <a:xfrm>
            <a:off x="2069081" y="268267"/>
            <a:ext cx="241197" cy="185058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501809-7962-C441-83F3-224E48D22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549145"/>
              </p:ext>
            </p:extLst>
          </p:nvPr>
        </p:nvGraphicFramePr>
        <p:xfrm>
          <a:off x="2590800" y="1183315"/>
          <a:ext cx="8900157" cy="422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451">
                  <a:extLst>
                    <a:ext uri="{9D8B030D-6E8A-4147-A177-3AD203B41FA5}">
                      <a16:colId xmlns:a16="http://schemas.microsoft.com/office/drawing/2014/main" val="1392353597"/>
                    </a:ext>
                  </a:extLst>
                </a:gridCol>
                <a:gridCol w="1271451">
                  <a:extLst>
                    <a:ext uri="{9D8B030D-6E8A-4147-A177-3AD203B41FA5}">
                      <a16:colId xmlns:a16="http://schemas.microsoft.com/office/drawing/2014/main" val="1440867533"/>
                    </a:ext>
                  </a:extLst>
                </a:gridCol>
                <a:gridCol w="1271451">
                  <a:extLst>
                    <a:ext uri="{9D8B030D-6E8A-4147-A177-3AD203B41FA5}">
                      <a16:colId xmlns:a16="http://schemas.microsoft.com/office/drawing/2014/main" val="1943810947"/>
                    </a:ext>
                  </a:extLst>
                </a:gridCol>
                <a:gridCol w="1271451">
                  <a:extLst>
                    <a:ext uri="{9D8B030D-6E8A-4147-A177-3AD203B41FA5}">
                      <a16:colId xmlns:a16="http://schemas.microsoft.com/office/drawing/2014/main" val="1310267332"/>
                    </a:ext>
                  </a:extLst>
                </a:gridCol>
                <a:gridCol w="1271451">
                  <a:extLst>
                    <a:ext uri="{9D8B030D-6E8A-4147-A177-3AD203B41FA5}">
                      <a16:colId xmlns:a16="http://schemas.microsoft.com/office/drawing/2014/main" val="1674279997"/>
                    </a:ext>
                  </a:extLst>
                </a:gridCol>
                <a:gridCol w="1460865">
                  <a:extLst>
                    <a:ext uri="{9D8B030D-6E8A-4147-A177-3AD203B41FA5}">
                      <a16:colId xmlns:a16="http://schemas.microsoft.com/office/drawing/2014/main" val="3766901362"/>
                    </a:ext>
                  </a:extLst>
                </a:gridCol>
                <a:gridCol w="1082037">
                  <a:extLst>
                    <a:ext uri="{9D8B030D-6E8A-4147-A177-3AD203B41FA5}">
                      <a16:colId xmlns:a16="http://schemas.microsoft.com/office/drawing/2014/main" val="373657606"/>
                    </a:ext>
                  </a:extLst>
                </a:gridCol>
              </a:tblGrid>
              <a:tr h="4221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Chng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 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64308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6166A1D3-FB0D-A343-8A40-97CCD1655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505411"/>
              </p:ext>
            </p:extLst>
          </p:nvPr>
        </p:nvGraphicFramePr>
        <p:xfrm>
          <a:off x="2639161" y="1823720"/>
          <a:ext cx="885179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079">
                  <a:extLst>
                    <a:ext uri="{9D8B030D-6E8A-4147-A177-3AD203B41FA5}">
                      <a16:colId xmlns:a16="http://schemas.microsoft.com/office/drawing/2014/main" val="139235359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440867533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1943810947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1310267332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167427999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766901362"/>
                    </a:ext>
                  </a:extLst>
                </a:gridCol>
                <a:gridCol w="1097278">
                  <a:extLst>
                    <a:ext uri="{9D8B030D-6E8A-4147-A177-3AD203B41FA5}">
                      <a16:colId xmlns:a16="http://schemas.microsoft.com/office/drawing/2014/main" val="1406674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AAPL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139.07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+1.61%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108.65M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2.34T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64308"/>
                  </a:ext>
                </a:extLst>
              </a:tr>
            </a:tbl>
          </a:graphicData>
        </a:graphic>
      </p:graphicFrame>
      <p:pic>
        <p:nvPicPr>
          <p:cNvPr id="10" name="Graphic 9">
            <a:extLst>
              <a:ext uri="{FF2B5EF4-FFF2-40B4-BE49-F238E27FC236}">
                <a16:creationId xmlns:a16="http://schemas.microsoft.com/office/drawing/2014/main" id="{1789B366-FB09-764B-BBFD-5A1F5DB40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8992" y="1884855"/>
            <a:ext cx="214449" cy="214449"/>
          </a:xfrm>
          <a:prstGeom prst="rect">
            <a:avLst/>
          </a:prstGeom>
        </p:spPr>
      </p:pic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18928F19-2064-DF4E-BDCA-75E8DD558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37252"/>
              </p:ext>
            </p:extLst>
          </p:nvPr>
        </p:nvGraphicFramePr>
        <p:xfrm>
          <a:off x="2639161" y="2226901"/>
          <a:ext cx="885179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079">
                  <a:extLst>
                    <a:ext uri="{9D8B030D-6E8A-4147-A177-3AD203B41FA5}">
                      <a16:colId xmlns:a16="http://schemas.microsoft.com/office/drawing/2014/main" val="139235359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440867533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1943810947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1310267332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167427999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766901362"/>
                    </a:ext>
                  </a:extLst>
                </a:gridCol>
                <a:gridCol w="1097278">
                  <a:extLst>
                    <a:ext uri="{9D8B030D-6E8A-4147-A177-3AD203B41FA5}">
                      <a16:colId xmlns:a16="http://schemas.microsoft.com/office/drawing/2014/main" val="1406674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139.07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+1.61%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108.65M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2.34T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64308"/>
                  </a:ext>
                </a:extLst>
              </a:tr>
            </a:tbl>
          </a:graphicData>
        </a:graphic>
      </p:graphicFrame>
      <p:pic>
        <p:nvPicPr>
          <p:cNvPr id="61" name="Graphic 60">
            <a:extLst>
              <a:ext uri="{FF2B5EF4-FFF2-40B4-BE49-F238E27FC236}">
                <a16:creationId xmlns:a16="http://schemas.microsoft.com/office/drawing/2014/main" id="{F3834AF6-62C2-C344-9D42-FEFBF385C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8992" y="2288036"/>
            <a:ext cx="214449" cy="214449"/>
          </a:xfrm>
          <a:prstGeom prst="rect">
            <a:avLst/>
          </a:prstGeom>
        </p:spPr>
      </p:pic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031470F5-03E9-4040-89E5-86B1B1D4C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481835"/>
              </p:ext>
            </p:extLst>
          </p:nvPr>
        </p:nvGraphicFramePr>
        <p:xfrm>
          <a:off x="2639161" y="2630082"/>
          <a:ext cx="885179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079">
                  <a:extLst>
                    <a:ext uri="{9D8B030D-6E8A-4147-A177-3AD203B41FA5}">
                      <a16:colId xmlns:a16="http://schemas.microsoft.com/office/drawing/2014/main" val="139235359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440867533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1943810947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1310267332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167427999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766901362"/>
                    </a:ext>
                  </a:extLst>
                </a:gridCol>
                <a:gridCol w="1097278">
                  <a:extLst>
                    <a:ext uri="{9D8B030D-6E8A-4147-A177-3AD203B41FA5}">
                      <a16:colId xmlns:a16="http://schemas.microsoft.com/office/drawing/2014/main" val="1406674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TWTR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139.07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+1.61%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108.65M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2.34T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64308"/>
                  </a:ext>
                </a:extLst>
              </a:tr>
            </a:tbl>
          </a:graphicData>
        </a:graphic>
      </p:graphicFrame>
      <p:pic>
        <p:nvPicPr>
          <p:cNvPr id="67" name="Graphic 66">
            <a:extLst>
              <a:ext uri="{FF2B5EF4-FFF2-40B4-BE49-F238E27FC236}">
                <a16:creationId xmlns:a16="http://schemas.microsoft.com/office/drawing/2014/main" id="{5E218A76-3410-A74C-B5C9-92FCB9EDF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8992" y="2691217"/>
            <a:ext cx="214449" cy="214449"/>
          </a:xfrm>
          <a:prstGeom prst="rect">
            <a:avLst/>
          </a:prstGeom>
        </p:spPr>
      </p:pic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801C9748-1AE8-504E-BE1C-FFCF96CA3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888057"/>
              </p:ext>
            </p:extLst>
          </p:nvPr>
        </p:nvGraphicFramePr>
        <p:xfrm>
          <a:off x="2639161" y="3033263"/>
          <a:ext cx="885179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079">
                  <a:extLst>
                    <a:ext uri="{9D8B030D-6E8A-4147-A177-3AD203B41FA5}">
                      <a16:colId xmlns:a16="http://schemas.microsoft.com/office/drawing/2014/main" val="139235359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440867533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1943810947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1310267332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167427999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766901362"/>
                    </a:ext>
                  </a:extLst>
                </a:gridCol>
                <a:gridCol w="1097278">
                  <a:extLst>
                    <a:ext uri="{9D8B030D-6E8A-4147-A177-3AD203B41FA5}">
                      <a16:colId xmlns:a16="http://schemas.microsoft.com/office/drawing/2014/main" val="1406674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139.07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+1.61%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108.65M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2.34T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64308"/>
                  </a:ext>
                </a:extLst>
              </a:tr>
            </a:tbl>
          </a:graphicData>
        </a:graphic>
      </p:graphicFrame>
      <p:pic>
        <p:nvPicPr>
          <p:cNvPr id="69" name="Graphic 68">
            <a:extLst>
              <a:ext uri="{FF2B5EF4-FFF2-40B4-BE49-F238E27FC236}">
                <a16:creationId xmlns:a16="http://schemas.microsoft.com/office/drawing/2014/main" id="{D3C6A298-3422-4E42-8C56-D6E717D79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8992" y="3094398"/>
            <a:ext cx="214449" cy="214449"/>
          </a:xfrm>
          <a:prstGeom prst="rect">
            <a:avLst/>
          </a:prstGeom>
        </p:spPr>
      </p:pic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1EA4C779-41DF-8143-B198-C70C93AA5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070719"/>
              </p:ext>
            </p:extLst>
          </p:nvPr>
        </p:nvGraphicFramePr>
        <p:xfrm>
          <a:off x="2639161" y="3436442"/>
          <a:ext cx="885179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079">
                  <a:extLst>
                    <a:ext uri="{9D8B030D-6E8A-4147-A177-3AD203B41FA5}">
                      <a16:colId xmlns:a16="http://schemas.microsoft.com/office/drawing/2014/main" val="139235359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440867533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1943810947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1310267332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167427999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766901362"/>
                    </a:ext>
                  </a:extLst>
                </a:gridCol>
                <a:gridCol w="1097278">
                  <a:extLst>
                    <a:ext uri="{9D8B030D-6E8A-4147-A177-3AD203B41FA5}">
                      <a16:colId xmlns:a16="http://schemas.microsoft.com/office/drawing/2014/main" val="1406674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TSLA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139.07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+1.61%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108.65M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2.34T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64308"/>
                  </a:ext>
                </a:extLst>
              </a:tr>
            </a:tbl>
          </a:graphicData>
        </a:graphic>
      </p:graphicFrame>
      <p:pic>
        <p:nvPicPr>
          <p:cNvPr id="71" name="Graphic 70">
            <a:extLst>
              <a:ext uri="{FF2B5EF4-FFF2-40B4-BE49-F238E27FC236}">
                <a16:creationId xmlns:a16="http://schemas.microsoft.com/office/drawing/2014/main" id="{6C4858EB-EEA5-B74C-B59C-79F649777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8992" y="3497577"/>
            <a:ext cx="214449" cy="21444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F0F531C-3C91-0241-94DE-397D2D37AAC7}"/>
              </a:ext>
            </a:extLst>
          </p:cNvPr>
          <p:cNvGrpSpPr/>
          <p:nvPr/>
        </p:nvGrpSpPr>
        <p:grpSpPr>
          <a:xfrm>
            <a:off x="2453640" y="3900756"/>
            <a:ext cx="2604422" cy="369332"/>
            <a:chOff x="2361856" y="3839621"/>
            <a:chExt cx="2604422" cy="369332"/>
          </a:xfrm>
        </p:grpSpPr>
        <p:pic>
          <p:nvPicPr>
            <p:cNvPr id="72" name="Graphic 71" descr="Add">
              <a:extLst>
                <a:ext uri="{FF2B5EF4-FFF2-40B4-BE49-F238E27FC236}">
                  <a16:creationId xmlns:a16="http://schemas.microsoft.com/office/drawing/2014/main" id="{3BB8B95D-E7B4-DE44-A5B5-A2B31EA0D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61856" y="3919476"/>
              <a:ext cx="177306" cy="209621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727D7BA-2469-8D40-867D-4FC3180BC627}"/>
                </a:ext>
              </a:extLst>
            </p:cNvPr>
            <p:cNvSpPr txBox="1"/>
            <p:nvPr/>
          </p:nvSpPr>
          <p:spPr>
            <a:xfrm>
              <a:off x="2590800" y="3839621"/>
              <a:ext cx="2375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Add a stock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5D17D81-D2E4-7942-A9AF-494ED2FA3BA6}"/>
              </a:ext>
            </a:extLst>
          </p:cNvPr>
          <p:cNvGrpSpPr/>
          <p:nvPr/>
        </p:nvGrpSpPr>
        <p:grpSpPr>
          <a:xfrm>
            <a:off x="8270058" y="145646"/>
            <a:ext cx="3594562" cy="802851"/>
            <a:chOff x="8270058" y="276780"/>
            <a:chExt cx="3594562" cy="828474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6E8856D-6C61-3646-9AAC-1B99BB6EF128}"/>
                </a:ext>
              </a:extLst>
            </p:cNvPr>
            <p:cNvSpPr/>
            <p:nvPr/>
          </p:nvSpPr>
          <p:spPr>
            <a:xfrm>
              <a:off x="8270058" y="276780"/>
              <a:ext cx="3594562" cy="613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500" dirty="0">
                  <a:solidFill>
                    <a:schemeClr val="tx1"/>
                  </a:solidFill>
                </a:rPr>
                <a:t>Total Equity Value: </a:t>
              </a:r>
              <a:r>
                <a:rPr lang="en-US" sz="1500" b="1" dirty="0">
                  <a:solidFill>
                    <a:schemeClr val="tx1"/>
                  </a:solidFill>
                </a:rPr>
                <a:t>$2,345,678</a:t>
              </a:r>
              <a:endParaRPr lang="en-US" sz="15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7D96D35-0963-F44E-9FCA-66005259193A}"/>
                </a:ext>
              </a:extLst>
            </p:cNvPr>
            <p:cNvSpPr/>
            <p:nvPr/>
          </p:nvSpPr>
          <p:spPr>
            <a:xfrm>
              <a:off x="8270058" y="769319"/>
              <a:ext cx="3220899" cy="3359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500" dirty="0">
                  <a:solidFill>
                    <a:schemeClr val="tx1"/>
                  </a:solidFill>
                </a:rPr>
                <a:t>Unrealized P/L: </a:t>
              </a:r>
              <a:r>
                <a:rPr lang="en-US" sz="1500" dirty="0">
                  <a:solidFill>
                    <a:schemeClr val="accent6"/>
                  </a:solidFill>
                </a:rPr>
                <a:t>+123.01%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4C204A-BD69-8545-8B1D-701991E52FFB}"/>
              </a:ext>
            </a:extLst>
          </p:cNvPr>
          <p:cNvGrpSpPr/>
          <p:nvPr/>
        </p:nvGrpSpPr>
        <p:grpSpPr>
          <a:xfrm>
            <a:off x="574470" y="4861996"/>
            <a:ext cx="1872902" cy="815340"/>
            <a:chOff x="3185160" y="4892040"/>
            <a:chExt cx="1872902" cy="815340"/>
          </a:xfrm>
        </p:grpSpPr>
        <p:sp>
          <p:nvSpPr>
            <p:cNvPr id="14" name="Line Callout 1 13">
              <a:extLst>
                <a:ext uri="{FF2B5EF4-FFF2-40B4-BE49-F238E27FC236}">
                  <a16:creationId xmlns:a16="http://schemas.microsoft.com/office/drawing/2014/main" id="{8633101D-AB39-1B45-BB97-BDEC0C260763}"/>
                </a:ext>
              </a:extLst>
            </p:cNvPr>
            <p:cNvSpPr/>
            <p:nvPr/>
          </p:nvSpPr>
          <p:spPr>
            <a:xfrm>
              <a:off x="3185160" y="4892040"/>
              <a:ext cx="1872902" cy="815340"/>
            </a:xfrm>
            <a:prstGeom prst="borderCallout1">
              <a:avLst>
                <a:gd name="adj1" fmla="val 58"/>
                <a:gd name="adj2" fmla="val 618"/>
                <a:gd name="adj3" fmla="val -194796"/>
                <a:gd name="adj4" fmla="val 9783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8748D8-6D20-0447-937E-297A99D14907}"/>
                </a:ext>
              </a:extLst>
            </p:cNvPr>
            <p:cNvSpPr txBox="1"/>
            <p:nvPr/>
          </p:nvSpPr>
          <p:spPr>
            <a:xfrm>
              <a:off x="3454976" y="4892040"/>
              <a:ext cx="1360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Edit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E2CBD20-3AE3-C049-9AF7-E7DFD99D1B46}"/>
                </a:ext>
              </a:extLst>
            </p:cNvPr>
            <p:cNvSpPr txBox="1"/>
            <p:nvPr/>
          </p:nvSpPr>
          <p:spPr>
            <a:xfrm>
              <a:off x="3456419" y="5338048"/>
              <a:ext cx="1360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Delete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9FF114DB-5213-BB48-8596-749D1D637C5D}"/>
              </a:ext>
            </a:extLst>
          </p:cNvPr>
          <p:cNvSpPr/>
          <p:nvPr/>
        </p:nvSpPr>
        <p:spPr>
          <a:xfrm>
            <a:off x="2378992" y="62518"/>
            <a:ext cx="2299688" cy="613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Back To </a:t>
            </a:r>
            <a:r>
              <a:rPr lang="en-US" sz="1400" u="sng" dirty="0">
                <a:solidFill>
                  <a:schemeClr val="tx1"/>
                </a:solidFill>
              </a:rPr>
              <a:t>My Portfolios</a:t>
            </a:r>
            <a:endParaRPr lang="en-US" sz="1400" u="sng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C1FDA54-5DD3-D146-BD44-FBB5E78A5F38}"/>
              </a:ext>
            </a:extLst>
          </p:cNvPr>
          <p:cNvGrpSpPr/>
          <p:nvPr/>
        </p:nvGrpSpPr>
        <p:grpSpPr>
          <a:xfrm>
            <a:off x="1" y="0"/>
            <a:ext cx="1870363" cy="6858000"/>
            <a:chOff x="1" y="0"/>
            <a:chExt cx="1870363" cy="68580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0829A37-F30D-434A-A6BD-FF0EAED98032}"/>
                </a:ext>
              </a:extLst>
            </p:cNvPr>
            <p:cNvSpPr/>
            <p:nvPr/>
          </p:nvSpPr>
          <p:spPr>
            <a:xfrm>
              <a:off x="1" y="0"/>
              <a:ext cx="1870363" cy="685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C6EC7C7-ADD8-D54F-AEEC-F8FD0BC5736B}"/>
                </a:ext>
              </a:extLst>
            </p:cNvPr>
            <p:cNvSpPr/>
            <p:nvPr/>
          </p:nvSpPr>
          <p:spPr>
            <a:xfrm>
              <a:off x="239963" y="2267895"/>
              <a:ext cx="1270958" cy="613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Home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2E82D9F-FB7C-8142-96FF-0272EF4C339F}"/>
                </a:ext>
              </a:extLst>
            </p:cNvPr>
            <p:cNvSpPr/>
            <p:nvPr/>
          </p:nvSpPr>
          <p:spPr>
            <a:xfrm>
              <a:off x="239963" y="3171404"/>
              <a:ext cx="1270958" cy="613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My Portfolios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A2570AE-FB46-A84D-8498-C75EA091F926}"/>
                </a:ext>
              </a:extLst>
            </p:cNvPr>
            <p:cNvSpPr/>
            <p:nvPr/>
          </p:nvSpPr>
          <p:spPr>
            <a:xfrm>
              <a:off x="239963" y="4074913"/>
              <a:ext cx="1270958" cy="613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Saved Notes</a:t>
              </a:r>
            </a:p>
          </p:txBody>
        </p:sp>
        <p:pic>
          <p:nvPicPr>
            <p:cNvPr id="85" name="Graphic 84" descr="Upward trend">
              <a:extLst>
                <a:ext uri="{FF2B5EF4-FFF2-40B4-BE49-F238E27FC236}">
                  <a16:creationId xmlns:a16="http://schemas.microsoft.com/office/drawing/2014/main" id="{94D8960E-6C83-BA45-A25A-626E95A83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1856" y="283031"/>
              <a:ext cx="681445" cy="681445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6754E51-5BAB-FD45-AA4B-DCD9E0058A3F}"/>
                </a:ext>
              </a:extLst>
            </p:cNvPr>
            <p:cNvGrpSpPr/>
            <p:nvPr/>
          </p:nvGrpSpPr>
          <p:grpSpPr>
            <a:xfrm>
              <a:off x="239963" y="1316169"/>
              <a:ext cx="1565852" cy="455023"/>
              <a:chOff x="95308" y="1211972"/>
              <a:chExt cx="1565852" cy="455023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79BB39D-0B1C-4449-9947-C6674957ECC2}"/>
                  </a:ext>
                </a:extLst>
              </p:cNvPr>
              <p:cNvSpPr/>
              <p:nvPr/>
            </p:nvSpPr>
            <p:spPr>
              <a:xfrm>
                <a:off x="95308" y="1211972"/>
                <a:ext cx="469768" cy="45502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EE76FBB-B72D-9E48-A2AF-3FA74737DE3E}"/>
                  </a:ext>
                </a:extLst>
              </p:cNvPr>
              <p:cNvSpPr txBox="1"/>
              <p:nvPr/>
            </p:nvSpPr>
            <p:spPr>
              <a:xfrm>
                <a:off x="585106" y="1254817"/>
                <a:ext cx="1076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Jit Corn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335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AD305B-4634-1B48-8E1A-39F64B28B3BA}"/>
              </a:ext>
            </a:extLst>
          </p:cNvPr>
          <p:cNvSpPr/>
          <p:nvPr/>
        </p:nvSpPr>
        <p:spPr>
          <a:xfrm>
            <a:off x="2447372" y="2356963"/>
            <a:ext cx="9417248" cy="2322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FA84C9C-33FD-1644-8EB3-8D191ABF1DC7}"/>
              </a:ext>
            </a:extLst>
          </p:cNvPr>
          <p:cNvSpPr/>
          <p:nvPr/>
        </p:nvSpPr>
        <p:spPr>
          <a:xfrm>
            <a:off x="2447372" y="491300"/>
            <a:ext cx="2059478" cy="613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Facebook Inc.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2C36FDBB-38FC-2D4E-A04B-860F9BA39709}"/>
              </a:ext>
            </a:extLst>
          </p:cNvPr>
          <p:cNvSpPr/>
          <p:nvPr/>
        </p:nvSpPr>
        <p:spPr>
          <a:xfrm>
            <a:off x="2069081" y="268267"/>
            <a:ext cx="241197" cy="185058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501809-7962-C441-83F3-224E48D22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101415"/>
              </p:ext>
            </p:extLst>
          </p:nvPr>
        </p:nvGraphicFramePr>
        <p:xfrm>
          <a:off x="2590800" y="1183315"/>
          <a:ext cx="9273820" cy="573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224">
                  <a:extLst>
                    <a:ext uri="{9D8B030D-6E8A-4147-A177-3AD203B41FA5}">
                      <a16:colId xmlns:a16="http://schemas.microsoft.com/office/drawing/2014/main" val="1392353597"/>
                    </a:ext>
                  </a:extLst>
                </a:gridCol>
                <a:gridCol w="1181224">
                  <a:extLst>
                    <a:ext uri="{9D8B030D-6E8A-4147-A177-3AD203B41FA5}">
                      <a16:colId xmlns:a16="http://schemas.microsoft.com/office/drawing/2014/main" val="1440867533"/>
                    </a:ext>
                  </a:extLst>
                </a:gridCol>
                <a:gridCol w="1181224">
                  <a:extLst>
                    <a:ext uri="{9D8B030D-6E8A-4147-A177-3AD203B41FA5}">
                      <a16:colId xmlns:a16="http://schemas.microsoft.com/office/drawing/2014/main" val="1943810947"/>
                    </a:ext>
                  </a:extLst>
                </a:gridCol>
                <a:gridCol w="1181224">
                  <a:extLst>
                    <a:ext uri="{9D8B030D-6E8A-4147-A177-3AD203B41FA5}">
                      <a16:colId xmlns:a16="http://schemas.microsoft.com/office/drawing/2014/main" val="1310267332"/>
                    </a:ext>
                  </a:extLst>
                </a:gridCol>
                <a:gridCol w="1181224">
                  <a:extLst>
                    <a:ext uri="{9D8B030D-6E8A-4147-A177-3AD203B41FA5}">
                      <a16:colId xmlns:a16="http://schemas.microsoft.com/office/drawing/2014/main" val="1674279997"/>
                    </a:ext>
                  </a:extLst>
                </a:gridCol>
                <a:gridCol w="1357196">
                  <a:extLst>
                    <a:ext uri="{9D8B030D-6E8A-4147-A177-3AD203B41FA5}">
                      <a16:colId xmlns:a16="http://schemas.microsoft.com/office/drawing/2014/main" val="3766901362"/>
                    </a:ext>
                  </a:extLst>
                </a:gridCol>
                <a:gridCol w="1005252">
                  <a:extLst>
                    <a:ext uri="{9D8B030D-6E8A-4147-A177-3AD203B41FA5}">
                      <a16:colId xmlns:a16="http://schemas.microsoft.com/office/drawing/2014/main" val="373657606"/>
                    </a:ext>
                  </a:extLst>
                </a:gridCol>
                <a:gridCol w="1005252">
                  <a:extLst>
                    <a:ext uri="{9D8B030D-6E8A-4147-A177-3AD203B41FA5}">
                      <a16:colId xmlns:a16="http://schemas.microsoft.com/office/drawing/2014/main" val="4175565755"/>
                    </a:ext>
                  </a:extLst>
                </a:gridCol>
              </a:tblGrid>
              <a:tr h="573204">
                <a:tc>
                  <a:txBody>
                    <a:bodyPr/>
                    <a:lstStyle/>
                    <a:p>
                      <a:r>
                        <a:rPr lang="en-US" sz="1400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Change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Avg</a:t>
                      </a:r>
                      <a:r>
                        <a:rPr lang="en-US" sz="1400" dirty="0"/>
                        <a:t> Cost/Share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Mkt 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Daily 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 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No. of lots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64308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6166A1D3-FB0D-A343-8A40-97CCD1655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743181"/>
              </p:ext>
            </p:extLst>
          </p:nvPr>
        </p:nvGraphicFramePr>
        <p:xfrm>
          <a:off x="2639161" y="1823720"/>
          <a:ext cx="922545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813">
                  <a:extLst>
                    <a:ext uri="{9D8B030D-6E8A-4147-A177-3AD203B41FA5}">
                      <a16:colId xmlns:a16="http://schemas.microsoft.com/office/drawing/2014/main" val="1392353597"/>
                    </a:ext>
                  </a:extLst>
                </a:gridCol>
                <a:gridCol w="1187051">
                  <a:extLst>
                    <a:ext uri="{9D8B030D-6E8A-4147-A177-3AD203B41FA5}">
                      <a16:colId xmlns:a16="http://schemas.microsoft.com/office/drawing/2014/main" val="1440867533"/>
                    </a:ext>
                  </a:extLst>
                </a:gridCol>
                <a:gridCol w="1172919">
                  <a:extLst>
                    <a:ext uri="{9D8B030D-6E8A-4147-A177-3AD203B41FA5}">
                      <a16:colId xmlns:a16="http://schemas.microsoft.com/office/drawing/2014/main" val="1943810947"/>
                    </a:ext>
                  </a:extLst>
                </a:gridCol>
                <a:gridCol w="1229446">
                  <a:extLst>
                    <a:ext uri="{9D8B030D-6E8A-4147-A177-3AD203B41FA5}">
                      <a16:colId xmlns:a16="http://schemas.microsoft.com/office/drawing/2014/main" val="1310267332"/>
                    </a:ext>
                  </a:extLst>
                </a:gridCol>
                <a:gridCol w="1144657">
                  <a:extLst>
                    <a:ext uri="{9D8B030D-6E8A-4147-A177-3AD203B41FA5}">
                      <a16:colId xmlns:a16="http://schemas.microsoft.com/office/drawing/2014/main" val="1674279997"/>
                    </a:ext>
                  </a:extLst>
                </a:gridCol>
                <a:gridCol w="1356629">
                  <a:extLst>
                    <a:ext uri="{9D8B030D-6E8A-4147-A177-3AD203B41FA5}">
                      <a16:colId xmlns:a16="http://schemas.microsoft.com/office/drawing/2014/main" val="3766901362"/>
                    </a:ext>
                  </a:extLst>
                </a:gridCol>
                <a:gridCol w="1017472">
                  <a:extLst>
                    <a:ext uri="{9D8B030D-6E8A-4147-A177-3AD203B41FA5}">
                      <a16:colId xmlns:a16="http://schemas.microsoft.com/office/drawing/2014/main" val="1406674685"/>
                    </a:ext>
                  </a:extLst>
                </a:gridCol>
                <a:gridCol w="1017472">
                  <a:extLst>
                    <a:ext uri="{9D8B030D-6E8A-4147-A177-3AD203B41FA5}">
                      <a16:colId xmlns:a16="http://schemas.microsoft.com/office/drawing/2014/main" val="390983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AAPL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139.07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+2.20%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41,721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+1.61%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+39%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lots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64308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6C80243C-8E4A-7640-B673-ACD042521778}"/>
              </a:ext>
            </a:extLst>
          </p:cNvPr>
          <p:cNvSpPr/>
          <p:nvPr/>
        </p:nvSpPr>
        <p:spPr>
          <a:xfrm>
            <a:off x="2378992" y="62518"/>
            <a:ext cx="2299688" cy="613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Back To </a:t>
            </a:r>
            <a:r>
              <a:rPr lang="en-US" sz="1400" u="sng" dirty="0">
                <a:solidFill>
                  <a:schemeClr val="tx1"/>
                </a:solidFill>
              </a:rPr>
              <a:t>Low Risk Portfolio</a:t>
            </a:r>
            <a:endParaRPr lang="en-US" sz="1400" u="sng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7FD0A03-6722-AA47-B733-14450BAC6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0278" y="1856740"/>
            <a:ext cx="304800" cy="304800"/>
          </a:xfrm>
          <a:prstGeom prst="rect">
            <a:avLst/>
          </a:prstGeom>
        </p:spPr>
      </p:pic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166A493-C895-2E4A-91C0-A00EF16FA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42811"/>
              </p:ext>
            </p:extLst>
          </p:nvPr>
        </p:nvGraphicFramePr>
        <p:xfrm>
          <a:off x="2615078" y="2382668"/>
          <a:ext cx="887587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9306">
                  <a:extLst>
                    <a:ext uri="{9D8B030D-6E8A-4147-A177-3AD203B41FA5}">
                      <a16:colId xmlns:a16="http://schemas.microsoft.com/office/drawing/2014/main" val="1392353597"/>
                    </a:ext>
                  </a:extLst>
                </a:gridCol>
                <a:gridCol w="1283643">
                  <a:extLst>
                    <a:ext uri="{9D8B030D-6E8A-4147-A177-3AD203B41FA5}">
                      <a16:colId xmlns:a16="http://schemas.microsoft.com/office/drawing/2014/main" val="1440867533"/>
                    </a:ext>
                  </a:extLst>
                </a:gridCol>
                <a:gridCol w="1268362">
                  <a:extLst>
                    <a:ext uri="{9D8B030D-6E8A-4147-A177-3AD203B41FA5}">
                      <a16:colId xmlns:a16="http://schemas.microsoft.com/office/drawing/2014/main" val="1943810947"/>
                    </a:ext>
                  </a:extLst>
                </a:gridCol>
                <a:gridCol w="1329487">
                  <a:extLst>
                    <a:ext uri="{9D8B030D-6E8A-4147-A177-3AD203B41FA5}">
                      <a16:colId xmlns:a16="http://schemas.microsoft.com/office/drawing/2014/main" val="1310267332"/>
                    </a:ext>
                  </a:extLst>
                </a:gridCol>
                <a:gridCol w="1237798">
                  <a:extLst>
                    <a:ext uri="{9D8B030D-6E8A-4147-A177-3AD203B41FA5}">
                      <a16:colId xmlns:a16="http://schemas.microsoft.com/office/drawing/2014/main" val="1674279997"/>
                    </a:ext>
                  </a:extLst>
                </a:gridCol>
                <a:gridCol w="1467020">
                  <a:extLst>
                    <a:ext uri="{9D8B030D-6E8A-4147-A177-3AD203B41FA5}">
                      <a16:colId xmlns:a16="http://schemas.microsoft.com/office/drawing/2014/main" val="3766901362"/>
                    </a:ext>
                  </a:extLst>
                </a:gridCol>
                <a:gridCol w="1100263">
                  <a:extLst>
                    <a:ext uri="{9D8B030D-6E8A-4147-A177-3AD203B41FA5}">
                      <a16:colId xmlns:a16="http://schemas.microsoft.com/office/drawing/2014/main" val="1406674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Trade Date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Shares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Cost/Share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Market Val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Day Gain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Gain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Annualized Gains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6430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5FA4F0C-A411-004A-83E7-58534B57D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26502"/>
              </p:ext>
            </p:extLst>
          </p:nvPr>
        </p:nvGraphicFramePr>
        <p:xfrm>
          <a:off x="2639161" y="2836826"/>
          <a:ext cx="887587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9306">
                  <a:extLst>
                    <a:ext uri="{9D8B030D-6E8A-4147-A177-3AD203B41FA5}">
                      <a16:colId xmlns:a16="http://schemas.microsoft.com/office/drawing/2014/main" val="1392353597"/>
                    </a:ext>
                  </a:extLst>
                </a:gridCol>
                <a:gridCol w="1283643">
                  <a:extLst>
                    <a:ext uri="{9D8B030D-6E8A-4147-A177-3AD203B41FA5}">
                      <a16:colId xmlns:a16="http://schemas.microsoft.com/office/drawing/2014/main" val="1440867533"/>
                    </a:ext>
                  </a:extLst>
                </a:gridCol>
                <a:gridCol w="1268362">
                  <a:extLst>
                    <a:ext uri="{9D8B030D-6E8A-4147-A177-3AD203B41FA5}">
                      <a16:colId xmlns:a16="http://schemas.microsoft.com/office/drawing/2014/main" val="1943810947"/>
                    </a:ext>
                  </a:extLst>
                </a:gridCol>
                <a:gridCol w="1329487">
                  <a:extLst>
                    <a:ext uri="{9D8B030D-6E8A-4147-A177-3AD203B41FA5}">
                      <a16:colId xmlns:a16="http://schemas.microsoft.com/office/drawing/2014/main" val="1310267332"/>
                    </a:ext>
                  </a:extLst>
                </a:gridCol>
                <a:gridCol w="1237798">
                  <a:extLst>
                    <a:ext uri="{9D8B030D-6E8A-4147-A177-3AD203B41FA5}">
                      <a16:colId xmlns:a16="http://schemas.microsoft.com/office/drawing/2014/main" val="1674279997"/>
                    </a:ext>
                  </a:extLst>
                </a:gridCol>
                <a:gridCol w="1467020">
                  <a:extLst>
                    <a:ext uri="{9D8B030D-6E8A-4147-A177-3AD203B41FA5}">
                      <a16:colId xmlns:a16="http://schemas.microsoft.com/office/drawing/2014/main" val="3766901362"/>
                    </a:ext>
                  </a:extLst>
                </a:gridCol>
                <a:gridCol w="1100263">
                  <a:extLst>
                    <a:ext uri="{9D8B030D-6E8A-4147-A177-3AD203B41FA5}">
                      <a16:colId xmlns:a16="http://schemas.microsoft.com/office/drawing/2014/main" val="1406674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643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DD4E1C7-C614-5740-9851-D0D75CED729C}"/>
              </a:ext>
            </a:extLst>
          </p:cNvPr>
          <p:cNvSpPr txBox="1"/>
          <p:nvPr/>
        </p:nvSpPr>
        <p:spPr>
          <a:xfrm>
            <a:off x="2615077" y="3437010"/>
            <a:ext cx="8863739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Type in your note…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8E8596-CE7B-F449-872C-E62E1D124B79}"/>
              </a:ext>
            </a:extLst>
          </p:cNvPr>
          <p:cNvGrpSpPr/>
          <p:nvPr/>
        </p:nvGrpSpPr>
        <p:grpSpPr>
          <a:xfrm>
            <a:off x="2639161" y="3959152"/>
            <a:ext cx="2604422" cy="369332"/>
            <a:chOff x="2361856" y="3839621"/>
            <a:chExt cx="2604422" cy="369332"/>
          </a:xfrm>
        </p:grpSpPr>
        <p:pic>
          <p:nvPicPr>
            <p:cNvPr id="40" name="Graphic 39" descr="Add">
              <a:extLst>
                <a:ext uri="{FF2B5EF4-FFF2-40B4-BE49-F238E27FC236}">
                  <a16:creationId xmlns:a16="http://schemas.microsoft.com/office/drawing/2014/main" id="{04EE00B4-4B70-BB40-AC3F-A822CA85F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61856" y="3919476"/>
              <a:ext cx="177306" cy="209621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D20B29-4CF0-E24A-834C-70F47747CB8B}"/>
                </a:ext>
              </a:extLst>
            </p:cNvPr>
            <p:cNvSpPr txBox="1"/>
            <p:nvPr/>
          </p:nvSpPr>
          <p:spPr>
            <a:xfrm>
              <a:off x="2590800" y="3839621"/>
              <a:ext cx="2375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Add another note</a:t>
              </a:r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55FF03F-CA2C-0945-B2AC-79BA74425E43}"/>
              </a:ext>
            </a:extLst>
          </p:cNvPr>
          <p:cNvSpPr/>
          <p:nvPr/>
        </p:nvSpPr>
        <p:spPr>
          <a:xfrm>
            <a:off x="10165080" y="4248628"/>
            <a:ext cx="1349960" cy="323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2AF658-3A6A-3248-A90C-110D84CFB997}"/>
              </a:ext>
            </a:extLst>
          </p:cNvPr>
          <p:cNvGrpSpPr/>
          <p:nvPr/>
        </p:nvGrpSpPr>
        <p:grpSpPr>
          <a:xfrm>
            <a:off x="1" y="0"/>
            <a:ext cx="1870363" cy="6858000"/>
            <a:chOff x="1" y="0"/>
            <a:chExt cx="1870363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EF53BF2-7AB9-C14D-875D-196C2733C2A0}"/>
                </a:ext>
              </a:extLst>
            </p:cNvPr>
            <p:cNvSpPr/>
            <p:nvPr/>
          </p:nvSpPr>
          <p:spPr>
            <a:xfrm>
              <a:off x="1" y="0"/>
              <a:ext cx="1870363" cy="685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DBFD5C8-EC65-7C4D-9553-27F16C92BCC4}"/>
                </a:ext>
              </a:extLst>
            </p:cNvPr>
            <p:cNvSpPr/>
            <p:nvPr/>
          </p:nvSpPr>
          <p:spPr>
            <a:xfrm>
              <a:off x="239963" y="2267895"/>
              <a:ext cx="1270958" cy="613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Home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0D75B5E-E000-B442-BBE6-8357D2BF930F}"/>
                </a:ext>
              </a:extLst>
            </p:cNvPr>
            <p:cNvSpPr/>
            <p:nvPr/>
          </p:nvSpPr>
          <p:spPr>
            <a:xfrm>
              <a:off x="239963" y="3171404"/>
              <a:ext cx="1270958" cy="613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My Portfolios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A3EFC6-D1F3-214B-A5B4-1F2A7AD8CC43}"/>
                </a:ext>
              </a:extLst>
            </p:cNvPr>
            <p:cNvSpPr/>
            <p:nvPr/>
          </p:nvSpPr>
          <p:spPr>
            <a:xfrm>
              <a:off x="239963" y="4074913"/>
              <a:ext cx="1270958" cy="613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Saved Notes</a:t>
              </a:r>
            </a:p>
          </p:txBody>
        </p:sp>
        <p:pic>
          <p:nvPicPr>
            <p:cNvPr id="51" name="Graphic 50" descr="Upward trend">
              <a:extLst>
                <a:ext uri="{FF2B5EF4-FFF2-40B4-BE49-F238E27FC236}">
                  <a16:creationId xmlns:a16="http://schemas.microsoft.com/office/drawing/2014/main" id="{CA04220C-6A38-154E-8F96-73D623C80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1856" y="283031"/>
              <a:ext cx="681445" cy="681445"/>
            </a:xfrm>
            <a:prstGeom prst="rect">
              <a:avLst/>
            </a:prstGeom>
          </p:spPr>
        </p:pic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6E4F30F-10CB-7349-9E3E-5BBAFAD8C38A}"/>
                </a:ext>
              </a:extLst>
            </p:cNvPr>
            <p:cNvGrpSpPr/>
            <p:nvPr/>
          </p:nvGrpSpPr>
          <p:grpSpPr>
            <a:xfrm>
              <a:off x="239963" y="1316169"/>
              <a:ext cx="1565852" cy="455023"/>
              <a:chOff x="95308" y="1211972"/>
              <a:chExt cx="1565852" cy="455023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573A0B7-3FF2-9C4B-8730-24DB2C44E52F}"/>
                  </a:ext>
                </a:extLst>
              </p:cNvPr>
              <p:cNvSpPr/>
              <p:nvPr/>
            </p:nvSpPr>
            <p:spPr>
              <a:xfrm>
                <a:off x="95308" y="1211972"/>
                <a:ext cx="469768" cy="45502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121D862-C5BC-B940-8AFD-76D2E76E522D}"/>
                  </a:ext>
                </a:extLst>
              </p:cNvPr>
              <p:cNvSpPr txBox="1"/>
              <p:nvPr/>
            </p:nvSpPr>
            <p:spPr>
              <a:xfrm>
                <a:off x="585106" y="1254817"/>
                <a:ext cx="1076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Jit Corn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820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307</Words>
  <Application>Microsoft Macintosh PowerPoint</Application>
  <PresentationFormat>Widescreen</PresentationFormat>
  <Paragraphs>126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Proposed APIs</vt:lpstr>
      <vt:lpstr>Wireframe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2021-01-24T05:10:47Z</dcterms:created>
  <dcterms:modified xsi:type="dcterms:W3CDTF">2021-01-25T09:03:06Z</dcterms:modified>
</cp:coreProperties>
</file>