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5" r:id="rId1"/>
  </p:sldMasterIdLst>
  <p:notesMasterIdLst>
    <p:notesMasterId r:id="rId19"/>
  </p:notesMasterIdLst>
  <p:sldIdLst>
    <p:sldId id="256" r:id="rId2"/>
    <p:sldId id="273" r:id="rId3"/>
    <p:sldId id="257" r:id="rId4"/>
    <p:sldId id="258" r:id="rId5"/>
    <p:sldId id="259" r:id="rId6"/>
    <p:sldId id="263" r:id="rId7"/>
    <p:sldId id="260" r:id="rId8"/>
    <p:sldId id="265" r:id="rId9"/>
    <p:sldId id="272" r:id="rId10"/>
    <p:sldId id="261" r:id="rId11"/>
    <p:sldId id="262" r:id="rId12"/>
    <p:sldId id="268" r:id="rId13"/>
    <p:sldId id="266" r:id="rId14"/>
    <p:sldId id="267" r:id="rId15"/>
    <p:sldId id="271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79"/>
    <p:restoredTop sz="94659"/>
  </p:normalViewPr>
  <p:slideViewPr>
    <p:cSldViewPr snapToGrid="0">
      <p:cViewPr varScale="1">
        <p:scale>
          <a:sx n="110" d="100"/>
          <a:sy n="110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15C8C-BC41-F64C-9A98-0565C4606016}" type="datetimeFigureOut">
              <a:rPr lang="en-US" smtClean="0"/>
              <a:t>8/28/25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367E5-57E1-9048-B924-6B2E3123F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66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367E5-57E1-9048-B924-6B2E3123F8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83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367E5-57E1-9048-B924-6B2E3123F89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04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F4E831A-84C9-1340-9C54-23B2A189BF5C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DFF750C-DBE4-9A48-AF65-FFB1A86B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6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831A-84C9-1340-9C54-23B2A189BF5C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750C-DBE4-9A48-AF65-FFB1A86B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7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F4E831A-84C9-1340-9C54-23B2A189BF5C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DFF750C-DBE4-9A48-AF65-FFB1A86B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3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831A-84C9-1340-9C54-23B2A189BF5C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DFF750C-DBE4-9A48-AF65-FFB1A86B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1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F4E831A-84C9-1340-9C54-23B2A189BF5C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DFF750C-DBE4-9A48-AF65-FFB1A86B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1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831A-84C9-1340-9C54-23B2A189BF5C}" type="datetimeFigureOut">
              <a:rPr lang="en-US" smtClean="0"/>
              <a:t>8/28/25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750C-DBE4-9A48-AF65-FFB1A86B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831A-84C9-1340-9C54-23B2A189BF5C}" type="datetimeFigureOut">
              <a:rPr lang="en-US" smtClean="0"/>
              <a:t>8/28/25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750C-DBE4-9A48-AF65-FFB1A86B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42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831A-84C9-1340-9C54-23B2A189BF5C}" type="datetimeFigureOut">
              <a:rPr lang="en-US" smtClean="0"/>
              <a:t>8/28/25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750C-DBE4-9A48-AF65-FFB1A86B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7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831A-84C9-1340-9C54-23B2A189BF5C}" type="datetimeFigureOut">
              <a:rPr lang="en-US" smtClean="0"/>
              <a:t>8/28/25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750C-DBE4-9A48-AF65-FFB1A86B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4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F4E831A-84C9-1340-9C54-23B2A189BF5C}" type="datetimeFigureOut">
              <a:rPr lang="en-US" smtClean="0"/>
              <a:t>8/28/25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DFF750C-DBE4-9A48-AF65-FFB1A86B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7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831A-84C9-1340-9C54-23B2A189BF5C}" type="datetimeFigureOut">
              <a:rPr lang="en-US" smtClean="0"/>
              <a:t>8/28/25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750C-DBE4-9A48-AF65-FFB1A86B3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F4E831A-84C9-1340-9C54-23B2A189BF5C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DFF750C-DBE4-9A48-AF65-FFB1A86B30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9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2861-3B8E-FD11-E980-CD36A5BB0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1055"/>
            <a:ext cx="9144000" cy="1242146"/>
          </a:xfrm>
        </p:spPr>
        <p:txBody>
          <a:bodyPr>
            <a:normAutofit/>
          </a:bodyPr>
          <a:lstStyle/>
          <a:p>
            <a:pPr algn="ctr"/>
            <a:r>
              <a:rPr lang="en-PH" b="1" dirty="0">
                <a:latin typeface="Aptos" panose="020B0004020202020204" pitchFamily="34" charset="0"/>
                <a:cs typeface="AkayaKanadaka" panose="02010502080401010103" pitchFamily="2" charset="77"/>
              </a:rPr>
              <a:t>DRG CLAIMS SYSTEM</a:t>
            </a:r>
            <a:endParaRPr lang="en-US" dirty="0">
              <a:latin typeface="Aptos" panose="020B0004020202020204" pitchFamily="34" charset="0"/>
              <a:cs typeface="AkayaKanadaka" panose="02010502080401010103" pitchFamily="2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A52FD-6318-1AD0-1B01-BF2B58EBF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4982" y="3429000"/>
            <a:ext cx="8793018" cy="2560320"/>
          </a:xfrm>
        </p:spPr>
        <p:txBody>
          <a:bodyPr>
            <a:norm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Prof. ROSICAR E. ESCOBER, PHD</a:t>
            </a:r>
          </a:p>
          <a:p>
            <a:endParaRPr lang="en-US" dirty="0">
              <a:solidFill>
                <a:schemeClr val="bg1"/>
              </a:solidFill>
              <a:latin typeface="Aptos Light" panose="020B00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ptos Light" panose="020B0004020202020204" pitchFamily="34" charset="0"/>
              </a:rPr>
              <a:t>Data warehouse technology &amp; implementation strategies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ptos Light" panose="020B0004020202020204" pitchFamily="34" charset="0"/>
              </a:rPr>
              <a:t>OU MSIT 611</a:t>
            </a:r>
          </a:p>
          <a:p>
            <a:pPr algn="ctr"/>
            <a:endParaRPr lang="en-US" dirty="0">
              <a:solidFill>
                <a:schemeClr val="bg1"/>
              </a:solidFill>
              <a:latin typeface="Aptos Light" panose="020B00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ptos Light" panose="020B0004020202020204" pitchFamily="34" charset="0"/>
              </a:rPr>
              <a:t>August 28, 2025</a:t>
            </a:r>
          </a:p>
        </p:txBody>
      </p:sp>
    </p:spTree>
    <p:extLst>
      <p:ext uri="{BB962C8B-B14F-4D97-AF65-F5344CB8AC3E}">
        <p14:creationId xmlns:p14="http://schemas.microsoft.com/office/powerpoint/2010/main" val="170402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581"/>
    </mc:Choice>
    <mc:Fallback>
      <p:transition spd="slow" advTm="2458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2EED-5BD2-3186-E6CF-FACCDB614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5211"/>
            <a:ext cx="11029616" cy="1013800"/>
          </a:xfrm>
        </p:spPr>
        <p:txBody>
          <a:bodyPr/>
          <a:lstStyle/>
          <a:p>
            <a:r>
              <a:rPr lang="en-US" dirty="0"/>
              <a:t>TECHNOLOGIES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EC51F1-263F-031F-CBA8-E48039FC0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612" y="4883340"/>
            <a:ext cx="2709016" cy="881317"/>
          </a:xfrm>
          <a:prstGeom prst="rect">
            <a:avLst/>
          </a:prstGeom>
        </p:spPr>
      </p:pic>
      <p:pic>
        <p:nvPicPr>
          <p:cNvPr id="1026" name="Picture 2" descr="Snowflake Software | Electronics and Computer Science | University of  Southampton">
            <a:extLst>
              <a:ext uri="{FF2B5EF4-FFF2-40B4-BE49-F238E27FC236}">
                <a16:creationId xmlns:a16="http://schemas.microsoft.com/office/drawing/2014/main" id="{D73F805C-5AD5-AFFA-97BF-E82B43C1F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975" y="2387314"/>
            <a:ext cx="3147633" cy="134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When Is It Best To Use A RESTful API?">
            <a:extLst>
              <a:ext uri="{FF2B5EF4-FFF2-40B4-BE49-F238E27FC236}">
                <a16:creationId xmlns:a16="http://schemas.microsoft.com/office/drawing/2014/main" id="{CE297F41-7BE5-348B-C39C-ED8023FDE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809" y="2127012"/>
            <a:ext cx="3326622" cy="184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ORACLE DB">
            <a:extLst>
              <a:ext uri="{FF2B5EF4-FFF2-40B4-BE49-F238E27FC236}">
                <a16:creationId xmlns:a16="http://schemas.microsoft.com/office/drawing/2014/main" id="{9EFACF37-368A-983F-CA1F-E23AB052F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077" y="2303187"/>
            <a:ext cx="1395040" cy="151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itHub | Microsoft Wiki | Fandom">
            <a:extLst>
              <a:ext uri="{FF2B5EF4-FFF2-40B4-BE49-F238E27FC236}">
                <a16:creationId xmlns:a16="http://schemas.microsoft.com/office/drawing/2014/main" id="{2C1FDCCC-BCEB-89F0-E091-CBE41F443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772" y="4660177"/>
            <a:ext cx="2923602" cy="146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essenger on the App Store">
            <a:extLst>
              <a:ext uri="{FF2B5EF4-FFF2-40B4-BE49-F238E27FC236}">
                <a16:creationId xmlns:a16="http://schemas.microsoft.com/office/drawing/2014/main" id="{4E641AA2-1F1C-2874-5904-3FCAB7FDE7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6" r="21765"/>
          <a:stretch>
            <a:fillRect/>
          </a:stretch>
        </p:blipFill>
        <p:spPr bwMode="auto">
          <a:xfrm>
            <a:off x="7954679" y="4166980"/>
            <a:ext cx="2300491" cy="195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727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155"/>
    </mc:Choice>
    <mc:Fallback>
      <p:transition spd="slow" advTm="3015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542CB-5B0F-307A-BCCD-81AAA381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dashboard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6C80E510-B0AF-AF3C-6574-55C15C84EC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4229AF-A687-83F4-BB74-6F744C7B7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558" y="1966180"/>
            <a:ext cx="9156539" cy="451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93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865"/>
    </mc:Choice>
    <mc:Fallback>
      <p:transition spd="slow" advTm="4786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5ED7-64C5-3767-A01D-137BF416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7CD679-B362-9006-FA5C-E495F4670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64" y="1865435"/>
            <a:ext cx="11324471" cy="438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80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33"/>
    </mc:Choice>
    <mc:Fallback>
      <p:transition spd="slow" advTm="713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8E7D-EAB1-0C1D-DD93-77382320A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</a:t>
            </a:r>
            <a:r>
              <a:rPr lang="en-US" dirty="0" err="1"/>
              <a:t>api</a:t>
            </a:r>
            <a:endParaRPr lang="en-US" dirty="0"/>
          </a:p>
        </p:txBody>
      </p:sp>
      <p:pic>
        <p:nvPicPr>
          <p:cNvPr id="2050" name="Picture 2" descr="Open photo">
            <a:extLst>
              <a:ext uri="{FF2B5EF4-FFF2-40B4-BE49-F238E27FC236}">
                <a16:creationId xmlns:a16="http://schemas.microsoft.com/office/drawing/2014/main" id="{494C03F0-75AD-9989-3294-B770550233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9"/>
          <a:stretch>
            <a:fillRect/>
          </a:stretch>
        </p:blipFill>
        <p:spPr bwMode="auto">
          <a:xfrm>
            <a:off x="2461549" y="1843448"/>
            <a:ext cx="7268901" cy="484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532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42"/>
    </mc:Choice>
    <mc:Fallback>
      <p:transition spd="slow" advTm="774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5C37-DE15-4C6B-997A-8EDA3026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Snow flake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9F2179-B3E7-8900-267A-CC723013C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743" y="1933064"/>
            <a:ext cx="8819968" cy="462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70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738"/>
    </mc:Choice>
    <mc:Fallback>
      <p:transition spd="slow" advTm="1073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44BFF-E51A-2395-E17E-0B7067D83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E3F589-4F66-A858-F297-3834E7544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069" y="1990844"/>
            <a:ext cx="4812937" cy="425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9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405"/>
    </mc:Choice>
    <mc:Fallback>
      <p:transition spd="slow" advTm="1040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907E9-28A4-A16C-8382-5EA61A1E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collaboration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8644DA-2D4C-46BE-BCA3-81D15E605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994" y="1866210"/>
            <a:ext cx="7772400" cy="476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70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36"/>
    </mc:Choice>
    <mc:Fallback>
      <p:transition spd="slow" advTm="853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47A67-5807-A42B-FFEC-A9371CAE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8E46B-3FE1-F059-8C07-54DF7DB21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4844999"/>
            <a:ext cx="11029615" cy="1013800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>
                <a:solidFill>
                  <a:srgbClr val="0070C0"/>
                </a:solidFill>
              </a:rPr>
              <a:t>NEXT 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	</a:t>
            </a:r>
            <a:r>
              <a:rPr lang="en-US" dirty="0">
                <a:solidFill>
                  <a:srgbClr val="FFC000"/>
                </a:solidFill>
                <a:sym typeface="Wingdings" pitchFamily="2" charset="2"/>
              </a:rPr>
              <a:t>	</a:t>
            </a:r>
            <a:r>
              <a:rPr lang="en-US" u="sng" dirty="0">
                <a:solidFill>
                  <a:srgbClr val="FFC000"/>
                </a:solidFill>
                <a:sym typeface="Wingdings" pitchFamily="2" charset="2"/>
              </a:rPr>
              <a:t>SYSTEM DEMONSTRATION</a:t>
            </a:r>
            <a:endParaRPr lang="en-US" u="sn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412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25"/>
    </mc:Choice>
    <mc:Fallback>
      <p:transition spd="slow" advTm="832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5D333-FAFF-3A59-7E32-DBADCCE7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4330AF-F089-C491-8826-C512BCE767AF}"/>
              </a:ext>
            </a:extLst>
          </p:cNvPr>
          <p:cNvSpPr txBox="1"/>
          <p:nvPr/>
        </p:nvSpPr>
        <p:spPr>
          <a:xfrm>
            <a:off x="2482901" y="5035518"/>
            <a:ext cx="2650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Angsana New" panose="02020603050405020304" pitchFamily="18" charset="-34"/>
                <a:cs typeface="Angsana New" panose="02020603050405020304" pitchFamily="18" charset="-34"/>
              </a:rPr>
              <a:t>Role: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PH" dirty="0">
                <a:latin typeface="Angsana New" panose="02020603050405020304" pitchFamily="18" charset="-34"/>
                <a:cs typeface="Angsana New" panose="02020603050405020304" pitchFamily="18" charset="-34"/>
              </a:rPr>
              <a:t>System Architecture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PH" dirty="0">
                <a:latin typeface="Angsana New" panose="02020603050405020304" pitchFamily="18" charset="-34"/>
                <a:cs typeface="Angsana New" panose="02020603050405020304" pitchFamily="18" charset="-34"/>
              </a:rPr>
              <a:t>Database Engineer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D032E4-1FAE-61CB-3E24-B9F68ECDDA0F}"/>
              </a:ext>
            </a:extLst>
          </p:cNvPr>
          <p:cNvSpPr txBox="1"/>
          <p:nvPr/>
        </p:nvSpPr>
        <p:spPr>
          <a:xfrm>
            <a:off x="5756513" y="5088776"/>
            <a:ext cx="26502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PH" dirty="0">
                <a:latin typeface="Angsana New" panose="02020603050405020304" pitchFamily="18" charset="-34"/>
                <a:cs typeface="Angsana New" panose="02020603050405020304" pitchFamily="18" charset="-34"/>
              </a:rPr>
              <a:t>Role: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PH" dirty="0">
                <a:latin typeface="Angsana New" panose="02020603050405020304" pitchFamily="18" charset="-34"/>
                <a:cs typeface="Angsana New" panose="02020603050405020304" pitchFamily="18" charset="-34"/>
              </a:rPr>
              <a:t>System Documentation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PH" dirty="0">
                <a:latin typeface="Angsana New" panose="02020603050405020304" pitchFamily="18" charset="-34"/>
                <a:cs typeface="Angsana New" panose="02020603050405020304" pitchFamily="18" charset="-34"/>
              </a:rPr>
              <a:t>Database Engineer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P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B88D78-F4C6-8B31-5A99-993ADA90A640}"/>
              </a:ext>
            </a:extLst>
          </p:cNvPr>
          <p:cNvSpPr txBox="1"/>
          <p:nvPr/>
        </p:nvSpPr>
        <p:spPr>
          <a:xfrm>
            <a:off x="5807030" y="4521233"/>
            <a:ext cx="25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Tiffany Daryl Davila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E7BB9-039C-9C56-9A3F-827CB646AFE5}"/>
              </a:ext>
            </a:extLst>
          </p:cNvPr>
          <p:cNvSpPr txBox="1"/>
          <p:nvPr/>
        </p:nvSpPr>
        <p:spPr>
          <a:xfrm>
            <a:off x="2381866" y="4521233"/>
            <a:ext cx="25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Jheonard L. Cruz</a:t>
            </a:r>
          </a:p>
        </p:txBody>
      </p:sp>
      <p:pic>
        <p:nvPicPr>
          <p:cNvPr id="5122" name="Picture 2" descr="No photo description available.">
            <a:extLst>
              <a:ext uri="{FF2B5EF4-FFF2-40B4-BE49-F238E27FC236}">
                <a16:creationId xmlns:a16="http://schemas.microsoft.com/office/drawing/2014/main" id="{627AEC30-798B-BC7D-C84B-1599E3A5B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2453"/>
            <a:ext cx="2037934" cy="19890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94A8A9-9F11-4D78-02D1-64BDBFC10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526" y="2263126"/>
            <a:ext cx="2037934" cy="20395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2254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578"/>
    </mc:Choice>
    <mc:Fallback>
      <p:transition spd="slow" advTm="215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CD15-995D-4AA7-610D-90762B4E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F58C5-6202-3591-D92C-4883B720C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PH" sz="2800" dirty="0"/>
              <a:t>The DRG Data Warehousing project integrates healthcare data through ETL processes, stores it using a Snowflake schema, and analyzes it in Power BI. The system aims to track common ICD-10 diagnoses by region and gender, providing actionable insights for healthcare planning and policy.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2870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439"/>
    </mc:Choice>
    <mc:Fallback>
      <p:transition spd="slow" advTm="3043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595D-9576-23DE-2E7C-27DFDF7E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4F9B5-87EA-B872-50D6-0B66455FF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3200" dirty="0"/>
              <a:t>To identify patterns in disease classification—specifically the most frequent ICD-10 codes per region and gender—and present these insights through interactive dashboards for informed decision-making.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8433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914"/>
    </mc:Choice>
    <mc:Fallback>
      <p:transition spd="slow" advTm="1691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41B7-A834-B11D-194E-4BEA6ABA6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DE278-736B-A0E9-5C2E-262483F4F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3200" dirty="0"/>
              <a:t>To enable healthcare institutions and policymakers to monitor and analyze which ICD-10 diagnoses are most prevalent across regions, segmented by gender, improving targeted interventions and resource allocation.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63784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728"/>
    </mc:Choice>
    <mc:Fallback>
      <p:transition spd="slow" advTm="1872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45B9D-4D62-344A-BA17-F9D8AEE54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036FD-C265-3031-A454-9E8BEDA12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38056-525C-8E29-04DD-C56EE4E98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2800" dirty="0"/>
              <a:t>Extraction and transformation of DRG claims data using ETL workflows.</a:t>
            </a:r>
          </a:p>
          <a:p>
            <a:r>
              <a:rPr lang="en-PH" sz="2800" dirty="0"/>
              <a:t>Storage and management of structured data in a Snowflake-based schema.</a:t>
            </a:r>
          </a:p>
          <a:p>
            <a:r>
              <a:rPr lang="en-PH" sz="2800" dirty="0"/>
              <a:t>Development of Power BI dashboards to visualize disease trends by region and gender.</a:t>
            </a:r>
          </a:p>
          <a:p>
            <a:r>
              <a:rPr lang="en-PH" sz="2800" dirty="0"/>
              <a:t>Provide analytics for decision-making on patient demographics and healthcare service optimization.</a:t>
            </a:r>
          </a:p>
        </p:txBody>
      </p:sp>
    </p:spTree>
    <p:extLst>
      <p:ext uri="{BB962C8B-B14F-4D97-AF65-F5344CB8AC3E}">
        <p14:creationId xmlns:p14="http://schemas.microsoft.com/office/powerpoint/2010/main" val="1389702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697"/>
    </mc:Choice>
    <mc:Fallback>
      <p:transition spd="slow" advTm="3269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30459-50EC-F58D-5F04-CBBB09560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326D0-28DB-920C-2E0A-B57DABDB3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H" sz="3200" dirty="0"/>
              <a:t>Dependent on completeness and accuracy of DRG claims data.</a:t>
            </a:r>
          </a:p>
          <a:p>
            <a:r>
              <a:rPr lang="en-PH" sz="3200" dirty="0"/>
              <a:t>Static dashboards (not real-time).</a:t>
            </a:r>
          </a:p>
          <a:p>
            <a:r>
              <a:rPr lang="en-PH" sz="3200" dirty="0"/>
              <a:t>Potential biases in data collection and reporting.</a:t>
            </a:r>
          </a:p>
          <a:p>
            <a:r>
              <a:rPr lang="en-PH" sz="3200" dirty="0"/>
              <a:t>Limited granularity for socio-economic or comorbidity factors.</a:t>
            </a:r>
          </a:p>
          <a:p>
            <a:r>
              <a:rPr lang="en-PH" sz="3200" dirty="0"/>
              <a:t>External influences (e.g., policy changes, pandemics) not reflected in historical data.</a:t>
            </a:r>
          </a:p>
        </p:txBody>
      </p:sp>
    </p:spTree>
    <p:extLst>
      <p:ext uri="{BB962C8B-B14F-4D97-AF65-F5344CB8AC3E}">
        <p14:creationId xmlns:p14="http://schemas.microsoft.com/office/powerpoint/2010/main" val="3997177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072"/>
    </mc:Choice>
    <mc:Fallback>
      <p:transition spd="slow" advTm="2907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52FB3-D513-D115-E9D7-711A2536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8C4AA4-C599-7D27-A0FB-1D6C1B805E10}"/>
              </a:ext>
            </a:extLst>
          </p:cNvPr>
          <p:cNvSpPr/>
          <p:nvPr/>
        </p:nvSpPr>
        <p:spPr>
          <a:xfrm>
            <a:off x="3865942" y="2032862"/>
            <a:ext cx="4294207" cy="38771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DRG Claims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1D43C2-C4B6-3A3D-254F-1C9305911E9E}"/>
              </a:ext>
            </a:extLst>
          </p:cNvPr>
          <p:cNvSpPr/>
          <p:nvPr/>
        </p:nvSpPr>
        <p:spPr>
          <a:xfrm>
            <a:off x="3865942" y="2632596"/>
            <a:ext cx="4294207" cy="38771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ETL (Extract, Transform, Load)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FC99C5-73D8-55C9-844A-E1AA7BB0E2EF}"/>
              </a:ext>
            </a:extLst>
          </p:cNvPr>
          <p:cNvSpPr/>
          <p:nvPr/>
        </p:nvSpPr>
        <p:spPr>
          <a:xfrm>
            <a:off x="3865942" y="3242168"/>
            <a:ext cx="4294207" cy="38771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Snowflake DW (fact &amp; dimension </a:t>
            </a:r>
            <a:r>
              <a:rPr lang="en-US" dirty="0" err="1"/>
              <a:t>tbl</a:t>
            </a:r>
            <a:r>
              <a:rPr lang="en-US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483A13-BF1A-FC8C-41D2-8C6618AB6780}"/>
              </a:ext>
            </a:extLst>
          </p:cNvPr>
          <p:cNvSpPr/>
          <p:nvPr/>
        </p:nvSpPr>
        <p:spPr>
          <a:xfrm>
            <a:off x="3865942" y="3847290"/>
            <a:ext cx="4294207" cy="38771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BI: Data integration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79925A-FA4C-DC1A-6BD3-85C12EE349E2}"/>
              </a:ext>
            </a:extLst>
          </p:cNvPr>
          <p:cNvSpPr/>
          <p:nvPr/>
        </p:nvSpPr>
        <p:spPr>
          <a:xfrm>
            <a:off x="3865944" y="4464050"/>
            <a:ext cx="4294207" cy="358857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Interactive Dashboards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DBD18A-C51B-C19B-8279-97AB8A0FE04E}"/>
              </a:ext>
            </a:extLst>
          </p:cNvPr>
          <p:cNvSpPr/>
          <p:nvPr/>
        </p:nvSpPr>
        <p:spPr>
          <a:xfrm>
            <a:off x="3819644" y="5488457"/>
            <a:ext cx="4386807" cy="790021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Insights: Common ICD-10 by Region &amp; Gender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9C62E0-5B80-5565-CA04-67D185BD5A7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13046" y="2420572"/>
            <a:ext cx="0" cy="212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1A440C-3081-3C3D-2DE0-F7DC3A5C7BC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013046" y="3020306"/>
            <a:ext cx="0" cy="22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7EBF0F-C4D4-BAA6-7D16-7FA35355CFC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013046" y="3629878"/>
            <a:ext cx="0" cy="21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6EB5F1-8717-9F23-D229-521950A7A6F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013046" y="4235000"/>
            <a:ext cx="2" cy="22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672287-E2FA-6860-FD91-164DBAAC9BA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013048" y="4822907"/>
            <a:ext cx="0" cy="665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505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336"/>
    </mc:Choice>
    <mc:Fallback>
      <p:transition spd="slow" advTm="3233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77411-74C1-659A-F8F8-69063A2F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233A551F-73CE-75B6-EA36-8AE521536C8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243420" y="1884913"/>
            <a:ext cx="7496815" cy="458533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27373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737"/>
    </mc:Choice>
    <mc:Fallback>
      <p:transition spd="slow" advTm="11737"/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{1BC3AB03-250E-DC44-B5D1-0E1CAF8D4C3D}tf10001123</Template>
  <TotalTime>952</TotalTime>
  <Words>318</Words>
  <Application>Microsoft Macintosh PowerPoint</Application>
  <PresentationFormat>Widescreen</PresentationFormat>
  <Paragraphs>52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Aharoni</vt:lpstr>
      <vt:lpstr>Angsana New</vt:lpstr>
      <vt:lpstr>Aptos</vt:lpstr>
      <vt:lpstr>Aptos Light</vt:lpstr>
      <vt:lpstr>Calibri</vt:lpstr>
      <vt:lpstr>Gill Sans MT</vt:lpstr>
      <vt:lpstr>Wingdings</vt:lpstr>
      <vt:lpstr>Wingdings 2</vt:lpstr>
      <vt:lpstr>Dividend</vt:lpstr>
      <vt:lpstr>DRG CLAIMS SYSTEM</vt:lpstr>
      <vt:lpstr>team</vt:lpstr>
      <vt:lpstr>Description</vt:lpstr>
      <vt:lpstr>OBJECTIVE</vt:lpstr>
      <vt:lpstr>PURPOSE</vt:lpstr>
      <vt:lpstr>SCOPE</vt:lpstr>
      <vt:lpstr>LIMITATION </vt:lpstr>
      <vt:lpstr>Data flow</vt:lpstr>
      <vt:lpstr>Entity relationship diagram</vt:lpstr>
      <vt:lpstr>TECHNOLOGIES</vt:lpstr>
      <vt:lpstr>Power bi dashboard</vt:lpstr>
      <vt:lpstr>Oracle database</vt:lpstr>
      <vt:lpstr>Rest api</vt:lpstr>
      <vt:lpstr>Snow flake</vt:lpstr>
      <vt:lpstr>GITHUB REPOSITORY </vt:lpstr>
      <vt:lpstr>Team collaboration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Tiffany Daryl D</dc:creator>
  <cp:lastModifiedBy>Tiffany Daryl D</cp:lastModifiedBy>
  <cp:revision>7</cp:revision>
  <dcterms:created xsi:type="dcterms:W3CDTF">2025-08-26T12:18:37Z</dcterms:created>
  <dcterms:modified xsi:type="dcterms:W3CDTF">2025-08-28T05:11:43Z</dcterms:modified>
</cp:coreProperties>
</file>