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96" r:id="rId3"/>
    <p:sldMasterId id="2147483720" r:id="rId4"/>
    <p:sldMasterId id="2147483744" r:id="rId5"/>
  </p:sldMasterIdLst>
  <p:notesMasterIdLst>
    <p:notesMasterId r:id="rId18"/>
  </p:notesMasterIdLst>
  <p:sldIdLst>
    <p:sldId id="256" r:id="rId6"/>
    <p:sldId id="257" r:id="rId7"/>
    <p:sldId id="265" r:id="rId8"/>
    <p:sldId id="266" r:id="rId9"/>
    <p:sldId id="264" r:id="rId10"/>
    <p:sldId id="259" r:id="rId11"/>
    <p:sldId id="267" r:id="rId12"/>
    <p:sldId id="268" r:id="rId13"/>
    <p:sldId id="269" r:id="rId14"/>
    <p:sldId id="263" r:id="rId15"/>
    <p:sldId id="261" r:id="rId16"/>
    <p:sldId id="262" r:id="rId17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D7487-DBCB-46AA-A562-F35B4986ED55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91EB6-12D2-4F5F-B8B6-1B74007986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4298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577B7B7E-1F5E-4EC6-A59C-AB21852A5ABF}" type="slidenum">
              <a:rPr lang="es-ES_tradnl">
                <a:solidFill>
                  <a:prstClr val="black"/>
                </a:solidFill>
              </a:rPr>
              <a:pPr/>
              <a:t>3</a:t>
            </a:fld>
            <a:endParaRPr lang="es-ES_tradnl">
              <a:solidFill>
                <a:prstClr val="black"/>
              </a:solidFill>
            </a:endParaRPr>
          </a:p>
        </p:txBody>
      </p:sp>
      <p:sp>
        <p:nvSpPr>
          <p:cNvPr id="8195" name="Rectangle 2"/>
          <p:cNvSpPr>
            <a:spLocks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_tradnl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2F3B5D-A44A-446A-937F-94699AF948CD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0F5A6-A287-4E9C-A19F-6231887B7E9C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285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AA3392-692B-4C8A-939A-B852B52E531B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D8937-F664-4BDB-A64E-A795E308F83A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306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5F8D6-5597-4887-BF83-9330C3E39F96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9B687B-5575-4B48-ACD1-3B7E3BDF3CCE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16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5590C-DB6E-409E-B5FD-395F6663B97E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B91E4C-12C5-49BC-AC85-2618504CA4D4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009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A43BD9-94E7-4ED0-9E30-ACAA838B183A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88EDE1-CBF7-439D-9E21-4D9C17B74861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104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3818C5-B4AC-423A-BA7E-24F97A5A8B70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76923-47DE-4075-A4C5-27700F3F03A7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9185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0DBADA2-7DF2-49A7-8561-13312FF5A953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DB80F5-8F54-4B89-90B5-B4D21C48CB6F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5530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269257-EA0B-49ED-886C-CA79FBA927D9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25F8EC-C118-4F1C-8B35-851F34CE0100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25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 smtClean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2D702D-C5BE-4156-BFA2-364AD568A8A2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4EC066-ED31-4B2C-8A96-973A4C453500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878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EDAA33-D84A-4F95-BD77-DF6704E90FC5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B6098D-954D-4A19-B4F4-CDEC4880EFDA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64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364ED-1902-406E-B429-C56D8990A295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7BBA1B-33AC-4E07-A635-EE19BC542459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818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A6B1AF-8361-4BFA-9F91-95C1929CFEB1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EAB51-02DC-4B46-9A0C-92858B8421DB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EEB9-DC9C-42A4-8462-ADACD3BE5D6D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899AD-52F0-4FD4-B56F-F60EEB27D6B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0E741-6D67-4318-908F-0CF8EFE0520C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1D98C-6BE8-481D-A3DD-BBBA56D81DCE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0EBA7-E1B6-44E2-B8DB-3400835FD78F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FC119-B4BD-4711-8889-EF378B5957E3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1C8D9D-1FA9-4B01-B898-8ECE937A7E9D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75330-6C8F-48DF-AF3A-DC2ACF9E07B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7D48B-E9F8-482E-AC20-17D24969164E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88671-A679-4222-99E1-0A87E3BC0E43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71661-6C53-4044-9118-A3A2F141D8DE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1A8A4-380A-465F-A5A6-438394BBBD8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EADB2-029F-4A7D-8174-70AC6E0FE3C8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A0BA3-131F-4B8F-BA7A-DA537D76D19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69C147-FAEE-46A9-B8E6-2D1B3E595BDA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3217378-166A-4B11-96E6-A0220A871E11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F66886-16DB-4994-8EAB-1055C6794D23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7B855-BAE8-40E5-AE18-D9F2DBAD8116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6A32F-30DC-44E7-871F-3F8197F9AC7F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5644A-BA1A-44DC-B1B0-9F04A59307C0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A6B1AF-8361-4BFA-9F91-95C1929CFEB1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EAB51-02DC-4B46-9A0C-92858B8421DB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EEB9-DC9C-42A4-8462-ADACD3BE5D6D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899AD-52F0-4FD4-B56F-F60EEB27D6B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0E741-6D67-4318-908F-0CF8EFE0520C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1D98C-6BE8-481D-A3DD-BBBA56D81DCE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0EBA7-E1B6-44E2-B8DB-3400835FD78F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FC119-B4BD-4711-8889-EF378B5957E3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1C8D9D-1FA9-4B01-B898-8ECE937A7E9D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75330-6C8F-48DF-AF3A-DC2ACF9E07B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7D48B-E9F8-482E-AC20-17D24969164E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88671-A679-4222-99E1-0A87E3BC0E43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71661-6C53-4044-9118-A3A2F141D8DE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1A8A4-380A-465F-A5A6-438394BBBD8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EADB2-029F-4A7D-8174-70AC6E0FE3C8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A0BA3-131F-4B8F-BA7A-DA537D76D19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69C147-FAEE-46A9-B8E6-2D1B3E595BDA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3217378-166A-4B11-96E6-A0220A871E11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F66886-16DB-4994-8EAB-1055C6794D23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7B855-BAE8-40E5-AE18-D9F2DBAD8116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6A32F-30DC-44E7-871F-3F8197F9AC7F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5644A-BA1A-44DC-B1B0-9F04A59307C0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A6B1AF-8361-4BFA-9F91-95C1929CFEB1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43EAB51-02DC-4B46-9A0C-92858B8421DB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C5EEB9-DC9C-42A4-8462-ADACD3BE5D6D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899AD-52F0-4FD4-B56F-F60EEB27D6B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C90E741-6D67-4318-908F-0CF8EFE0520C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F1D98C-6BE8-481D-A3DD-BBBA56D81DCE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40EBA7-E1B6-44E2-B8DB-3400835FD78F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FFC119-B4BD-4711-8889-EF378B5957E3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21C8D9D-1FA9-4B01-B898-8ECE937A7E9D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9675330-6C8F-48DF-AF3A-DC2ACF9E07B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467D48B-E9F8-482E-AC20-17D24969164E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988671-A679-4222-99E1-0A87E3BC0E43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5F71661-6C53-4044-9118-A3A2F141D8DE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971A8A4-380A-465F-A5A6-438394BBBD8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EADB2-029F-4A7D-8174-70AC6E0FE3C8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D1A0BA3-131F-4B8F-BA7A-DA537D76D194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F69C147-FAEE-46A9-B8E6-2D1B3E595BDA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pPr>
              <a:defRPr/>
            </a:pPr>
            <a:fld id="{33217378-166A-4B11-96E6-A0220A871E11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F66886-16DB-4994-8EAB-1055C6794D23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D7B855-BAE8-40E5-AE18-D9F2DBAD8116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F6A32F-30DC-44E7-871F-3F8197F9AC7F}" type="datetimeFigureOut">
              <a:rPr lang="es-ES" smtClean="0">
                <a:solidFill>
                  <a:srgbClr val="D6ECFF"/>
                </a:solidFill>
              </a:rPr>
              <a:pPr>
                <a:defRPr/>
              </a:pPr>
              <a:t>14/10/2011</a:t>
            </a:fld>
            <a:endParaRPr lang="es-ES">
              <a:solidFill>
                <a:srgbClr val="D6EC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s-ES">
              <a:solidFill>
                <a:srgbClr val="D6ECFF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D5644A-BA1A-44DC-B1B0-9F04A59307C0}" type="slidenum">
              <a:rPr lang="es-ES" smtClean="0">
                <a:solidFill>
                  <a:srgbClr val="D6ECFF"/>
                </a:solidFill>
              </a:rPr>
              <a:pPr>
                <a:defRPr/>
              </a:pPr>
              <a:t>‹Nº›</a:t>
            </a:fld>
            <a:endParaRPr lang="es-ES">
              <a:solidFill>
                <a:srgbClr val="D6ECFF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1 Marcador de título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título del patrón</a:t>
            </a:r>
          </a:p>
        </p:txBody>
      </p:sp>
      <p:sp>
        <p:nvSpPr>
          <p:cNvPr id="2051" name="2 Marcador de texto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095747B-5653-43E2-95E6-65C0DF784C28}" type="datetimeFigureOut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14/10/2011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146CDA02-2F0C-43C6-A305-99A3D84E94AF}" type="slidenum">
              <a:rPr lang="es-E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‹Nº›</a:t>
            </a:fld>
            <a:endParaRPr lang="es-E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604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CD27CA0-4A88-48FC-B04D-A0EADD7FD521}" type="datetimeFigureOut">
              <a:rPr lang="es-ES" smtClean="0"/>
              <a:t>14/10/2011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24DE9C4B-530B-4BA5-BDD9-37F1C3A57A0F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6.wmf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5" Type="http://schemas.openxmlformats.org/officeDocument/2006/relationships/image" Target="../media/image7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wmf"/><Relationship Id="rId14" Type="http://schemas.openxmlformats.org/officeDocument/2006/relationships/oleObject" Target="../embeddings/oleObject6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EL CICLO CONTABLE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1887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784192"/>
            <a:ext cx="8060308" cy="5381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826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991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346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EL CICLO CONTABLE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/>
          <a:lstStyle/>
          <a:p>
            <a:r>
              <a:rPr lang="es-ES" dirty="0" smtClean="0"/>
              <a:t>Asiento de Apertura</a:t>
            </a:r>
          </a:p>
          <a:p>
            <a:r>
              <a:rPr lang="es-ES" dirty="0" smtClean="0"/>
              <a:t>Asientos de diario</a:t>
            </a:r>
          </a:p>
          <a:p>
            <a:r>
              <a:rPr lang="es-ES" dirty="0" smtClean="0"/>
              <a:t>Balance de Comprobación</a:t>
            </a:r>
          </a:p>
          <a:p>
            <a:r>
              <a:rPr lang="es-ES" dirty="0" smtClean="0"/>
              <a:t>Asientos de Ajuste y regularización</a:t>
            </a:r>
          </a:p>
          <a:p>
            <a:r>
              <a:rPr lang="es-ES" dirty="0" smtClean="0"/>
              <a:t>Asientos de Regularización de Gastos e Ingresos</a:t>
            </a:r>
          </a:p>
          <a:p>
            <a:r>
              <a:rPr lang="es-ES" dirty="0" smtClean="0"/>
              <a:t>Asiento de cierre</a:t>
            </a:r>
          </a:p>
          <a:p>
            <a:r>
              <a:rPr lang="es-ES" dirty="0" smtClean="0"/>
              <a:t>Elaboración de las Cuentas Anuales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329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1C041-67EC-4B62-8CF2-852D55504E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4495800" y="304800"/>
            <a:ext cx="1600200" cy="1995488"/>
            <a:chOff x="2832" y="192"/>
            <a:chExt cx="1008" cy="1257"/>
          </a:xfrm>
        </p:grpSpPr>
        <p:sp>
          <p:nvSpPr>
            <p:cNvPr id="1061" name="Rectangle 38"/>
            <p:cNvSpPr>
              <a:spLocks noChangeArrowheads="1"/>
            </p:cNvSpPr>
            <p:nvPr/>
          </p:nvSpPr>
          <p:spPr bwMode="auto">
            <a:xfrm>
              <a:off x="2832" y="192"/>
              <a:ext cx="1008" cy="1248"/>
            </a:xfrm>
            <a:prstGeom prst="rect">
              <a:avLst/>
            </a:prstGeom>
            <a:solidFill>
              <a:srgbClr val="FFFF66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FF66"/>
              </a:extrusionClr>
            </a:sp3d>
          </p:spPr>
          <p:txBody>
            <a:bodyPr wrap="none" anchor="ctr"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black"/>
                </a:solidFill>
                <a:cs typeface="Arial" charset="0"/>
              </a:endParaRPr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2832" y="192"/>
            <a:ext cx="990" cy="1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Documento" r:id="rId4" imgW="4322160" imgH="6275880" progId="Word.Document.8">
                    <p:embed/>
                  </p:oleObj>
                </mc:Choice>
                <mc:Fallback>
                  <p:oleObj name="Documento" r:id="rId4" imgW="4322160" imgH="627588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192"/>
                          <a:ext cx="990" cy="1257"/>
                        </a:xfrm>
                        <a:prstGeom prst="rect">
                          <a:avLst/>
                        </a:prstGeom>
                        <a:solidFill>
                          <a:srgbClr val="FFFF66"/>
                        </a:solidFill>
                        <a:ln w="12700">
                          <a:solidFill>
                            <a:srgbClr val="FF9933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39"/>
          <p:cNvGrpSpPr>
            <a:grpSpLocks/>
          </p:cNvGrpSpPr>
          <p:nvPr/>
        </p:nvGrpSpPr>
        <p:grpSpPr bwMode="auto">
          <a:xfrm>
            <a:off x="4495800" y="4648200"/>
            <a:ext cx="1447800" cy="1905000"/>
            <a:chOff x="2832" y="2928"/>
            <a:chExt cx="912" cy="1200"/>
          </a:xfrm>
        </p:grpSpPr>
        <p:sp>
          <p:nvSpPr>
            <p:cNvPr id="1060" name="Rectangle 36"/>
            <p:cNvSpPr>
              <a:spLocks noChangeArrowheads="1"/>
            </p:cNvSpPr>
            <p:nvPr/>
          </p:nvSpPr>
          <p:spPr bwMode="auto">
            <a:xfrm>
              <a:off x="2832" y="2928"/>
              <a:ext cx="912" cy="1200"/>
            </a:xfrm>
            <a:prstGeom prst="rect">
              <a:avLst/>
            </a:prstGeom>
            <a:solidFill>
              <a:srgbClr val="99CCFF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99CCFF"/>
              </a:extrusionClr>
            </a:sp3d>
          </p:spPr>
          <p:txBody>
            <a:bodyPr wrap="none" anchor="ctr"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black"/>
                </a:solidFill>
                <a:cs typeface="Arial" charset="0"/>
              </a:endParaRPr>
            </a:p>
          </p:txBody>
        </p:sp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2832" y="2928"/>
            <a:ext cx="893" cy="11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7" name="Documento" r:id="rId6" imgW="4322160" imgH="5577840" progId="Word.Document.8">
                    <p:embed/>
                  </p:oleObj>
                </mc:Choice>
                <mc:Fallback>
                  <p:oleObj name="Documento" r:id="rId6" imgW="4322160" imgH="557784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928"/>
                          <a:ext cx="893" cy="1152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chemeClr val="hlink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858000" y="457200"/>
            <a:ext cx="1828800" cy="2057400"/>
            <a:chOff x="4320" y="288"/>
            <a:chExt cx="1152" cy="1296"/>
          </a:xfrm>
        </p:grpSpPr>
        <p:sp>
          <p:nvSpPr>
            <p:cNvPr id="1059" name="Rectangle 40"/>
            <p:cNvSpPr>
              <a:spLocks noChangeArrowheads="1"/>
            </p:cNvSpPr>
            <p:nvPr/>
          </p:nvSpPr>
          <p:spPr bwMode="auto">
            <a:xfrm>
              <a:off x="4320" y="288"/>
              <a:ext cx="1152" cy="1296"/>
            </a:xfrm>
            <a:prstGeom prst="rect">
              <a:avLst/>
            </a:prstGeom>
            <a:solidFill>
              <a:srgbClr val="CC3300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3300"/>
              </a:extrusionClr>
            </a:sp3d>
          </p:spPr>
          <p:txBody>
            <a:bodyPr wrap="none" anchor="ctr"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black"/>
                </a:solidFill>
                <a:cs typeface="Arial" charset="0"/>
              </a:endParaRPr>
            </a:p>
          </p:txBody>
        </p:sp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320" y="336"/>
            <a:ext cx="1104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8" name="Documento" r:id="rId8" imgW="4484880" imgH="4788720" progId="Word.Document.8">
                    <p:embed/>
                  </p:oleObj>
                </mc:Choice>
                <mc:Fallback>
                  <p:oleObj name="Documento" r:id="rId8" imgW="4484880" imgH="47887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36"/>
                          <a:ext cx="1104" cy="1248"/>
                        </a:xfrm>
                        <a:prstGeom prst="rect">
                          <a:avLst/>
                        </a:prstGeom>
                        <a:solidFill>
                          <a:srgbClr val="CC3300"/>
                        </a:solidFill>
                        <a:ln w="12700">
                          <a:solidFill>
                            <a:srgbClr val="FF99FF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Group 45"/>
          <p:cNvGrpSpPr>
            <a:grpSpLocks/>
          </p:cNvGrpSpPr>
          <p:nvPr/>
        </p:nvGrpSpPr>
        <p:grpSpPr bwMode="auto">
          <a:xfrm>
            <a:off x="6934200" y="2819400"/>
            <a:ext cx="1676400" cy="1384300"/>
            <a:chOff x="4368" y="1776"/>
            <a:chExt cx="1056" cy="872"/>
          </a:xfrm>
        </p:grpSpPr>
        <p:sp>
          <p:nvSpPr>
            <p:cNvPr id="1058" name="Rectangle 41"/>
            <p:cNvSpPr>
              <a:spLocks noChangeArrowheads="1"/>
            </p:cNvSpPr>
            <p:nvPr/>
          </p:nvSpPr>
          <p:spPr bwMode="auto">
            <a:xfrm>
              <a:off x="4368" y="1776"/>
              <a:ext cx="1056" cy="864"/>
            </a:xfrm>
            <a:prstGeom prst="rect">
              <a:avLst/>
            </a:prstGeom>
            <a:solidFill>
              <a:srgbClr val="CC0099"/>
            </a:solidFill>
            <a:ln w="9525">
              <a:miter lim="800000"/>
              <a:headEnd/>
              <a:tailEnd/>
            </a:ln>
            <a:scene3d>
              <a:camera prst="legacyPerspectiveTopRight"/>
              <a:lightRig rig="legacyFlat3" dir="b"/>
            </a:scene3d>
            <a:sp3d extrusionH="887400" prstMaterial="legacyMatte">
              <a:bevelT w="13500" h="13500" prst="angle"/>
              <a:bevelB w="13500" h="13500" prst="angle"/>
              <a:extrusionClr>
                <a:srgbClr val="CC0099"/>
              </a:extrusionClr>
            </a:sp3d>
          </p:spPr>
          <p:txBody>
            <a:bodyPr wrap="none" anchor="ctr"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black"/>
                </a:solidFill>
                <a:cs typeface="Arial" charset="0"/>
              </a:endParaRPr>
            </a:p>
          </p:txBody>
        </p:sp>
        <p:graphicFrame>
          <p:nvGraphicFramePr>
            <p:cNvPr id="1028" name="Object 4"/>
            <p:cNvGraphicFramePr>
              <a:graphicFrameLocks noChangeAspect="1"/>
            </p:cNvGraphicFramePr>
            <p:nvPr/>
          </p:nvGraphicFramePr>
          <p:xfrm>
            <a:off x="4368" y="1824"/>
            <a:ext cx="1056" cy="8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Documento" r:id="rId10" imgW="4484880" imgH="3499920" progId="Word.Document.8">
                    <p:embed/>
                  </p:oleObj>
                </mc:Choice>
                <mc:Fallback>
                  <p:oleObj name="Documento" r:id="rId10" imgW="4484880" imgH="349992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824"/>
                          <a:ext cx="1056" cy="824"/>
                        </a:xfrm>
                        <a:prstGeom prst="rect">
                          <a:avLst/>
                        </a:prstGeom>
                        <a:solidFill>
                          <a:srgbClr val="CC0099"/>
                        </a:solidFill>
                        <a:ln w="12700">
                          <a:solidFill>
                            <a:srgbClr val="CC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6"/>
          <p:cNvGrpSpPr>
            <a:grpSpLocks/>
          </p:cNvGrpSpPr>
          <p:nvPr/>
        </p:nvGrpSpPr>
        <p:grpSpPr bwMode="auto">
          <a:xfrm>
            <a:off x="7010400" y="4572000"/>
            <a:ext cx="1447800" cy="1905000"/>
            <a:chOff x="4416" y="2880"/>
            <a:chExt cx="912" cy="1200"/>
          </a:xfrm>
        </p:grpSpPr>
        <p:sp>
          <p:nvSpPr>
            <p:cNvPr id="1056" name="Rectangle 7"/>
            <p:cNvSpPr>
              <a:spLocks noChangeArrowheads="1"/>
            </p:cNvSpPr>
            <p:nvPr/>
          </p:nvSpPr>
          <p:spPr bwMode="auto">
            <a:xfrm>
              <a:off x="4416" y="2880"/>
              <a:ext cx="912" cy="1200"/>
            </a:xfrm>
            <a:prstGeom prst="rect">
              <a:avLst/>
            </a:prstGeom>
            <a:solidFill>
              <a:srgbClr val="DDDDDD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DDDDDD"/>
              </a:extrusionClr>
            </a:sp3d>
          </p:spPr>
          <p:txBody>
            <a:bodyPr wrap="none" anchor="ctr"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black"/>
                </a:solidFill>
                <a:cs typeface="Arial" charset="0"/>
              </a:endParaRPr>
            </a:p>
          </p:txBody>
        </p:sp>
        <p:sp>
          <p:nvSpPr>
            <p:cNvPr id="1057" name="Text Box 8"/>
            <p:cNvSpPr txBox="1">
              <a:spLocks noChangeArrowheads="1"/>
            </p:cNvSpPr>
            <p:nvPr/>
          </p:nvSpPr>
          <p:spPr bwMode="auto">
            <a:xfrm>
              <a:off x="4512" y="3360"/>
              <a:ext cx="609" cy="194"/>
            </a:xfrm>
            <a:prstGeom prst="rect">
              <a:avLst/>
            </a:prstGeom>
            <a:solidFill>
              <a:srgbClr val="DDDDDD"/>
            </a:solidFill>
            <a:ln w="38100" cmpd="dbl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_tradnl" sz="1400" b="1" dirty="0">
                  <a:cs typeface="Arial" charset="0"/>
                </a:rPr>
                <a:t>MEMORIA</a:t>
              </a:r>
              <a:endParaRPr lang="es-ES_tradnl" dirty="0">
                <a:cs typeface="Arial" charset="0"/>
              </a:endParaRPr>
            </a:p>
          </p:txBody>
        </p:sp>
      </p:grpSp>
      <p:grpSp>
        <p:nvGrpSpPr>
          <p:cNvPr id="7" name="Group 28"/>
          <p:cNvGrpSpPr>
            <a:grpSpLocks/>
          </p:cNvGrpSpPr>
          <p:nvPr/>
        </p:nvGrpSpPr>
        <p:grpSpPr bwMode="auto">
          <a:xfrm>
            <a:off x="2743200" y="2514600"/>
            <a:ext cx="1524000" cy="2057400"/>
            <a:chOff x="1728" y="1584"/>
            <a:chExt cx="960" cy="1296"/>
          </a:xfrm>
        </p:grpSpPr>
        <p:sp>
          <p:nvSpPr>
            <p:cNvPr id="1055" name="Rectangle 27"/>
            <p:cNvSpPr>
              <a:spLocks noChangeArrowheads="1"/>
            </p:cNvSpPr>
            <p:nvPr/>
          </p:nvSpPr>
          <p:spPr bwMode="auto">
            <a:xfrm>
              <a:off x="1728" y="1584"/>
              <a:ext cx="960" cy="1296"/>
            </a:xfrm>
            <a:prstGeom prst="rect">
              <a:avLst/>
            </a:prstGeom>
            <a:solidFill>
              <a:srgbClr val="FFCCCC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FFCCCC"/>
              </a:extrusionClr>
            </a:sp3d>
          </p:spPr>
          <p:txBody>
            <a:bodyPr wrap="none" anchor="ctr"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black"/>
                </a:solidFill>
                <a:cs typeface="Arial" charset="0"/>
              </a:endParaRPr>
            </a:p>
          </p:txBody>
        </p:sp>
        <p:graphicFrame>
          <p:nvGraphicFramePr>
            <p:cNvPr id="1027" name="Object 3"/>
            <p:cNvGraphicFramePr>
              <a:graphicFrameLocks noChangeAspect="1"/>
            </p:cNvGraphicFramePr>
            <p:nvPr/>
          </p:nvGraphicFramePr>
          <p:xfrm>
            <a:off x="1728" y="1632"/>
            <a:ext cx="926" cy="1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0" name="Documento" r:id="rId12" imgW="4322160" imgH="5931360" progId="Word.Document.8">
                    <p:embed/>
                  </p:oleObj>
                </mc:Choice>
                <mc:Fallback>
                  <p:oleObj name="Documento" r:id="rId12" imgW="4322160" imgH="59313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1632"/>
                          <a:ext cx="926" cy="1248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FFCCCC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381000" y="2514600"/>
            <a:ext cx="1524000" cy="1981200"/>
            <a:chOff x="2832" y="1584"/>
            <a:chExt cx="960" cy="1248"/>
          </a:xfrm>
        </p:grpSpPr>
        <p:sp>
          <p:nvSpPr>
            <p:cNvPr id="1054" name="Rectangle 25"/>
            <p:cNvSpPr>
              <a:spLocks noChangeArrowheads="1"/>
            </p:cNvSpPr>
            <p:nvPr/>
          </p:nvSpPr>
          <p:spPr bwMode="auto">
            <a:xfrm>
              <a:off x="2832" y="1584"/>
              <a:ext cx="960" cy="1248"/>
            </a:xfrm>
            <a:prstGeom prst="rect">
              <a:avLst/>
            </a:prstGeom>
            <a:solidFill>
              <a:schemeClr val="accent1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accent1"/>
              </a:extrusionClr>
            </a:sp3d>
          </p:spPr>
          <p:txBody>
            <a:bodyPr wrap="none" anchor="ctr">
              <a:flatTx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black"/>
                </a:solidFill>
                <a:cs typeface="Arial" charset="0"/>
              </a:endParaRPr>
            </a:p>
          </p:txBody>
        </p:sp>
        <p:graphicFrame>
          <p:nvGraphicFramePr>
            <p:cNvPr id="1026" name="Object 2"/>
            <p:cNvGraphicFramePr>
              <a:graphicFrameLocks noChangeAspect="1"/>
            </p:cNvGraphicFramePr>
            <p:nvPr/>
          </p:nvGraphicFramePr>
          <p:xfrm>
            <a:off x="2880" y="1632"/>
            <a:ext cx="888" cy="1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1" name="Documento" r:id="rId14" imgW="4322160" imgH="6071760" progId="Word.Document.8">
                    <p:embed/>
                  </p:oleObj>
                </mc:Choice>
                <mc:Fallback>
                  <p:oleObj name="Documento" r:id="rId14" imgW="4322160" imgH="6071760" progId="Word.Documen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1632"/>
                          <a:ext cx="888" cy="1200"/>
                        </a:xfrm>
                        <a:prstGeom prst="rect">
                          <a:avLst/>
                        </a:prstGeom>
                        <a:noFill/>
                        <a:ln w="12700">
                          <a:solidFill>
                            <a:srgbClr val="00FF99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53882" dir="135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420" name="AutoShape 12"/>
          <p:cNvSpPr>
            <a:spLocks/>
          </p:cNvSpPr>
          <p:nvPr/>
        </p:nvSpPr>
        <p:spPr bwMode="auto">
          <a:xfrm>
            <a:off x="6477000" y="685800"/>
            <a:ext cx="152400" cy="5562600"/>
          </a:xfrm>
          <a:prstGeom prst="leftBrace">
            <a:avLst>
              <a:gd name="adj1" fmla="val 304167"/>
              <a:gd name="adj2" fmla="val 50000"/>
            </a:avLst>
          </a:prstGeom>
          <a:noFill/>
          <a:ln w="28575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prstClr val="black"/>
              </a:solidFill>
              <a:cs typeface="Arial" charset="0"/>
            </a:endParaRPr>
          </a:p>
        </p:txBody>
      </p:sp>
      <p:sp>
        <p:nvSpPr>
          <p:cNvPr id="17421" name="Line 13"/>
          <p:cNvSpPr>
            <a:spLocks noChangeShapeType="1"/>
          </p:cNvSpPr>
          <p:nvPr/>
        </p:nvSpPr>
        <p:spPr bwMode="auto">
          <a:xfrm>
            <a:off x="4343400" y="3429000"/>
            <a:ext cx="2057400" cy="0"/>
          </a:xfrm>
          <a:prstGeom prst="line">
            <a:avLst/>
          </a:prstGeom>
          <a:noFill/>
          <a:ln w="28575">
            <a:solidFill>
              <a:srgbClr val="FF99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427" name="Text Box 19"/>
          <p:cNvSpPr txBox="1">
            <a:spLocks noChangeArrowheads="1"/>
          </p:cNvSpPr>
          <p:nvPr/>
        </p:nvSpPr>
        <p:spPr bwMode="auto">
          <a:xfrm>
            <a:off x="517525" y="269875"/>
            <a:ext cx="1169679" cy="92333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CICLO</a:t>
            </a:r>
          </a:p>
          <a:p>
            <a:pPr>
              <a:defRPr/>
            </a:pP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CONTABLE</a:t>
            </a:r>
          </a:p>
          <a:p>
            <a:pPr>
              <a:defRPr/>
            </a:pPr>
            <a:r>
              <a:rPr lang="es-ES_tradnl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ANUAL</a:t>
            </a:r>
            <a:endParaRPr lang="es-ES_tradnl" dirty="0">
              <a:solidFill>
                <a:srgbClr val="FF0000"/>
              </a:solidFill>
              <a:cs typeface="Arial" charset="0"/>
            </a:endParaRPr>
          </a:p>
        </p:txBody>
      </p:sp>
      <p:sp>
        <p:nvSpPr>
          <p:cNvPr id="17432" name="Line 24"/>
          <p:cNvSpPr>
            <a:spLocks noChangeShapeType="1"/>
          </p:cNvSpPr>
          <p:nvPr/>
        </p:nvSpPr>
        <p:spPr bwMode="auto">
          <a:xfrm flipV="1">
            <a:off x="1447800" y="4572000"/>
            <a:ext cx="0" cy="9144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>
            <a:off x="1981200" y="3505200"/>
            <a:ext cx="685800" cy="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grpSp>
        <p:nvGrpSpPr>
          <p:cNvPr id="9" name="Group 29"/>
          <p:cNvGrpSpPr>
            <a:grpSpLocks/>
          </p:cNvGrpSpPr>
          <p:nvPr/>
        </p:nvGrpSpPr>
        <p:grpSpPr bwMode="auto">
          <a:xfrm>
            <a:off x="304800" y="5105400"/>
            <a:ext cx="2520950" cy="1447800"/>
            <a:chOff x="240" y="672"/>
            <a:chExt cx="1588" cy="912"/>
          </a:xfrm>
        </p:grpSpPr>
        <p:grpSp>
          <p:nvGrpSpPr>
            <p:cNvPr id="1049" name="Group 30"/>
            <p:cNvGrpSpPr>
              <a:grpSpLocks/>
            </p:cNvGrpSpPr>
            <p:nvPr/>
          </p:nvGrpSpPr>
          <p:grpSpPr bwMode="auto">
            <a:xfrm>
              <a:off x="240" y="672"/>
              <a:ext cx="528" cy="912"/>
              <a:chOff x="240" y="672"/>
              <a:chExt cx="528" cy="912"/>
            </a:xfrm>
          </p:grpSpPr>
          <p:sp>
            <p:nvSpPr>
              <p:cNvPr id="17439" name="Rectangle 31"/>
              <p:cNvSpPr>
                <a:spLocks noChangeArrowheads="1"/>
              </p:cNvSpPr>
              <p:nvPr/>
            </p:nvSpPr>
            <p:spPr bwMode="auto">
              <a:xfrm>
                <a:off x="384" y="672"/>
                <a:ext cx="384" cy="576"/>
              </a:xfrm>
              <a:prstGeom prst="rect">
                <a:avLst/>
              </a:prstGeom>
              <a:solidFill>
                <a:srgbClr val="B2B2B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7440" name="Rectangle 32"/>
              <p:cNvSpPr>
                <a:spLocks noChangeArrowheads="1"/>
              </p:cNvSpPr>
              <p:nvPr/>
            </p:nvSpPr>
            <p:spPr bwMode="auto">
              <a:xfrm>
                <a:off x="240" y="768"/>
                <a:ext cx="384" cy="480"/>
              </a:xfrm>
              <a:prstGeom prst="rect">
                <a:avLst/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>
                  <a:defRPr/>
                </a:pPr>
                <a:endParaRPr lang="es-ES">
                  <a:solidFill>
                    <a:prstClr val="black"/>
                  </a:solidFill>
                  <a:cs typeface="Arial" charset="0"/>
                </a:endParaRPr>
              </a:p>
            </p:txBody>
          </p:sp>
          <p:sp>
            <p:nvSpPr>
              <p:cNvPr id="17441" name="Rectangle 33"/>
              <p:cNvSpPr>
                <a:spLocks noChangeArrowheads="1"/>
              </p:cNvSpPr>
              <p:nvPr/>
            </p:nvSpPr>
            <p:spPr bwMode="auto">
              <a:xfrm>
                <a:off x="336" y="1008"/>
                <a:ext cx="384" cy="576"/>
              </a:xfrm>
              <a:prstGeom prst="rect">
                <a:avLst/>
              </a:prstGeom>
              <a:solidFill>
                <a:srgbClr val="969696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dist="35921" dir="2700000" algn="ctr" rotWithShape="0">
                  <a:srgbClr val="808080"/>
                </a:outerShdw>
              </a:effectLst>
            </p:spPr>
            <p:txBody>
              <a:bodyPr wrap="none" anchor="ctr"/>
              <a:lstStyle/>
              <a:p>
                <a:pPr algn="ctr">
                  <a:defRPr/>
                </a:pPr>
                <a:endParaRPr lang="es-ES_tradnl">
                  <a:solidFill>
                    <a:srgbClr val="F8F8F8"/>
                  </a:solidFill>
                  <a:cs typeface="Arial" charset="0"/>
                </a:endParaRPr>
              </a:p>
            </p:txBody>
          </p:sp>
        </p:grpSp>
        <p:sp>
          <p:nvSpPr>
            <p:cNvPr id="1050" name="Text Box 34"/>
            <p:cNvSpPr txBox="1">
              <a:spLocks noChangeArrowheads="1"/>
            </p:cNvSpPr>
            <p:nvPr/>
          </p:nvSpPr>
          <p:spPr bwMode="auto">
            <a:xfrm>
              <a:off x="768" y="912"/>
              <a:ext cx="106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_tradnl" sz="1600" b="1">
                  <a:solidFill>
                    <a:prstClr val="white"/>
                  </a:solidFill>
                  <a:latin typeface="Comic Sans MS" pitchFamily="66" charset="0"/>
                  <a:cs typeface="Arial" charset="0"/>
                </a:rPr>
                <a:t>DOCUMENTOS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s-ES_tradnl" sz="1600" b="1">
                  <a:solidFill>
                    <a:prstClr val="white"/>
                  </a:solidFill>
                  <a:latin typeface="Comic Sans MS" pitchFamily="66" charset="0"/>
                  <a:cs typeface="Arial" charset="0"/>
                </a:rPr>
                <a:t> VARIOS</a:t>
              </a:r>
            </a:p>
          </p:txBody>
        </p:sp>
      </p:grpSp>
      <p:sp>
        <p:nvSpPr>
          <p:cNvPr id="17454" name="Line 46"/>
          <p:cNvSpPr>
            <a:spLocks noChangeShapeType="1"/>
          </p:cNvSpPr>
          <p:nvPr/>
        </p:nvSpPr>
        <p:spPr bwMode="auto">
          <a:xfrm flipV="1">
            <a:off x="3581400" y="1371600"/>
            <a:ext cx="762000" cy="10668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  <p:sp>
        <p:nvSpPr>
          <p:cNvPr id="17455" name="Line 47"/>
          <p:cNvSpPr>
            <a:spLocks noChangeShapeType="1"/>
          </p:cNvSpPr>
          <p:nvPr/>
        </p:nvSpPr>
        <p:spPr bwMode="auto">
          <a:xfrm>
            <a:off x="3581400" y="4724400"/>
            <a:ext cx="762000" cy="838200"/>
          </a:xfrm>
          <a:prstGeom prst="line">
            <a:avLst/>
          </a:prstGeom>
          <a:noFill/>
          <a:ln w="28575">
            <a:solidFill>
              <a:srgbClr val="FF9933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>
              <a:solidFill>
                <a:prstClr val="black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340529"/>
      </p:ext>
    </p:extLst>
  </p:cSld>
  <p:clrMapOvr>
    <a:masterClrMapping/>
  </p:clrMapOvr>
  <p:transition spd="slow"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7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7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7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27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0" grpId="0" animBg="1"/>
      <p:bldP spid="17421" grpId="0" animBg="1"/>
      <p:bldP spid="17432" grpId="0" animBg="1"/>
      <p:bldP spid="17418" grpId="0" animBg="1"/>
      <p:bldP spid="17454" grpId="0" animBg="1"/>
      <p:bldP spid="1745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CuadroTexto"/>
          <p:cNvSpPr txBox="1"/>
          <p:nvPr/>
        </p:nvSpPr>
        <p:spPr>
          <a:xfrm>
            <a:off x="467544" y="980728"/>
            <a:ext cx="777686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2400" dirty="0" smtClean="0"/>
          </a:p>
          <a:p>
            <a:r>
              <a:rPr lang="es-ES" sz="2400" dirty="0" smtClean="0"/>
              <a:t>Si </a:t>
            </a:r>
            <a:r>
              <a:rPr lang="es-ES" sz="2400" dirty="0" smtClean="0"/>
              <a:t>la empresa se constituye ese año:</a:t>
            </a:r>
          </a:p>
          <a:p>
            <a:endParaRPr lang="es-ES" sz="2400" dirty="0"/>
          </a:p>
          <a:p>
            <a:endParaRPr lang="es-ES" sz="2400" dirty="0" smtClean="0"/>
          </a:p>
          <a:p>
            <a:endParaRPr lang="es-ES" sz="2400" dirty="0"/>
          </a:p>
          <a:p>
            <a:endParaRPr lang="es-ES" sz="2400" dirty="0" smtClean="0"/>
          </a:p>
          <a:p>
            <a:r>
              <a:rPr lang="es-ES" sz="2400" dirty="0" smtClean="0"/>
              <a:t>Si la empresa continúa su actividad el asiento será:</a:t>
            </a:r>
          </a:p>
          <a:p>
            <a:endParaRPr lang="es-ES" sz="2400" dirty="0" smtClean="0"/>
          </a:p>
          <a:p>
            <a:endParaRPr lang="es-ES" sz="2400" dirty="0"/>
          </a:p>
          <a:p>
            <a:endParaRPr lang="es-ES" dirty="0" smtClean="0"/>
          </a:p>
          <a:p>
            <a:endParaRPr lang="es-ES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  <p:graphicFrame>
        <p:nvGraphicFramePr>
          <p:cNvPr id="5" name="4 Tabla"/>
          <p:cNvGraphicFramePr>
            <a:graphicFrameLocks noGrp="1"/>
          </p:cNvGraphicFramePr>
          <p:nvPr/>
        </p:nvGraphicFramePr>
        <p:xfrm>
          <a:off x="971600" y="2204864"/>
          <a:ext cx="6840759" cy="504056"/>
        </p:xfrm>
        <a:graphic>
          <a:graphicData uri="http://schemas.openxmlformats.org/drawingml/2006/table">
            <a:tbl>
              <a:tblPr/>
              <a:tblGrid>
                <a:gridCol w="779679"/>
                <a:gridCol w="3252769"/>
                <a:gridCol w="504056"/>
                <a:gridCol w="1524576"/>
                <a:gridCol w="779679"/>
              </a:tblGrid>
              <a:tr h="504056">
                <a:tc>
                  <a:txBody>
                    <a:bodyPr/>
                    <a:lstStyle/>
                    <a:p>
                      <a:pPr algn="l" fontAlgn="b"/>
                      <a:r>
                        <a:rPr lang="es-ES" sz="2800" b="0" i="0" u="none" strike="noStrik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es-ES" sz="28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8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Cuentas de Activo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8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a/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8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Capital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800" b="0" i="0" u="none" strike="noStrik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es-ES" sz="28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6" name="5 Tabla"/>
          <p:cNvGraphicFramePr>
            <a:graphicFrameLocks noGrp="1"/>
          </p:cNvGraphicFramePr>
          <p:nvPr/>
        </p:nvGraphicFramePr>
        <p:xfrm>
          <a:off x="179514" y="4293096"/>
          <a:ext cx="8964486" cy="713620"/>
        </p:xfrm>
        <a:graphic>
          <a:graphicData uri="http://schemas.openxmlformats.org/drawingml/2006/table">
            <a:tbl>
              <a:tblPr/>
              <a:tblGrid>
                <a:gridCol w="648073"/>
                <a:gridCol w="2952328"/>
                <a:gridCol w="360040"/>
                <a:gridCol w="4210728"/>
                <a:gridCol w="793317"/>
              </a:tblGrid>
              <a:tr h="713620">
                <a:tc>
                  <a:txBody>
                    <a:bodyPr/>
                    <a:lstStyle/>
                    <a:p>
                      <a:pPr algn="l" fontAlgn="b"/>
                      <a:r>
                        <a:rPr kumimoji="0" lang="es-ES" sz="2800" b="0" i="0" u="none" strike="noStrike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xxx</a:t>
                      </a:r>
                      <a:endParaRPr kumimoji="0" lang="es-ES" sz="28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28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Cuentas de Activo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28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a/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2800" b="0" i="0" u="none" strike="noStrike" kern="1200" dirty="0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Cuentas de Neto y Pasivo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rtl="0" eaLnBrk="1" fontAlgn="b" latinLnBrk="0" hangingPunct="1"/>
                      <a:r>
                        <a:rPr kumimoji="0" lang="es-ES" sz="2800" b="0" i="0" u="none" strike="noStrike" kern="1200" dirty="0" err="1">
                          <a:solidFill>
                            <a:schemeClr val="tx1"/>
                          </a:solidFill>
                          <a:latin typeface="Arial" pitchFamily="34" charset="0"/>
                          <a:ea typeface="+mn-ea"/>
                          <a:cs typeface="Arial" pitchFamily="34" charset="0"/>
                        </a:rPr>
                        <a:t>xxx</a:t>
                      </a:r>
                      <a:endParaRPr kumimoji="0" lang="es-ES" sz="2800" b="0" i="0" u="none" strike="noStrike" kern="1200" dirty="0">
                        <a:solidFill>
                          <a:schemeClr val="tx1"/>
                        </a:solidFill>
                        <a:latin typeface="Arial" pitchFamily="34" charset="0"/>
                        <a:ea typeface="+mn-ea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7" name="1 Título"/>
          <p:cNvSpPr txBox="1">
            <a:spLocks/>
          </p:cNvSpPr>
          <p:nvPr/>
        </p:nvSpPr>
        <p:spPr>
          <a:xfrm>
            <a:off x="323528" y="341172"/>
            <a:ext cx="8229600" cy="780696"/>
          </a:xfrm>
          <a:prstGeom prst="rect">
            <a:avLst/>
          </a:prstGeom>
        </p:spPr>
        <p:txBody>
          <a:bodyPr>
            <a:normAutofit fontScale="975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smtClean="0"/>
              <a:t>Asiento de Apertura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40969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Balance de Comprobación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132856"/>
            <a:ext cx="8515872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0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51520" y="704088"/>
            <a:ext cx="8435280" cy="636680"/>
          </a:xfrm>
        </p:spPr>
        <p:txBody>
          <a:bodyPr>
            <a:normAutofit fontScale="90000"/>
          </a:bodyPr>
          <a:lstStyle/>
          <a:p>
            <a:r>
              <a:rPr lang="es-ES" dirty="0"/>
              <a:t>Asientos de Ajuste y </a:t>
            </a:r>
            <a:r>
              <a:rPr lang="es-ES" dirty="0" smtClean="0"/>
              <a:t>regularización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5328592"/>
          </a:xfrm>
        </p:spPr>
        <p:txBody>
          <a:bodyPr>
            <a:normAutofit/>
          </a:bodyPr>
          <a:lstStyle/>
          <a:p>
            <a:r>
              <a:rPr lang="es-ES" b="1" dirty="0" smtClean="0"/>
              <a:t>Ajustes de </a:t>
            </a:r>
            <a:r>
              <a:rPr lang="es-ES" b="1" dirty="0" err="1" smtClean="0"/>
              <a:t>periodificación</a:t>
            </a:r>
            <a:r>
              <a:rPr lang="es-ES" dirty="0" smtClean="0"/>
              <a:t>: delimitan qué ingresos y gastos corresponden a cada periodo económico.</a:t>
            </a:r>
          </a:p>
          <a:p>
            <a:r>
              <a:rPr lang="es-ES" b="1" dirty="0" smtClean="0"/>
              <a:t>Correcciones de valor</a:t>
            </a:r>
            <a:r>
              <a:rPr lang="es-ES" dirty="0" smtClean="0"/>
              <a:t>: amortizaciones y deterioros de valor</a:t>
            </a:r>
          </a:p>
          <a:p>
            <a:r>
              <a:rPr lang="es-ES" b="1" dirty="0" smtClean="0"/>
              <a:t>Reclasificación de deudas: </a:t>
            </a:r>
            <a:r>
              <a:rPr lang="es-ES" dirty="0" smtClean="0"/>
              <a:t>de l/p a c/p</a:t>
            </a:r>
          </a:p>
          <a:p>
            <a:r>
              <a:rPr lang="es-ES" b="1" dirty="0" smtClean="0"/>
              <a:t>Regularización de existencias</a:t>
            </a:r>
          </a:p>
          <a:p>
            <a:pPr marL="0" indent="0">
              <a:buNone/>
            </a:pPr>
            <a:r>
              <a:rPr lang="es-ES" sz="2800" dirty="0" smtClean="0"/>
              <a:t>		Por </a:t>
            </a:r>
            <a:r>
              <a:rPr lang="es-ES" sz="2800" dirty="0"/>
              <a:t>las existencias iniciales:</a:t>
            </a:r>
          </a:p>
          <a:p>
            <a:pPr marL="0" indent="0">
              <a:buNone/>
            </a:pPr>
            <a:r>
              <a:rPr lang="es-ES" sz="2400" dirty="0" smtClean="0"/>
              <a:t>xx </a:t>
            </a:r>
            <a:r>
              <a:rPr lang="es-ES" sz="2400" dirty="0"/>
              <a:t>(610) Variación de existencias a/ (300) Mercancías xx </a:t>
            </a:r>
          </a:p>
          <a:p>
            <a:pPr marL="0" indent="0">
              <a:buNone/>
            </a:pPr>
            <a:endParaRPr lang="es-ES" sz="2800" dirty="0" smtClean="0"/>
          </a:p>
          <a:p>
            <a:pPr marL="0" indent="0">
              <a:buNone/>
            </a:pPr>
            <a:r>
              <a:rPr lang="es-ES" sz="2800" dirty="0" smtClean="0"/>
              <a:t>		Por </a:t>
            </a:r>
            <a:r>
              <a:rPr lang="es-ES" sz="2800" dirty="0"/>
              <a:t>las </a:t>
            </a:r>
            <a:r>
              <a:rPr lang="es-ES" sz="2800" dirty="0" smtClean="0"/>
              <a:t>existencias </a:t>
            </a:r>
            <a:r>
              <a:rPr lang="es-ES" sz="2800" dirty="0"/>
              <a:t>finales</a:t>
            </a:r>
            <a:r>
              <a:rPr lang="es-ES" sz="2800" dirty="0" smtClean="0"/>
              <a:t>:</a:t>
            </a:r>
          </a:p>
          <a:p>
            <a:pPr marL="0" indent="0">
              <a:buNone/>
            </a:pPr>
            <a:r>
              <a:rPr lang="es-ES" sz="2400" dirty="0"/>
              <a:t>xx </a:t>
            </a:r>
            <a:r>
              <a:rPr lang="es-ES" sz="2400" dirty="0" smtClean="0"/>
              <a:t>(300) Mercancías  a</a:t>
            </a:r>
            <a:r>
              <a:rPr lang="es-ES" sz="2400" dirty="0"/>
              <a:t>/ </a:t>
            </a:r>
            <a:r>
              <a:rPr lang="es-ES" sz="2400" dirty="0" smtClean="0"/>
              <a:t>(610) </a:t>
            </a:r>
            <a:r>
              <a:rPr lang="es-ES" sz="2400" dirty="0"/>
              <a:t>Variación de existencias </a:t>
            </a:r>
            <a:r>
              <a:rPr lang="es-ES" sz="2400" dirty="0" smtClean="0"/>
              <a:t>xx </a:t>
            </a:r>
            <a:endParaRPr lang="es-ES" sz="24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95540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55576" y="2420888"/>
          <a:ext cx="7704855" cy="628650"/>
        </p:xfrm>
        <a:graphic>
          <a:graphicData uri="http://schemas.openxmlformats.org/drawingml/2006/table">
            <a:tbl>
              <a:tblPr/>
              <a:tblGrid>
                <a:gridCol w="466288"/>
                <a:gridCol w="3219608"/>
                <a:gridCol w="333063"/>
                <a:gridCol w="3219608"/>
                <a:gridCol w="46628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(7x) Cuentas de Ingresos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(129) P y G (pérdidas)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a/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(6x) Cuentas de gastos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 smtClean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graphicFrame>
        <p:nvGraphicFramePr>
          <p:cNvPr id="4" name="3 Tabla"/>
          <p:cNvGraphicFramePr>
            <a:graphicFrameLocks noGrp="1"/>
          </p:cNvGraphicFramePr>
          <p:nvPr/>
        </p:nvGraphicFramePr>
        <p:xfrm>
          <a:off x="755576" y="4581128"/>
          <a:ext cx="7704855" cy="628650"/>
        </p:xfrm>
        <a:graphic>
          <a:graphicData uri="http://schemas.openxmlformats.org/drawingml/2006/table">
            <a:tbl>
              <a:tblPr/>
              <a:tblGrid>
                <a:gridCol w="466288"/>
                <a:gridCol w="3219608"/>
                <a:gridCol w="333063"/>
                <a:gridCol w="3219608"/>
                <a:gridCol w="466288"/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(7x) Cuentas de Ingresos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a/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(6x) Cuentas de gastos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s-ES" sz="2000" b="0" i="0" u="none" strike="noStrike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a/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(129) P y G (beneficios)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000" b="0" i="0" u="none" strike="noStrik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es-ES" sz="20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539552" y="620688"/>
            <a:ext cx="7920880" cy="56877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sz="24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Asientos de regularización de gastos e ingresos: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Arial" charset="0"/>
                <a:cs typeface="Arial" charset="0"/>
              </a:rPr>
              <a:t>Con resultado de pérdidas: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dirty="0">
                <a:latin typeface="Arial" charset="0"/>
                <a:cs typeface="Arial" charset="0"/>
              </a:rPr>
              <a:t>Obteniendo beneficios:</a:t>
            </a: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76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251520" y="1412776"/>
            <a:ext cx="842493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prstClr val="white"/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" name="2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68756"/>
              </p:ext>
            </p:extLst>
          </p:nvPr>
        </p:nvGraphicFramePr>
        <p:xfrm>
          <a:off x="539551" y="2204864"/>
          <a:ext cx="8064898" cy="1365875"/>
        </p:xfrm>
        <a:graphic>
          <a:graphicData uri="http://schemas.openxmlformats.org/drawingml/2006/table">
            <a:tbl>
              <a:tblPr/>
              <a:tblGrid>
                <a:gridCol w="488078"/>
                <a:gridCol w="3760395"/>
                <a:gridCol w="504056"/>
                <a:gridCol w="2824291"/>
                <a:gridCol w="488078"/>
              </a:tblGrid>
              <a:tr h="1365875"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Cuentas de Neto y Pasivo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a/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Cuentas de Activo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ES" sz="2400" b="0" i="0" u="none" strike="noStrike" dirty="0" err="1">
                          <a:solidFill>
                            <a:schemeClr val="tx1"/>
                          </a:solidFill>
                          <a:latin typeface="Arial" pitchFamily="34" charset="0"/>
                          <a:cs typeface="Arial" pitchFamily="34" charset="0"/>
                        </a:rPr>
                        <a:t>xxx</a:t>
                      </a:r>
                      <a:endParaRPr lang="es-ES" sz="2400" b="0" i="0" u="none" strike="noStrike" dirty="0">
                        <a:solidFill>
                          <a:schemeClr val="tx1"/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4" name="1 Título"/>
          <p:cNvSpPr txBox="1">
            <a:spLocks/>
          </p:cNvSpPr>
          <p:nvPr/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5000" b="0" kern="120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Asiento de cierre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7714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3"/>
          <p:cNvSpPr>
            <a:spLocks noChangeArrowheads="1"/>
          </p:cNvSpPr>
          <p:nvPr/>
        </p:nvSpPr>
        <p:spPr bwMode="auto">
          <a:xfrm>
            <a:off x="251520" y="1340768"/>
            <a:ext cx="5977274" cy="4158061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800" b="1" dirty="0">
                <a:latin typeface="Comic Sans MS" pitchFamily="66" charset="0"/>
                <a:cs typeface="Arial" charset="0"/>
              </a:rPr>
              <a:t>ACTIVO		</a:t>
            </a:r>
            <a:r>
              <a:rPr lang="es-ES_tradnl" sz="2800" b="1" dirty="0">
                <a:latin typeface="Comic Sans MS" pitchFamily="66" charset="0"/>
                <a:cs typeface="Arial" charset="0"/>
              </a:rPr>
              <a:t>   PASIVO</a:t>
            </a:r>
            <a:endParaRPr lang="es-ES_tradnl" sz="2800" b="1" dirty="0">
              <a:latin typeface="Comic Sans MS" pitchFamily="66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_tradnl" b="1" dirty="0">
              <a:latin typeface="Comic Sans MS" pitchFamily="66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800" b="1" dirty="0">
                <a:latin typeface="Comic Sans MS" pitchFamily="66" charset="0"/>
                <a:cs typeface="Arial" charset="0"/>
              </a:rPr>
              <a:t>Activo no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800" b="1" dirty="0">
                <a:latin typeface="Comic Sans MS" pitchFamily="66" charset="0"/>
                <a:cs typeface="Arial" charset="0"/>
              </a:rPr>
              <a:t>corriente</a:t>
            </a:r>
            <a:r>
              <a:rPr lang="es-ES_tradnl" sz="2800" b="1" dirty="0">
                <a:latin typeface="Comic Sans MS" pitchFamily="66" charset="0"/>
                <a:cs typeface="Arial" charset="0"/>
              </a:rPr>
              <a:t>	</a:t>
            </a:r>
            <a:r>
              <a:rPr lang="es-ES_tradnl" sz="2800" b="1" dirty="0">
                <a:latin typeface="Comic Sans MS" pitchFamily="66" charset="0"/>
                <a:cs typeface="Arial" charset="0"/>
              </a:rPr>
              <a:t>	   Neto</a:t>
            </a:r>
            <a:endParaRPr lang="es-ES_tradnl" sz="2800" b="1" dirty="0">
              <a:latin typeface="Comic Sans MS" pitchFamily="66" charset="0"/>
              <a:cs typeface="Arial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latin typeface="Comic Sans MS" pitchFamily="66" charset="0"/>
                <a:cs typeface="Arial" charset="0"/>
              </a:rPr>
              <a:t>			 </a:t>
            </a:r>
            <a:r>
              <a:rPr lang="es-ES_tradnl" b="1" dirty="0">
                <a:latin typeface="Comic Sans MS" pitchFamily="66" charset="0"/>
                <a:cs typeface="Arial" charset="0"/>
              </a:rPr>
              <a:t>   Capital</a:t>
            </a:r>
            <a:endParaRPr lang="es-ES_tradnl" b="1" dirty="0">
              <a:latin typeface="Comic Sans MS" pitchFamily="66" charset="0"/>
              <a:cs typeface="Arial" charset="0"/>
            </a:endParaRP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latin typeface="Comic Sans MS" pitchFamily="66" charset="0"/>
                <a:cs typeface="Arial" charset="0"/>
              </a:rPr>
              <a:t>			</a:t>
            </a:r>
            <a:r>
              <a:rPr lang="es-ES_tradnl" b="1" dirty="0">
                <a:latin typeface="Comic Sans MS" pitchFamily="66" charset="0"/>
                <a:cs typeface="Arial" charset="0"/>
              </a:rPr>
              <a:t>    </a:t>
            </a:r>
            <a:r>
              <a:rPr lang="es-ES_tradnl" b="1" dirty="0">
                <a:latin typeface="Comic Sans MS" pitchFamily="66" charset="0"/>
                <a:cs typeface="Arial" charset="0"/>
              </a:rPr>
              <a:t>Reservas</a:t>
            </a:r>
          </a:p>
          <a:p>
            <a:pPr fontAlgn="base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es-ES_tradnl" b="1" dirty="0">
                <a:latin typeface="Comic Sans MS" pitchFamily="66" charset="0"/>
                <a:cs typeface="Arial" charset="0"/>
              </a:rPr>
              <a:t>			</a:t>
            </a:r>
            <a:r>
              <a:rPr lang="es-ES_tradnl" b="1" dirty="0">
                <a:latin typeface="Comic Sans MS" pitchFamily="66" charset="0"/>
                <a:cs typeface="Arial" charset="0"/>
              </a:rPr>
              <a:t>        </a:t>
            </a:r>
            <a:r>
              <a:rPr lang="es-ES_tradnl" b="1" dirty="0">
                <a:solidFill>
                  <a:srgbClr val="00B0F0"/>
                </a:solidFill>
                <a:latin typeface="Comic Sans MS" pitchFamily="66" charset="0"/>
                <a:cs typeface="Arial" charset="0"/>
              </a:rPr>
              <a:t>PG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800" b="1" dirty="0">
                <a:latin typeface="Comic Sans MS" pitchFamily="66" charset="0"/>
                <a:cs typeface="Arial" charset="0"/>
              </a:rPr>
              <a:t>Activo corriente</a:t>
            </a:r>
            <a:r>
              <a:rPr lang="es-ES_tradnl" sz="2800" b="1" dirty="0">
                <a:latin typeface="Comic Sans MS" pitchFamily="66" charset="0"/>
                <a:cs typeface="Arial" charset="0"/>
              </a:rPr>
              <a:t>	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_tradnl" sz="2800" b="1" dirty="0">
                <a:latin typeface="Comic Sans MS" pitchFamily="66" charset="0"/>
                <a:cs typeface="Arial" charset="0"/>
              </a:rPr>
              <a:t>			</a:t>
            </a:r>
            <a:r>
              <a:rPr lang="es-ES_tradnl" sz="2800" b="1" dirty="0">
                <a:latin typeface="Comic Sans MS" pitchFamily="66" charset="0"/>
                <a:cs typeface="Arial" charset="0"/>
              </a:rPr>
              <a:t>   Pasivo</a:t>
            </a:r>
            <a:endParaRPr lang="es-ES_tradnl" sz="2800" b="1" dirty="0">
              <a:latin typeface="Comic Sans MS" pitchFamily="66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_tradnl" b="1" dirty="0">
              <a:latin typeface="Comic Sans MS" pitchFamily="66" charset="0"/>
              <a:cs typeface="Arial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s-ES_tradnl" b="1" dirty="0">
              <a:latin typeface="Comic Sans MS" pitchFamily="66" charset="0"/>
              <a:cs typeface="Arial" charset="0"/>
            </a:endParaRPr>
          </a:p>
        </p:txBody>
      </p:sp>
      <p:grpSp>
        <p:nvGrpSpPr>
          <p:cNvPr id="5" name="Group 11"/>
          <p:cNvGrpSpPr>
            <a:grpSpLocks/>
          </p:cNvGrpSpPr>
          <p:nvPr/>
        </p:nvGrpSpPr>
        <p:grpSpPr bwMode="auto">
          <a:xfrm>
            <a:off x="3657600" y="3573015"/>
            <a:ext cx="5486400" cy="1212849"/>
            <a:chOff x="2016" y="2400"/>
            <a:chExt cx="3456" cy="764"/>
          </a:xfrm>
        </p:grpSpPr>
        <p:sp>
          <p:nvSpPr>
            <p:cNvPr id="4100" name="Oval 7"/>
            <p:cNvSpPr>
              <a:spLocks noChangeArrowheads="1"/>
            </p:cNvSpPr>
            <p:nvPr/>
          </p:nvSpPr>
          <p:spPr bwMode="auto">
            <a:xfrm>
              <a:off x="2016" y="2400"/>
              <a:ext cx="528" cy="48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white"/>
                </a:solidFill>
                <a:latin typeface="Calibri" pitchFamily="34" charset="0"/>
                <a:cs typeface="Arial" charset="0"/>
              </a:endParaRPr>
            </a:p>
          </p:txBody>
        </p:sp>
        <p:sp>
          <p:nvSpPr>
            <p:cNvPr id="4101" name="Line 8"/>
            <p:cNvSpPr>
              <a:spLocks noChangeShapeType="1"/>
            </p:cNvSpPr>
            <p:nvPr/>
          </p:nvSpPr>
          <p:spPr bwMode="auto">
            <a:xfrm>
              <a:off x="2544" y="2640"/>
              <a:ext cx="1008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s-ES">
                <a:solidFill>
                  <a:prstClr val="white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8" name="Rectangle 9"/>
            <p:cNvSpPr>
              <a:spLocks noChangeArrowheads="1"/>
            </p:cNvSpPr>
            <p:nvPr/>
          </p:nvSpPr>
          <p:spPr bwMode="auto">
            <a:xfrm>
              <a:off x="3696" y="2400"/>
              <a:ext cx="1776" cy="76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  <a:defRPr/>
              </a:pPr>
              <a:r>
                <a:rPr lang="es-ES_tradnl" sz="28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cs typeface="Arial" charset="0"/>
                </a:rPr>
                <a:t>=   </a:t>
              </a:r>
              <a:r>
                <a:rPr lang="es-ES_tradnl" sz="28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cs typeface="Arial" charset="0"/>
                  <a:sym typeface="Symbol" pitchFamily="18" charset="2"/>
                </a:rPr>
                <a:t> Ingresos</a:t>
              </a:r>
            </a:p>
            <a:p>
              <a:pPr>
                <a:lnSpc>
                  <a:spcPct val="130000"/>
                </a:lnSpc>
                <a:defRPr/>
              </a:pPr>
              <a:r>
                <a:rPr lang="es-ES_tradnl" sz="2800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Comic Sans MS" pitchFamily="66" charset="0"/>
                  <a:cs typeface="Arial" charset="0"/>
                  <a:sym typeface="Symbol" pitchFamily="18" charset="2"/>
                </a:rPr>
                <a:t>  -  Gastos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9679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3_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56</TotalTime>
  <Words>221</Words>
  <Application>Microsoft Office PowerPoint</Application>
  <PresentationFormat>Presentación en pantalla (4:3)</PresentationFormat>
  <Paragraphs>112</Paragraphs>
  <Slides>12</Slides>
  <Notes>1</Notes>
  <HiddenSlides>0</HiddenSlides>
  <MMClips>0</MMClips>
  <ScaleCrop>false</ScaleCrop>
  <HeadingPairs>
    <vt:vector size="6" baseType="variant">
      <vt:variant>
        <vt:lpstr>Tema</vt:lpstr>
      </vt:variant>
      <vt:variant>
        <vt:i4>5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Flujo</vt:lpstr>
      <vt:lpstr>Tema de Office</vt:lpstr>
      <vt:lpstr>1_Flujo</vt:lpstr>
      <vt:lpstr>2_Flujo</vt:lpstr>
      <vt:lpstr>3_Flujo</vt:lpstr>
      <vt:lpstr>Documento de Microsoft Word</vt:lpstr>
      <vt:lpstr>EL CICLO CONTABLE</vt:lpstr>
      <vt:lpstr>EL CICLO CONTABLE</vt:lpstr>
      <vt:lpstr>Presentación de PowerPoint</vt:lpstr>
      <vt:lpstr>Presentación de PowerPoint</vt:lpstr>
      <vt:lpstr>Balance de Comprobación</vt:lpstr>
      <vt:lpstr>Asientos de Ajuste y regularización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 CICLO CONTABLE</dc:title>
  <dc:creator>Raquel Pérez</dc:creator>
  <cp:lastModifiedBy>Raquel Pérez</cp:lastModifiedBy>
  <cp:revision>4</cp:revision>
  <dcterms:created xsi:type="dcterms:W3CDTF">2011-10-14T12:25:54Z</dcterms:created>
  <dcterms:modified xsi:type="dcterms:W3CDTF">2011-10-14T13:22:00Z</dcterms:modified>
</cp:coreProperties>
</file>