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8" r:id="rId3"/>
    <p:sldId id="276" r:id="rId4"/>
    <p:sldId id="281" r:id="rId5"/>
    <p:sldId id="277" r:id="rId6"/>
    <p:sldId id="282" r:id="rId7"/>
    <p:sldId id="283" r:id="rId8"/>
    <p:sldId id="280" r:id="rId9"/>
    <p:sldId id="278" r:id="rId10"/>
    <p:sldId id="257" r:id="rId11"/>
    <p:sldId id="279" r:id="rId12"/>
    <p:sldId id="284" r:id="rId13"/>
    <p:sldId id="285" r:id="rId14"/>
    <p:sldId id="260" r:id="rId15"/>
    <p:sldId id="259" r:id="rId16"/>
    <p:sldId id="261" r:id="rId17"/>
    <p:sldId id="263" r:id="rId18"/>
    <p:sldId id="264" r:id="rId19"/>
    <p:sldId id="265" r:id="rId20"/>
    <p:sldId id="266" r:id="rId21"/>
    <p:sldId id="267" r:id="rId22"/>
    <p:sldId id="287" r:id="rId23"/>
    <p:sldId id="272" r:id="rId24"/>
    <p:sldId id="273" r:id="rId25"/>
    <p:sldId id="274" r:id="rId26"/>
    <p:sldId id="275" r:id="rId27"/>
    <p:sldId id="294" r:id="rId28"/>
    <p:sldId id="292" r:id="rId29"/>
    <p:sldId id="289" r:id="rId30"/>
    <p:sldId id="304" r:id="rId31"/>
    <p:sldId id="305" r:id="rId32"/>
    <p:sldId id="262" r:id="rId33"/>
    <p:sldId id="293" r:id="rId34"/>
    <p:sldId id="295" r:id="rId35"/>
    <p:sldId id="290" r:id="rId36"/>
    <p:sldId id="306" r:id="rId37"/>
    <p:sldId id="296" r:id="rId38"/>
    <p:sldId id="302" r:id="rId39"/>
    <p:sldId id="303" r:id="rId40"/>
    <p:sldId id="297" r:id="rId41"/>
    <p:sldId id="298" r:id="rId42"/>
    <p:sldId id="299" r:id="rId43"/>
    <p:sldId id="300" r:id="rId44"/>
    <p:sldId id="301" r:id="rId45"/>
    <p:sldId id="307" r:id="rId4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C20DB317-6FCD-4518-AA31-DBFFFD643FC7}" type="datetimeFigureOut">
              <a:rPr lang="es-ES" smtClean="0"/>
              <a:pPr/>
              <a:t>10/10/2011</a:t>
            </a:fld>
            <a:endParaRPr lang="es-ES"/>
          </a:p>
        </p:txBody>
      </p:sp>
      <p:sp>
        <p:nvSpPr>
          <p:cNvPr id="19" name="Footer Placeholder 18"/>
          <p:cNvSpPr>
            <a:spLocks noGrp="1"/>
          </p:cNvSpPr>
          <p:nvPr>
            <p:ph type="ftr" sz="quarter" idx="11"/>
          </p:nvPr>
        </p:nvSpPr>
        <p:spPr/>
        <p:txBody>
          <a:bodyPr/>
          <a:lstStyle/>
          <a:p>
            <a:endParaRPr lang="es-ES"/>
          </a:p>
        </p:txBody>
      </p:sp>
      <p:sp>
        <p:nvSpPr>
          <p:cNvPr id="27" name="Slide Number Placeholder 26"/>
          <p:cNvSpPr>
            <a:spLocks noGrp="1"/>
          </p:cNvSpPr>
          <p:nvPr>
            <p:ph type="sldNum" sz="quarter" idx="12"/>
          </p:nvPr>
        </p:nvSpPr>
        <p:spPr/>
        <p:txBody>
          <a:bodyPr/>
          <a:lstStyle/>
          <a:p>
            <a:fld id="{A920C01E-6971-451B-9AE5-F9A2AD117745}"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C20DB317-6FCD-4518-AA31-DBFFFD643FC7}" type="datetimeFigureOut">
              <a:rPr lang="es-ES" smtClean="0"/>
              <a:pPr/>
              <a:t>10/10/2011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20C01E-6971-451B-9AE5-F9A2AD11774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C20DB317-6FCD-4518-AA31-DBFFFD643FC7}" type="datetimeFigureOut">
              <a:rPr lang="es-ES" smtClean="0"/>
              <a:pPr/>
              <a:t>10/10/2011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20C01E-6971-451B-9AE5-F9A2AD117745}"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A47C2ECD-CF76-47B5-A0BD-CB4BE752FF58}"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C20DB317-6FCD-4518-AA31-DBFFFD643FC7}" type="datetimeFigureOut">
              <a:rPr lang="es-ES" smtClean="0"/>
              <a:pPr/>
              <a:t>10/10/2011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20C01E-6971-451B-9AE5-F9A2AD11774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C20DB317-6FCD-4518-AA31-DBFFFD643FC7}" type="datetimeFigureOut">
              <a:rPr lang="es-ES" smtClean="0"/>
              <a:pPr/>
              <a:t>10/10/2011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20C01E-6971-451B-9AE5-F9A2AD117745}"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C20DB317-6FCD-4518-AA31-DBFFFD643FC7}" type="datetimeFigureOut">
              <a:rPr lang="es-ES" smtClean="0"/>
              <a:pPr/>
              <a:t>10/10/2011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920C01E-6971-451B-9AE5-F9A2AD11774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C20DB317-6FCD-4518-AA31-DBFFFD643FC7}" type="datetimeFigureOut">
              <a:rPr lang="es-ES" smtClean="0"/>
              <a:pPr/>
              <a:t>10/10/2011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920C01E-6971-451B-9AE5-F9A2AD11774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C20DB317-6FCD-4518-AA31-DBFFFD643FC7}" type="datetimeFigureOut">
              <a:rPr lang="es-ES" smtClean="0"/>
              <a:pPr/>
              <a:t>10/10/2011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920C01E-6971-451B-9AE5-F9A2AD11774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DB317-6FCD-4518-AA31-DBFFFD643FC7}" type="datetimeFigureOut">
              <a:rPr lang="es-ES" smtClean="0"/>
              <a:pPr/>
              <a:t>10/10/2011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920C01E-6971-451B-9AE5-F9A2AD11774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C20DB317-6FCD-4518-AA31-DBFFFD643FC7}" type="datetimeFigureOut">
              <a:rPr lang="es-ES" smtClean="0"/>
              <a:pPr/>
              <a:t>10/10/2011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920C01E-6971-451B-9AE5-F9A2AD11774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C20DB317-6FCD-4518-AA31-DBFFFD643FC7}" type="datetimeFigureOut">
              <a:rPr lang="es-ES" smtClean="0"/>
              <a:pPr/>
              <a:t>10/10/2011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A920C01E-6971-451B-9AE5-F9A2AD117745}" type="slidenum">
              <a:rPr lang="es-ES" smtClean="0"/>
              <a:pPr/>
              <a:t>‹Nº›</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0DB317-6FCD-4518-AA31-DBFFFD643FC7}" type="datetimeFigureOut">
              <a:rPr lang="es-ES" smtClean="0"/>
              <a:pPr/>
              <a:t>10/10/2011</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920C01E-6971-451B-9AE5-F9A2AD117745}" type="slidenum">
              <a:rPr lang="es-ES" smtClean="0"/>
              <a:pPr/>
              <a:t>‹Nº›</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youtube.com/watch?v=jcZs9hqV4-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www.icac.meh.es/" TargetMode="Externa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GESTIÓN EMPRESARIAL</a:t>
            </a:r>
            <a:endParaRPr lang="es-ES" dirty="0"/>
          </a:p>
        </p:txBody>
      </p:sp>
      <p:sp>
        <p:nvSpPr>
          <p:cNvPr id="3" name="2 Subtítulo"/>
          <p:cNvSpPr>
            <a:spLocks noGrp="1"/>
          </p:cNvSpPr>
          <p:nvPr>
            <p:ph type="subTitle" idx="1"/>
          </p:nvPr>
        </p:nvSpPr>
        <p:spPr/>
        <p:txBody>
          <a:bodyPr/>
          <a:lstStyle/>
          <a:p>
            <a:r>
              <a:rPr lang="es-ES" dirty="0" smtClean="0"/>
              <a:t>INTRODUCCIÓN</a:t>
            </a:r>
            <a:endParaRPr lang="es-ES" dirty="0"/>
          </a:p>
        </p:txBody>
      </p:sp>
    </p:spTree>
    <p:extLst>
      <p:ext uri="{BB962C8B-B14F-4D97-AF65-F5344CB8AC3E}">
        <p14:creationId xmlns:p14="http://schemas.microsoft.com/office/powerpoint/2010/main" val="3686039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704088"/>
            <a:ext cx="8435280" cy="780696"/>
          </a:xfrm>
        </p:spPr>
        <p:txBody>
          <a:bodyPr>
            <a:normAutofit fontScale="90000"/>
          </a:bodyPr>
          <a:lstStyle/>
          <a:p>
            <a:r>
              <a:rPr lang="es-ES_tradnl" dirty="0" smtClean="0"/>
              <a:t>Objetivo de las CUENTAS </a:t>
            </a:r>
            <a:r>
              <a:rPr lang="es-ES_tradnl" dirty="0"/>
              <a:t>ANUALES</a:t>
            </a:r>
            <a:endParaRPr lang="es-ES" dirty="0"/>
          </a:p>
        </p:txBody>
      </p:sp>
      <p:sp>
        <p:nvSpPr>
          <p:cNvPr id="3" name="2 Marcador de contenido"/>
          <p:cNvSpPr>
            <a:spLocks noGrp="1"/>
          </p:cNvSpPr>
          <p:nvPr>
            <p:ph idx="1"/>
          </p:nvPr>
        </p:nvSpPr>
        <p:spPr/>
        <p:txBody>
          <a:bodyPr/>
          <a:lstStyle/>
          <a:p>
            <a:r>
              <a:rPr lang="es-ES_tradnl" dirty="0"/>
              <a:t>Las cuentas anuales deben redactarse con claridad,</a:t>
            </a:r>
          </a:p>
          <a:p>
            <a:r>
              <a:rPr lang="es-ES_tradnl" i="1" u="sng" dirty="0"/>
              <a:t>de forma que la información suministrada sea comprensible y útil para los usuarios al tomar sus decisiones económicas,</a:t>
            </a:r>
            <a:r>
              <a:rPr lang="es-ES_tradnl" dirty="0"/>
              <a:t> </a:t>
            </a:r>
          </a:p>
          <a:p>
            <a:r>
              <a:rPr lang="es-ES_tradnl" dirty="0"/>
              <a:t>debiendo mostrar la imagen fiel del patrimonio, de la situación financiera, y de los resultados de la empresa, de conformidad con las disposiciones legales.</a:t>
            </a:r>
          </a:p>
          <a:p>
            <a:endParaRPr lang="es-ES" dirty="0"/>
          </a:p>
        </p:txBody>
      </p:sp>
    </p:spTree>
    <p:extLst>
      <p:ext uri="{BB962C8B-B14F-4D97-AF65-F5344CB8AC3E}">
        <p14:creationId xmlns:p14="http://schemas.microsoft.com/office/powerpoint/2010/main" val="3858113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188640"/>
            <a:ext cx="7931224" cy="564672"/>
          </a:xfrm>
        </p:spPr>
        <p:txBody>
          <a:bodyPr>
            <a:normAutofit fontScale="90000"/>
          </a:bodyPr>
          <a:lstStyle/>
          <a:p>
            <a:r>
              <a:rPr lang="es-ES" dirty="0"/>
              <a:t>Balance de Situación</a:t>
            </a:r>
          </a:p>
        </p:txBody>
      </p:sp>
      <p:sp>
        <p:nvSpPr>
          <p:cNvPr id="3" name="2 Marcador de contenido"/>
          <p:cNvSpPr>
            <a:spLocks noGrp="1"/>
          </p:cNvSpPr>
          <p:nvPr>
            <p:ph idx="1"/>
          </p:nvPr>
        </p:nvSpPr>
        <p:spPr/>
        <p:txBody>
          <a:bodyPr/>
          <a:lstStyle/>
          <a:p>
            <a:endParaRPr lang="es-E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1100" y="900113"/>
            <a:ext cx="6781800"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643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003232" cy="492664"/>
          </a:xfrm>
        </p:spPr>
        <p:txBody>
          <a:bodyPr>
            <a:normAutofit fontScale="90000"/>
          </a:bodyPr>
          <a:lstStyle/>
          <a:p>
            <a:r>
              <a:rPr lang="es-ES" dirty="0" smtClean="0"/>
              <a:t>Cuenta de P y G</a:t>
            </a:r>
            <a:endParaRPr lang="es-ES" dirty="0"/>
          </a:p>
        </p:txBody>
      </p:sp>
      <p:sp>
        <p:nvSpPr>
          <p:cNvPr id="3" name="2 Marcador de contenido"/>
          <p:cNvSpPr>
            <a:spLocks noGrp="1"/>
          </p:cNvSpPr>
          <p:nvPr>
            <p:ph idx="1"/>
          </p:nvPr>
        </p:nvSpPr>
        <p:spPr/>
        <p:txBody>
          <a:bodyPr/>
          <a:lstStyle/>
          <a:p>
            <a:endParaRPr lang="es-E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340768"/>
            <a:ext cx="6817136" cy="353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305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003232" cy="636680"/>
          </a:xfrm>
        </p:spPr>
        <p:txBody>
          <a:bodyPr>
            <a:normAutofit fontScale="90000"/>
          </a:bodyPr>
          <a:lstStyle/>
          <a:p>
            <a:r>
              <a:rPr lang="es-ES" dirty="0" smtClean="0"/>
              <a:t>Requisitos de la información</a:t>
            </a:r>
            <a:endParaRPr lang="es-ES" dirty="0"/>
          </a:p>
        </p:txBody>
      </p:sp>
      <p:sp>
        <p:nvSpPr>
          <p:cNvPr id="3" name="2 Marcador de contenido"/>
          <p:cNvSpPr>
            <a:spLocks noGrp="1"/>
          </p:cNvSpPr>
          <p:nvPr>
            <p:ph idx="1"/>
          </p:nvPr>
        </p:nvSpPr>
        <p:spPr/>
        <p:txBody>
          <a:bodyPr/>
          <a:lstStyle/>
          <a:p>
            <a:r>
              <a:rPr lang="es-ES" dirty="0" smtClean="0"/>
              <a:t>Relevante: sea útil para la toma de decisiones coherentes con la información ofrecida.</a:t>
            </a:r>
          </a:p>
          <a:p>
            <a:r>
              <a:rPr lang="es-ES" dirty="0" smtClean="0"/>
              <a:t>Fiable: no contenga errores materiales ni sesgos.</a:t>
            </a:r>
          </a:p>
          <a:p>
            <a:r>
              <a:rPr lang="es-ES" dirty="0" smtClean="0"/>
              <a:t>Comparable: los datos económico-financieros entre las empresas y en el tiempo.</a:t>
            </a:r>
          </a:p>
          <a:p>
            <a:r>
              <a:rPr lang="es-ES" dirty="0" smtClean="0"/>
              <a:t>Clara: la información contable se elaborará sobre criterios razonables.</a:t>
            </a:r>
            <a:endParaRPr lang="es-ES" dirty="0"/>
          </a:p>
        </p:txBody>
      </p:sp>
    </p:spTree>
    <p:extLst>
      <p:ext uri="{BB962C8B-B14F-4D97-AF65-F5344CB8AC3E}">
        <p14:creationId xmlns:p14="http://schemas.microsoft.com/office/powerpoint/2010/main" val="1100390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36680"/>
          </a:xfrm>
        </p:spPr>
        <p:txBody>
          <a:bodyPr>
            <a:normAutofit fontScale="90000"/>
          </a:bodyPr>
          <a:lstStyle/>
          <a:p>
            <a:r>
              <a:rPr lang="es-ES_tradnl" sz="5400" dirty="0" smtClean="0"/>
              <a:t/>
            </a:r>
            <a:br>
              <a:rPr lang="es-ES_tradnl" sz="5400" dirty="0" smtClean="0"/>
            </a:br>
            <a:r>
              <a:rPr lang="es-ES_tradnl" sz="5400" dirty="0"/>
              <a:t> </a:t>
            </a:r>
            <a:r>
              <a:rPr lang="es-ES_tradnl" sz="5400" dirty="0" smtClean="0"/>
              <a:t> Principios contables</a:t>
            </a:r>
            <a:endParaRPr lang="es-ES" dirty="0"/>
          </a:p>
        </p:txBody>
      </p:sp>
      <p:sp>
        <p:nvSpPr>
          <p:cNvPr id="3" name="2 Marcador de contenido"/>
          <p:cNvSpPr>
            <a:spLocks noGrp="1"/>
          </p:cNvSpPr>
          <p:nvPr>
            <p:ph idx="1"/>
          </p:nvPr>
        </p:nvSpPr>
        <p:spPr>
          <a:xfrm>
            <a:off x="457200" y="1484784"/>
            <a:ext cx="8229600" cy="4839816"/>
          </a:xfrm>
        </p:spPr>
        <p:txBody>
          <a:bodyPr>
            <a:normAutofit/>
          </a:bodyPr>
          <a:lstStyle/>
          <a:p>
            <a:pPr marL="0" indent="0">
              <a:buNone/>
            </a:pPr>
            <a:r>
              <a:rPr lang="es-ES_tradnl" sz="2400" dirty="0">
                <a:solidFill>
                  <a:srgbClr val="000066"/>
                </a:solidFill>
              </a:rPr>
              <a:t>La contabilidad de la empresa y, en especial, el registro y la valoración de los elementos de las cuentas anuales, se desarrollará aplicando obligatoriamente los principios contables que se indican a continuación:</a:t>
            </a:r>
          </a:p>
          <a:p>
            <a:r>
              <a:rPr lang="es-ES_tradnl" sz="2400" dirty="0" smtClean="0"/>
              <a:t>Empresa </a:t>
            </a:r>
            <a:r>
              <a:rPr lang="es-ES_tradnl" sz="2400" dirty="0"/>
              <a:t>en funcionamiento </a:t>
            </a:r>
          </a:p>
          <a:p>
            <a:r>
              <a:rPr lang="es-ES_tradnl" sz="2400" dirty="0"/>
              <a:t>Devengo</a:t>
            </a:r>
          </a:p>
          <a:p>
            <a:r>
              <a:rPr lang="es-ES_tradnl" sz="2400" dirty="0"/>
              <a:t>Uniformidad</a:t>
            </a:r>
          </a:p>
          <a:p>
            <a:r>
              <a:rPr lang="es-ES_tradnl" sz="2400" dirty="0"/>
              <a:t>Prudencia</a:t>
            </a:r>
          </a:p>
          <a:p>
            <a:r>
              <a:rPr lang="es-ES_tradnl" sz="2400" dirty="0"/>
              <a:t>No compensación</a:t>
            </a:r>
          </a:p>
          <a:p>
            <a:r>
              <a:rPr lang="es-ES_tradnl" sz="2400" dirty="0"/>
              <a:t>Importancia relativa </a:t>
            </a:r>
          </a:p>
          <a:p>
            <a:pPr marL="0" indent="0">
              <a:buNone/>
            </a:pPr>
            <a:endParaRPr lang="es-ES" dirty="0"/>
          </a:p>
        </p:txBody>
      </p:sp>
    </p:spTree>
    <p:extLst>
      <p:ext uri="{BB962C8B-B14F-4D97-AF65-F5344CB8AC3E}">
        <p14:creationId xmlns:p14="http://schemas.microsoft.com/office/powerpoint/2010/main" val="186959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04664"/>
            <a:ext cx="7931224" cy="708688"/>
          </a:xfrm>
        </p:spPr>
        <p:txBody>
          <a:bodyPr>
            <a:normAutofit fontScale="90000"/>
          </a:bodyPr>
          <a:lstStyle/>
          <a:p>
            <a:r>
              <a:rPr lang="es-ES_tradnl" dirty="0"/>
              <a:t>EMPRESA EN FUNCIONAMIENTO</a:t>
            </a:r>
            <a:endParaRPr lang="es-ES" dirty="0"/>
          </a:p>
        </p:txBody>
      </p:sp>
      <p:sp>
        <p:nvSpPr>
          <p:cNvPr id="3" name="2 Marcador de contenido"/>
          <p:cNvSpPr>
            <a:spLocks noGrp="1"/>
          </p:cNvSpPr>
          <p:nvPr>
            <p:ph idx="1"/>
          </p:nvPr>
        </p:nvSpPr>
        <p:spPr>
          <a:xfrm>
            <a:off x="457200" y="1268760"/>
            <a:ext cx="8229600" cy="5055840"/>
          </a:xfrm>
        </p:spPr>
        <p:txBody>
          <a:bodyPr>
            <a:normAutofit fontScale="85000" lnSpcReduction="20000"/>
          </a:bodyPr>
          <a:lstStyle/>
          <a:p>
            <a:pPr>
              <a:lnSpc>
                <a:spcPct val="90000"/>
              </a:lnSpc>
            </a:pPr>
            <a:r>
              <a:rPr lang="es-ES_tradnl" sz="2800" dirty="0"/>
              <a:t>Se considerará, salvo prueba en contrario, que la gestión de la empresa continuará en un futuro previsible, por lo que la aplicación de los principios y criterios contables tiene el propósito de determinar el valor del patrimonio neto a efectos de su transmisión global o parcial, ni el importe resultante en caso de liquidación</a:t>
            </a:r>
            <a:r>
              <a:rPr lang="es-ES_tradnl" sz="2800" dirty="0" smtClean="0"/>
              <a:t>.</a:t>
            </a:r>
          </a:p>
          <a:p>
            <a:pPr marL="0" indent="0">
              <a:lnSpc>
                <a:spcPct val="90000"/>
              </a:lnSpc>
              <a:buNone/>
            </a:pPr>
            <a:endParaRPr lang="es-ES_tradnl" sz="2800" dirty="0"/>
          </a:p>
          <a:p>
            <a:pPr>
              <a:lnSpc>
                <a:spcPct val="90000"/>
              </a:lnSpc>
            </a:pPr>
            <a:r>
              <a:rPr lang="es-ES_tradnl" sz="2800" dirty="0"/>
              <a:t>En aquellos casos en que no resulte de aplicación este principio, en los términos que se determinen en las normas de desarrollo de este Plan General de Contabilidad, la empresa aplicará las normas de valoración que resulten más adecuadas para reflejar la imagen fiel de las operaciones tendentes a realizar el activo, cancelar las deudas y, en su caso, repartir el patrimonio neto resultante, debiendo suministrar en la memoria de las cuentas anuales toda la información significativa sobre los criterios aplicados.</a:t>
            </a:r>
          </a:p>
          <a:p>
            <a:endParaRPr lang="es-ES" dirty="0"/>
          </a:p>
        </p:txBody>
      </p:sp>
    </p:spTree>
    <p:extLst>
      <p:ext uri="{BB962C8B-B14F-4D97-AF65-F5344CB8AC3E}">
        <p14:creationId xmlns:p14="http://schemas.microsoft.com/office/powerpoint/2010/main" val="753578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924712"/>
          </a:xfrm>
        </p:spPr>
        <p:txBody>
          <a:bodyPr>
            <a:normAutofit/>
          </a:bodyPr>
          <a:lstStyle/>
          <a:p>
            <a:r>
              <a:rPr lang="es-ES_tradnl" dirty="0"/>
              <a:t>DEVENGO</a:t>
            </a:r>
            <a:endParaRPr lang="es-ES" dirty="0"/>
          </a:p>
        </p:txBody>
      </p:sp>
      <p:sp>
        <p:nvSpPr>
          <p:cNvPr id="3" name="2 Marcador de contenido"/>
          <p:cNvSpPr>
            <a:spLocks noGrp="1"/>
          </p:cNvSpPr>
          <p:nvPr>
            <p:ph idx="1"/>
          </p:nvPr>
        </p:nvSpPr>
        <p:spPr/>
        <p:txBody>
          <a:bodyPr/>
          <a:lstStyle/>
          <a:p>
            <a:r>
              <a:rPr lang="es-ES_tradnl" sz="2800" dirty="0"/>
              <a:t>La imputación de ingresos y gastos deberá hacerse</a:t>
            </a:r>
          </a:p>
          <a:p>
            <a:pPr lvl="1"/>
            <a:r>
              <a:rPr lang="es-ES_tradnl" sz="2800" dirty="0"/>
              <a:t> en función de la corriente real de los bienes y servicios que los mismos representen</a:t>
            </a:r>
          </a:p>
          <a:p>
            <a:pPr lvl="1"/>
            <a:r>
              <a:rPr lang="es-ES_tradnl" sz="2800" dirty="0"/>
              <a:t> y con independencia del momento en que se produzca la corriente monetaria o financiera derivada de ellos.</a:t>
            </a:r>
          </a:p>
          <a:p>
            <a:pPr marL="0" indent="0">
              <a:buNone/>
            </a:pPr>
            <a:endParaRPr lang="es-ES" dirty="0"/>
          </a:p>
        </p:txBody>
      </p:sp>
    </p:spTree>
    <p:extLst>
      <p:ext uri="{BB962C8B-B14F-4D97-AF65-F5344CB8AC3E}">
        <p14:creationId xmlns:p14="http://schemas.microsoft.com/office/powerpoint/2010/main" val="362581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852704"/>
          </a:xfrm>
        </p:spPr>
        <p:txBody>
          <a:bodyPr/>
          <a:lstStyle/>
          <a:p>
            <a:r>
              <a:rPr lang="es-ES_tradnl" dirty="0"/>
              <a:t>UNIFORMIDAD</a:t>
            </a:r>
            <a:endParaRPr lang="es-ES" dirty="0"/>
          </a:p>
        </p:txBody>
      </p:sp>
      <p:sp>
        <p:nvSpPr>
          <p:cNvPr id="3" name="2 Marcador de contenido"/>
          <p:cNvSpPr>
            <a:spLocks noGrp="1"/>
          </p:cNvSpPr>
          <p:nvPr>
            <p:ph idx="1"/>
          </p:nvPr>
        </p:nvSpPr>
        <p:spPr/>
        <p:txBody>
          <a:bodyPr/>
          <a:lstStyle/>
          <a:p>
            <a:pPr>
              <a:lnSpc>
                <a:spcPct val="90000"/>
              </a:lnSpc>
            </a:pPr>
            <a:r>
              <a:rPr lang="es-ES_tradnl" dirty="0"/>
              <a:t>Adoptado un criterio dentro de las alternativas que, en su caso, se permitan, deberá mantenerse en el tiempo y aplicarse de manera uniforme para     transacciones, otros eventos y condiciones que sean similares, en tanto no se alteren los supuestos que motivaron su elección.</a:t>
            </a:r>
          </a:p>
          <a:p>
            <a:pPr>
              <a:lnSpc>
                <a:spcPct val="90000"/>
              </a:lnSpc>
            </a:pPr>
            <a:r>
              <a:rPr lang="es-ES_tradnl" dirty="0"/>
              <a:t>De alterarse estos supuestos podrá modificarse el criterio adoptado en su día; en tal caso, estas circunstancias se harán constar en la memoria, indicando la incidencia cuantitativa y cualitativa de la variación sobre las cuentas anuales.</a:t>
            </a:r>
          </a:p>
          <a:p>
            <a:endParaRPr lang="es-ES" dirty="0"/>
          </a:p>
        </p:txBody>
      </p:sp>
    </p:spTree>
    <p:extLst>
      <p:ext uri="{BB962C8B-B14F-4D97-AF65-F5344CB8AC3E}">
        <p14:creationId xmlns:p14="http://schemas.microsoft.com/office/powerpoint/2010/main" val="1216674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852704"/>
          </a:xfrm>
        </p:spPr>
        <p:txBody>
          <a:bodyPr/>
          <a:lstStyle/>
          <a:p>
            <a:r>
              <a:rPr lang="es-ES_tradnl" dirty="0"/>
              <a:t>PRUDENCIA</a:t>
            </a:r>
            <a:endParaRPr lang="es-ES" dirty="0"/>
          </a:p>
        </p:txBody>
      </p:sp>
      <p:sp>
        <p:nvSpPr>
          <p:cNvPr id="3" name="2 Marcador de contenido"/>
          <p:cNvSpPr>
            <a:spLocks noGrp="1"/>
          </p:cNvSpPr>
          <p:nvPr>
            <p:ph idx="1"/>
          </p:nvPr>
        </p:nvSpPr>
        <p:spPr>
          <a:xfrm>
            <a:off x="457200" y="1556792"/>
            <a:ext cx="8229600" cy="4767808"/>
          </a:xfrm>
        </p:spPr>
        <p:txBody>
          <a:bodyPr>
            <a:normAutofit fontScale="77500" lnSpcReduction="20000"/>
          </a:bodyPr>
          <a:lstStyle/>
          <a:p>
            <a:pPr>
              <a:lnSpc>
                <a:spcPct val="90000"/>
              </a:lnSpc>
            </a:pPr>
            <a:r>
              <a:rPr lang="es-ES" sz="2800" dirty="0"/>
              <a:t>S</a:t>
            </a:r>
            <a:r>
              <a:rPr lang="es-ES_tradnl" sz="2800" dirty="0"/>
              <a:t>e deberá ser prudente en las estimaciones y valoraciones a realizar en condiciones de incertidumbre. </a:t>
            </a:r>
            <a:r>
              <a:rPr lang="es-ES" sz="2800" dirty="0"/>
              <a:t>La prudencia no justifica ninguna información que pueda llevar a una interpretación que no sea adecuada de la realidad reflejada en las cifras de las cuentas anuales.</a:t>
            </a:r>
          </a:p>
          <a:p>
            <a:pPr>
              <a:lnSpc>
                <a:spcPct val="90000"/>
              </a:lnSpc>
            </a:pPr>
            <a:r>
              <a:rPr lang="es-ES" sz="2800" dirty="0"/>
              <a:t>Asimismo, sin perjuicio de lo dispuesto en el artículo 38 bis del Código de Comercio, únicamente se contabilizarán los beneficios obtenidos hasta la fecha de cierre del ejercicio. Por el contrario, se deberán tener en cuenta todos los riesgos, con origen en el ejercicio o en otro anterior, tan pronto sean conocidos</a:t>
            </a:r>
            <a:r>
              <a:rPr lang="es-ES_tradnl" sz="2800" dirty="0"/>
              <a:t>, </a:t>
            </a:r>
            <a:r>
              <a:rPr lang="es-ES" sz="2800" dirty="0"/>
              <a:t>incluso si sólo se conocieran entre la fecha de cierre de las cuentas anuales y la fecha en que éstas se formulen. En tales casos se dará cumplida información en la memoria, sin perjuicio de su reflejo, cuando se haya generado un pasivo y un gasto, en otros documentos integrantes de las cuentas anuales.</a:t>
            </a:r>
          </a:p>
          <a:p>
            <a:pPr>
              <a:lnSpc>
                <a:spcPct val="90000"/>
              </a:lnSpc>
            </a:pPr>
            <a:r>
              <a:rPr lang="es-ES" sz="2800" dirty="0"/>
              <a:t>Deberán tenerse en cuenta las amortizaciones y correcciones de valor por deterioro de los activos, tanto si el ejercicio se salda con beneficio como con pérdida. </a:t>
            </a:r>
            <a:endParaRPr lang="es-ES_tradnl" sz="2800" dirty="0"/>
          </a:p>
          <a:p>
            <a:endParaRPr lang="es-ES" dirty="0"/>
          </a:p>
        </p:txBody>
      </p:sp>
    </p:spTree>
    <p:extLst>
      <p:ext uri="{BB962C8B-B14F-4D97-AF65-F5344CB8AC3E}">
        <p14:creationId xmlns:p14="http://schemas.microsoft.com/office/powerpoint/2010/main" val="608688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80696"/>
          </a:xfrm>
        </p:spPr>
        <p:txBody>
          <a:bodyPr>
            <a:normAutofit fontScale="90000"/>
          </a:bodyPr>
          <a:lstStyle/>
          <a:p>
            <a:r>
              <a:rPr lang="es-ES_tradnl" dirty="0"/>
              <a:t>NO COMPENSACIÓN</a:t>
            </a:r>
            <a:endParaRPr lang="es-ES" dirty="0"/>
          </a:p>
        </p:txBody>
      </p:sp>
      <p:sp>
        <p:nvSpPr>
          <p:cNvPr id="3" name="2 Marcador de contenido"/>
          <p:cNvSpPr>
            <a:spLocks noGrp="1"/>
          </p:cNvSpPr>
          <p:nvPr>
            <p:ph idx="1"/>
          </p:nvPr>
        </p:nvSpPr>
        <p:spPr/>
        <p:txBody>
          <a:bodyPr/>
          <a:lstStyle/>
          <a:p>
            <a:r>
              <a:rPr lang="es-ES_tradnl" sz="2400" dirty="0"/>
              <a:t>Salvo que una norma disponga de forma expresa lo contrario, no podrán compensarse las partidas del activo y del pasivo o las de gastos e ingresos, y se valorarán separadamente los elementos integrantes de las cuentas </a:t>
            </a:r>
            <a:r>
              <a:rPr lang="es-ES" sz="2400" dirty="0"/>
              <a:t>anuales.</a:t>
            </a:r>
            <a:endParaRPr lang="es-ES_tradnl" sz="2400" dirty="0"/>
          </a:p>
          <a:p>
            <a:pPr marL="0" indent="0">
              <a:buNone/>
            </a:pPr>
            <a:endParaRPr lang="es-ES" dirty="0"/>
          </a:p>
        </p:txBody>
      </p:sp>
    </p:spTree>
    <p:extLst>
      <p:ext uri="{BB962C8B-B14F-4D97-AF65-F5344CB8AC3E}">
        <p14:creationId xmlns:p14="http://schemas.microsoft.com/office/powerpoint/2010/main" val="3209962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pPr marL="0" indent="0">
              <a:buNone/>
            </a:pPr>
            <a:endParaRPr lang="en-US" dirty="0"/>
          </a:p>
          <a:p>
            <a:pPr marL="0" indent="0">
              <a:buNone/>
            </a:pPr>
            <a:r>
              <a:rPr lang="es-ES" dirty="0">
                <a:hlinkClick r:id="rId2"/>
              </a:rPr>
              <a:t>http://</a:t>
            </a:r>
            <a:r>
              <a:rPr lang="es-ES" dirty="0" smtClean="0">
                <a:hlinkClick r:id="rId2"/>
              </a:rPr>
              <a:t>www.youtube.com/watch?v=jcZs9hqV4-o</a:t>
            </a:r>
            <a:endParaRPr lang="es-ES" dirty="0" smtClean="0"/>
          </a:p>
          <a:p>
            <a:endParaRPr lang="es-ES" dirty="0"/>
          </a:p>
        </p:txBody>
      </p:sp>
    </p:spTree>
    <p:extLst>
      <p:ext uri="{BB962C8B-B14F-4D97-AF65-F5344CB8AC3E}">
        <p14:creationId xmlns:p14="http://schemas.microsoft.com/office/powerpoint/2010/main" val="3585426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80696"/>
          </a:xfrm>
        </p:spPr>
        <p:txBody>
          <a:bodyPr>
            <a:normAutofit fontScale="90000"/>
          </a:bodyPr>
          <a:lstStyle/>
          <a:p>
            <a:r>
              <a:rPr lang="es-ES_tradnl" dirty="0"/>
              <a:t>IMPORTANCIA RELATIVA</a:t>
            </a:r>
            <a:endParaRPr lang="es-ES" dirty="0"/>
          </a:p>
        </p:txBody>
      </p:sp>
      <p:sp>
        <p:nvSpPr>
          <p:cNvPr id="3" name="2 Marcador de contenido"/>
          <p:cNvSpPr>
            <a:spLocks noGrp="1"/>
          </p:cNvSpPr>
          <p:nvPr>
            <p:ph idx="1"/>
          </p:nvPr>
        </p:nvSpPr>
        <p:spPr/>
        <p:txBody>
          <a:bodyPr/>
          <a:lstStyle/>
          <a:p>
            <a:r>
              <a:rPr lang="es-ES_tradnl" dirty="0"/>
              <a:t>Se admitirá la no aplicación estricta de algunos de los principios y criterios contables cuando la  importancia relativa en términos cuantitativos o cualitativos de la variación que tal hecho produzca sea escasamente significativa y, en consecuencia, no altere la expresión de la imagen fiel.</a:t>
            </a:r>
          </a:p>
          <a:p>
            <a:r>
              <a:rPr lang="es-ES_tradnl" dirty="0"/>
              <a:t>Las partidas o importes cuya importancia relativa sea escasamente significativa podrán aparecer agrupados con otros de similar naturaleza o función. </a:t>
            </a:r>
          </a:p>
          <a:p>
            <a:pPr marL="0" indent="0">
              <a:buNone/>
            </a:pPr>
            <a:endParaRPr lang="es-ES" dirty="0"/>
          </a:p>
        </p:txBody>
      </p:sp>
    </p:spTree>
    <p:extLst>
      <p:ext uri="{BB962C8B-B14F-4D97-AF65-F5344CB8AC3E}">
        <p14:creationId xmlns:p14="http://schemas.microsoft.com/office/powerpoint/2010/main" val="1154001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996720"/>
          </a:xfrm>
        </p:spPr>
        <p:txBody>
          <a:bodyPr/>
          <a:lstStyle/>
          <a:p>
            <a:r>
              <a:rPr lang="es-ES_tradnl" dirty="0"/>
              <a:t>CONFLICTO ENTRE PRINCIPIOS</a:t>
            </a:r>
            <a:endParaRPr lang="es-ES" dirty="0"/>
          </a:p>
        </p:txBody>
      </p:sp>
      <p:sp>
        <p:nvSpPr>
          <p:cNvPr id="3" name="2 Marcador de contenido"/>
          <p:cNvSpPr>
            <a:spLocks noGrp="1"/>
          </p:cNvSpPr>
          <p:nvPr>
            <p:ph idx="1"/>
          </p:nvPr>
        </p:nvSpPr>
        <p:spPr/>
        <p:txBody>
          <a:bodyPr/>
          <a:lstStyle/>
          <a:p>
            <a:r>
              <a:rPr lang="es-ES_tradnl" sz="2400" dirty="0"/>
              <a:t>En los casos de conflicto entre principios contables, deberá prevalecer el que mejor conduzca a que las cuentas anuales expresen la imagen fiel del patrimonio, de la situación financiera y de los resultados de la empresa.</a:t>
            </a:r>
          </a:p>
          <a:p>
            <a:pPr marL="0" indent="0">
              <a:buNone/>
            </a:pPr>
            <a:endParaRPr lang="es-ES" dirty="0"/>
          </a:p>
        </p:txBody>
      </p:sp>
    </p:spTree>
    <p:extLst>
      <p:ext uri="{BB962C8B-B14F-4D97-AF65-F5344CB8AC3E}">
        <p14:creationId xmlns:p14="http://schemas.microsoft.com/office/powerpoint/2010/main" val="4010213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04664"/>
            <a:ext cx="8229600" cy="864096"/>
          </a:xfrm>
        </p:spPr>
        <p:txBody>
          <a:bodyPr>
            <a:normAutofit fontScale="90000"/>
          </a:bodyPr>
          <a:lstStyle/>
          <a:p>
            <a:r>
              <a:rPr lang="es-ES" dirty="0"/>
              <a:t>Elementos de las cuentas </a:t>
            </a:r>
            <a:r>
              <a:rPr lang="es-ES" dirty="0" smtClean="0"/>
              <a:t>anuales</a:t>
            </a:r>
            <a:endParaRPr lang="es-ES" dirty="0"/>
          </a:p>
        </p:txBody>
      </p:sp>
      <p:sp>
        <p:nvSpPr>
          <p:cNvPr id="3" name="2 Marcador de contenido"/>
          <p:cNvSpPr>
            <a:spLocks noGrp="1"/>
          </p:cNvSpPr>
          <p:nvPr>
            <p:ph idx="1"/>
          </p:nvPr>
        </p:nvSpPr>
        <p:spPr>
          <a:xfrm>
            <a:off x="457200" y="1340768"/>
            <a:ext cx="8229600" cy="4983832"/>
          </a:xfrm>
        </p:spPr>
        <p:txBody>
          <a:bodyPr>
            <a:normAutofit fontScale="77500" lnSpcReduction="20000"/>
          </a:bodyPr>
          <a:lstStyle/>
          <a:p>
            <a:pPr eaLnBrk="0" fontAlgn="base" hangingPunct="0"/>
            <a:r>
              <a:rPr lang="es-ES_tradnl" dirty="0"/>
              <a:t>ACTIVO</a:t>
            </a:r>
            <a:endParaRPr lang="es-ES" dirty="0"/>
          </a:p>
          <a:p>
            <a:pPr lvl="1" eaLnBrk="0" fontAlgn="base" hangingPunct="0"/>
            <a:r>
              <a:rPr lang="es-ES_tradnl" dirty="0"/>
              <a:t>Bienes, derechos y otros recursos controlados económicamente por la empresa, resultantes de sucesos pasados, de los que se espera que la empresa obtenga beneficios o rendimientos económicos en el futuro.</a:t>
            </a:r>
            <a:endParaRPr lang="es-ES" dirty="0"/>
          </a:p>
          <a:p>
            <a:pPr eaLnBrk="0" fontAlgn="base" hangingPunct="0"/>
            <a:r>
              <a:rPr lang="es-ES_tradnl" dirty="0"/>
              <a:t>PASIVO</a:t>
            </a:r>
            <a:endParaRPr lang="es-ES" dirty="0"/>
          </a:p>
          <a:p>
            <a:pPr lvl="1" eaLnBrk="0" fontAlgn="base" hangingPunct="0"/>
            <a:r>
              <a:rPr lang="es-ES_tradnl" dirty="0"/>
              <a:t>Obligaciones actuales surgidas como consecuencia de sucesos pasados, para cuya extinción la empresa espera desprenderse de recursos que puedan producir beneficios o rendimientos económicos en el futuro. A estos efectos, se entienden incluidas las provisiones.</a:t>
            </a:r>
            <a:endParaRPr lang="es-ES" dirty="0"/>
          </a:p>
          <a:p>
            <a:pPr eaLnBrk="0" fontAlgn="base" hangingPunct="0"/>
            <a:r>
              <a:rPr lang="es-ES_tradnl" dirty="0"/>
              <a:t>PATRIMONIO NETO</a:t>
            </a:r>
            <a:endParaRPr lang="es-ES" dirty="0"/>
          </a:p>
          <a:p>
            <a:pPr lvl="1" eaLnBrk="0" fontAlgn="base" hangingPunct="0"/>
            <a:r>
              <a:rPr lang="es-ES_tradnl" dirty="0"/>
              <a:t>Constituye la parte residual de los activos de la empresa, una vez deducidos todos sus pasivos. Incluye las aportaciones realizadas, ya sea en el momento de su constitución o en otros posteriores, por sus socios o propietarios, que no tengan la consideración de pasivos, así como los resultados acumulados u otras variaciones que le afecten</a:t>
            </a:r>
            <a:r>
              <a:rPr lang="es-ES_tradnl" dirty="0" smtClean="0"/>
              <a:t>.</a:t>
            </a:r>
          </a:p>
          <a:p>
            <a:pPr marL="393192" lvl="1" indent="0" eaLnBrk="0" fontAlgn="base" hangingPunct="0">
              <a:buNone/>
            </a:pPr>
            <a:endParaRPr lang="es-ES" dirty="0"/>
          </a:p>
          <a:p>
            <a:pPr marL="0" lvl="1" indent="0">
              <a:buClr>
                <a:schemeClr val="accent3"/>
              </a:buClr>
              <a:buSzPct val="95000"/>
              <a:buNone/>
            </a:pPr>
            <a:r>
              <a:rPr lang="es-ES_tradnl" b="1" dirty="0" smtClean="0">
                <a:solidFill>
                  <a:srgbClr val="0070C0"/>
                </a:solidFill>
              </a:rPr>
              <a:t>		ACTIVO </a:t>
            </a:r>
            <a:r>
              <a:rPr lang="es-ES_tradnl" b="1" dirty="0">
                <a:solidFill>
                  <a:srgbClr val="0070C0"/>
                </a:solidFill>
              </a:rPr>
              <a:t>= PASIVO + PATRIMONIO NETO</a:t>
            </a:r>
            <a:endParaRPr lang="es-ES" b="1" dirty="0">
              <a:solidFill>
                <a:srgbClr val="0070C0"/>
              </a:solidFill>
            </a:endParaRPr>
          </a:p>
          <a:p>
            <a:endParaRPr lang="es-ES" dirty="0"/>
          </a:p>
        </p:txBody>
      </p:sp>
    </p:spTree>
    <p:extLst>
      <p:ext uri="{BB962C8B-B14F-4D97-AF65-F5344CB8AC3E}">
        <p14:creationId xmlns:p14="http://schemas.microsoft.com/office/powerpoint/2010/main" val="2750238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08688"/>
          </a:xfrm>
        </p:spPr>
        <p:txBody>
          <a:bodyPr>
            <a:normAutofit fontScale="90000"/>
          </a:bodyPr>
          <a:lstStyle/>
          <a:p>
            <a:r>
              <a:rPr lang="es-ES_tradnl" sz="5400" dirty="0" smtClean="0"/>
              <a:t>Elementos </a:t>
            </a:r>
            <a:r>
              <a:rPr lang="es-ES_tradnl" sz="5400" dirty="0"/>
              <a:t>(II) P y G ó ECPN</a:t>
            </a:r>
            <a:endParaRPr lang="es-ES" dirty="0"/>
          </a:p>
        </p:txBody>
      </p:sp>
      <p:sp>
        <p:nvSpPr>
          <p:cNvPr id="3" name="2 Marcador de contenido"/>
          <p:cNvSpPr>
            <a:spLocks noGrp="1"/>
          </p:cNvSpPr>
          <p:nvPr>
            <p:ph idx="1"/>
          </p:nvPr>
        </p:nvSpPr>
        <p:spPr>
          <a:xfrm>
            <a:off x="467544" y="1484784"/>
            <a:ext cx="8229600" cy="4968552"/>
          </a:xfrm>
        </p:spPr>
        <p:txBody>
          <a:bodyPr>
            <a:normAutofit fontScale="92500" lnSpcReduction="20000"/>
          </a:bodyPr>
          <a:lstStyle/>
          <a:p>
            <a:pPr eaLnBrk="0" fontAlgn="base" hangingPunct="0"/>
            <a:r>
              <a:rPr lang="es-ES_tradnl" dirty="0"/>
              <a:t>INGRESOS</a:t>
            </a:r>
            <a:endParaRPr lang="es-ES" dirty="0"/>
          </a:p>
          <a:p>
            <a:pPr lvl="1" eaLnBrk="0" fontAlgn="base" hangingPunct="0"/>
            <a:r>
              <a:rPr lang="es-ES_tradnl" dirty="0"/>
              <a:t>Incrementos en el patrimonio neto de la empresa durante el ejercicio, ya sea en forma de entradas o aumentos en el valor de los activos, o de disminución de los pasivos, siempre que no tengan su origen en aportaciones, monetarias o no,  de los  socios o propietarios.</a:t>
            </a:r>
            <a:endParaRPr lang="es-ES" dirty="0"/>
          </a:p>
          <a:p>
            <a:pPr eaLnBrk="0" fontAlgn="base" hangingPunct="0"/>
            <a:r>
              <a:rPr lang="es-ES_tradnl" dirty="0"/>
              <a:t>GASTOS</a:t>
            </a:r>
            <a:endParaRPr lang="es-ES" dirty="0"/>
          </a:p>
          <a:p>
            <a:pPr lvl="1" eaLnBrk="0" fontAlgn="base" hangingPunct="0"/>
            <a:r>
              <a:rPr lang="es-ES_tradnl" dirty="0"/>
              <a:t>Decrementos en el patrimonio neto de la empresa durante el ejercicio, ya sea en forma de salidas o disminuciones en el valor de los activos, o de reconocimiento o aumento del valor de los pasivos, siempre que no tengan su origen en distribuciones, monetarias o no,  a los  socios o propietarios, en su condición de tales</a:t>
            </a:r>
            <a:r>
              <a:rPr lang="es-ES_tradnl" dirty="0" smtClean="0"/>
              <a:t>.</a:t>
            </a:r>
          </a:p>
          <a:p>
            <a:pPr marL="393192" lvl="1" indent="0" eaLnBrk="0" fontAlgn="base" hangingPunct="0">
              <a:buNone/>
            </a:pPr>
            <a:endParaRPr lang="es-ES_tradnl" dirty="0"/>
          </a:p>
          <a:p>
            <a:pPr marL="393192" lvl="1" indent="0" eaLnBrk="0" fontAlgn="base" hangingPunct="0">
              <a:buNone/>
            </a:pPr>
            <a:r>
              <a:rPr lang="es-ES_tradnl" b="1" dirty="0" smtClean="0">
                <a:solidFill>
                  <a:srgbClr val="0070C0"/>
                </a:solidFill>
              </a:rPr>
              <a:t>INGRESOS – GASTOS = +- RESULTADO DEL EJERCICIO</a:t>
            </a:r>
          </a:p>
          <a:p>
            <a:pPr lvl="1" eaLnBrk="0" fontAlgn="base" hangingPunct="0"/>
            <a:endParaRPr lang="es-ES_tradnl" dirty="0"/>
          </a:p>
          <a:p>
            <a:pPr lvl="1" eaLnBrk="0" fontAlgn="base" hangingPunct="0"/>
            <a:endParaRPr lang="es-ES_tradnl" dirty="0" smtClean="0"/>
          </a:p>
          <a:p>
            <a:pPr lvl="1" eaLnBrk="0" fontAlgn="base" hangingPunct="0"/>
            <a:endParaRPr lang="es-ES_tradnl" dirty="0"/>
          </a:p>
          <a:p>
            <a:pPr lvl="1" eaLnBrk="0" fontAlgn="base" hangingPunct="0"/>
            <a:endParaRPr lang="es-ES" dirty="0"/>
          </a:p>
          <a:p>
            <a:endParaRPr lang="es-ES" dirty="0"/>
          </a:p>
        </p:txBody>
      </p:sp>
    </p:spTree>
    <p:extLst>
      <p:ext uri="{BB962C8B-B14F-4D97-AF65-F5344CB8AC3E}">
        <p14:creationId xmlns:p14="http://schemas.microsoft.com/office/powerpoint/2010/main" val="1239544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36680"/>
          </a:xfrm>
        </p:spPr>
        <p:txBody>
          <a:bodyPr>
            <a:normAutofit fontScale="90000"/>
          </a:bodyPr>
          <a:lstStyle/>
          <a:p>
            <a:r>
              <a:rPr lang="es-ES_tradnl" sz="5400" dirty="0" smtClean="0"/>
              <a:t>Elementos </a:t>
            </a:r>
            <a:r>
              <a:rPr lang="es-ES_tradnl" sz="5400" dirty="0"/>
              <a:t>(III) P y G ó ECPN</a:t>
            </a:r>
            <a:endParaRPr lang="es-ES" dirty="0"/>
          </a:p>
        </p:txBody>
      </p:sp>
      <p:sp>
        <p:nvSpPr>
          <p:cNvPr id="3" name="2 Marcador de contenido"/>
          <p:cNvSpPr>
            <a:spLocks noGrp="1"/>
          </p:cNvSpPr>
          <p:nvPr>
            <p:ph idx="1"/>
          </p:nvPr>
        </p:nvSpPr>
        <p:spPr/>
        <p:txBody>
          <a:bodyPr/>
          <a:lstStyle/>
          <a:p>
            <a:r>
              <a:rPr lang="es-ES_tradnl" sz="2400" dirty="0"/>
              <a:t>Los ingresos y gastos del ejercicio se imputarán a la cuenta de pérdidas y ganancias y formarán parte del resultado, excepto cuando proceda su imputación directa al patrimonio neto,</a:t>
            </a:r>
          </a:p>
          <a:p>
            <a:r>
              <a:rPr lang="es-ES_tradnl" sz="2400" dirty="0"/>
              <a:t> en cuyo caso se presentarán en el estado que muestre los cambios en el patrimonio neto, de acuerdo con lo previsto en la segunda parte de este Plan General de Contabilidad o en una norma que lo desarrolle.</a:t>
            </a:r>
          </a:p>
          <a:p>
            <a:pPr marL="0" indent="0">
              <a:buNone/>
            </a:pPr>
            <a:endParaRPr lang="es-ES" dirty="0"/>
          </a:p>
        </p:txBody>
      </p:sp>
    </p:spTree>
    <p:extLst>
      <p:ext uri="{BB962C8B-B14F-4D97-AF65-F5344CB8AC3E}">
        <p14:creationId xmlns:p14="http://schemas.microsoft.com/office/powerpoint/2010/main" val="10944259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36680"/>
          </a:xfrm>
        </p:spPr>
        <p:txBody>
          <a:bodyPr>
            <a:normAutofit fontScale="90000"/>
          </a:bodyPr>
          <a:lstStyle/>
          <a:p>
            <a:r>
              <a:rPr lang="es-ES_tradnl" sz="5400" dirty="0"/>
              <a:t>CRITERIOS DE VALORACIÓN</a:t>
            </a:r>
            <a:endParaRPr lang="es-ES" dirty="0"/>
          </a:p>
        </p:txBody>
      </p:sp>
      <p:sp>
        <p:nvSpPr>
          <p:cNvPr id="3" name="2 Marcador de contenido"/>
          <p:cNvSpPr>
            <a:spLocks noGrp="1"/>
          </p:cNvSpPr>
          <p:nvPr>
            <p:ph idx="1"/>
          </p:nvPr>
        </p:nvSpPr>
        <p:spPr>
          <a:xfrm>
            <a:off x="457200" y="1340768"/>
            <a:ext cx="8229600" cy="4983832"/>
          </a:xfrm>
        </p:spPr>
        <p:txBody>
          <a:bodyPr/>
          <a:lstStyle/>
          <a:p>
            <a:r>
              <a:rPr lang="es-ES_tradnl" sz="2400" b="1" dirty="0">
                <a:cs typeface="Times New Roman" pitchFamily="18" charset="0"/>
              </a:rPr>
              <a:t>Coste </a:t>
            </a:r>
            <a:r>
              <a:rPr lang="es-ES_tradnl" sz="2400" b="1" dirty="0" smtClean="0">
                <a:cs typeface="Times New Roman" pitchFamily="18" charset="0"/>
              </a:rPr>
              <a:t>histórico</a:t>
            </a:r>
            <a:r>
              <a:rPr lang="es-ES_tradnl" sz="2400" dirty="0">
                <a:cs typeface="Times New Roman" pitchFamily="18" charset="0"/>
              </a:rPr>
              <a:t>: de un Activo es su precio de adquisición, o su coste de producción.</a:t>
            </a:r>
            <a:endParaRPr lang="es-ES" sz="2400" dirty="0">
              <a:cs typeface="Times New Roman" pitchFamily="18" charset="0"/>
            </a:endParaRPr>
          </a:p>
          <a:p>
            <a:pPr>
              <a:lnSpc>
                <a:spcPct val="90000"/>
              </a:lnSpc>
            </a:pPr>
            <a:r>
              <a:rPr lang="es-ES_tradnl" sz="2400" b="1" dirty="0" smtClean="0">
                <a:cs typeface="Times New Roman" pitchFamily="18" charset="0"/>
              </a:rPr>
              <a:t>Valor </a:t>
            </a:r>
            <a:r>
              <a:rPr lang="es-ES_tradnl" sz="2400" b="1" dirty="0">
                <a:cs typeface="Times New Roman" pitchFamily="18" charset="0"/>
              </a:rPr>
              <a:t>razonable</a:t>
            </a:r>
          </a:p>
          <a:p>
            <a:pPr>
              <a:lnSpc>
                <a:spcPct val="90000"/>
              </a:lnSpc>
            </a:pPr>
            <a:r>
              <a:rPr lang="es-ES_tradnl" sz="2400" dirty="0">
                <a:cs typeface="Times New Roman" pitchFamily="18" charset="0"/>
              </a:rPr>
              <a:t>Valor neto </a:t>
            </a:r>
            <a:r>
              <a:rPr lang="es-ES_tradnl" sz="2400" dirty="0" smtClean="0">
                <a:cs typeface="Times New Roman" pitchFamily="18" charset="0"/>
              </a:rPr>
              <a:t>realizable:  de un Activo </a:t>
            </a:r>
            <a:r>
              <a:rPr lang="es-ES_tradnl" sz="2400" dirty="0">
                <a:cs typeface="Times New Roman" pitchFamily="18" charset="0"/>
              </a:rPr>
              <a:t>es el importe que se puede obtener por su enajenación en el </a:t>
            </a:r>
            <a:r>
              <a:rPr lang="es-ES_tradnl" sz="2400" dirty="0" smtClean="0">
                <a:cs typeface="Times New Roman" pitchFamily="18" charset="0"/>
              </a:rPr>
              <a:t>mercado.</a:t>
            </a:r>
            <a:endParaRPr lang="es-ES_tradnl" sz="2400" dirty="0">
              <a:cs typeface="Times New Roman" pitchFamily="18" charset="0"/>
            </a:endParaRPr>
          </a:p>
          <a:p>
            <a:pPr>
              <a:lnSpc>
                <a:spcPct val="90000"/>
              </a:lnSpc>
            </a:pPr>
            <a:r>
              <a:rPr lang="es-ES_tradnl" sz="2400" dirty="0">
                <a:cs typeface="Times New Roman" pitchFamily="18" charset="0"/>
              </a:rPr>
              <a:t>Valor en uso y valor </a:t>
            </a:r>
            <a:r>
              <a:rPr lang="es-ES_tradnl" sz="2400" dirty="0" smtClean="0">
                <a:cs typeface="Times New Roman" pitchFamily="18" charset="0"/>
              </a:rPr>
              <a:t>presente</a:t>
            </a:r>
            <a:endParaRPr lang="es-ES_tradnl" sz="2400" dirty="0">
              <a:cs typeface="Times New Roman" pitchFamily="18" charset="0"/>
            </a:endParaRPr>
          </a:p>
          <a:p>
            <a:pPr>
              <a:lnSpc>
                <a:spcPct val="90000"/>
              </a:lnSpc>
            </a:pPr>
            <a:r>
              <a:rPr lang="es-ES_tradnl" sz="2400" dirty="0">
                <a:cs typeface="Times New Roman" pitchFamily="18" charset="0"/>
              </a:rPr>
              <a:t>Coste amortizado</a:t>
            </a:r>
          </a:p>
          <a:p>
            <a:pPr>
              <a:lnSpc>
                <a:spcPct val="90000"/>
              </a:lnSpc>
            </a:pPr>
            <a:r>
              <a:rPr lang="es-ES_tradnl" sz="2400" b="1" dirty="0">
                <a:cs typeface="Times New Roman" pitchFamily="18" charset="0"/>
              </a:rPr>
              <a:t>Valor contable </a:t>
            </a:r>
            <a:r>
              <a:rPr lang="es-ES_tradnl" sz="2400" dirty="0">
                <a:cs typeface="Times New Roman" pitchFamily="18" charset="0"/>
              </a:rPr>
              <a:t>o en </a:t>
            </a:r>
            <a:r>
              <a:rPr lang="es-ES_tradnl" sz="2400" dirty="0" smtClean="0">
                <a:cs typeface="Times New Roman" pitchFamily="18" charset="0"/>
              </a:rPr>
              <a:t>libros:</a:t>
            </a:r>
            <a:r>
              <a:rPr lang="es-ES_tradnl" sz="2400" dirty="0">
                <a:solidFill>
                  <a:schemeClr val="accent2"/>
                </a:solidFill>
                <a:cs typeface="Arial" charset="0"/>
              </a:rPr>
              <a:t> </a:t>
            </a:r>
            <a:r>
              <a:rPr lang="es-ES_tradnl" sz="2400" dirty="0">
                <a:cs typeface="Arial" charset="0"/>
              </a:rPr>
              <a:t>Es el importe por el que un activo o un pasivo se encuentra registrado en balance</a:t>
            </a:r>
            <a:endParaRPr lang="es-ES_tradnl" sz="2400" dirty="0">
              <a:cs typeface="Times New Roman" pitchFamily="18" charset="0"/>
            </a:endParaRPr>
          </a:p>
          <a:p>
            <a:pPr>
              <a:lnSpc>
                <a:spcPct val="90000"/>
              </a:lnSpc>
            </a:pPr>
            <a:r>
              <a:rPr lang="es-ES_tradnl" sz="2400" b="1" dirty="0">
                <a:cs typeface="Times New Roman" pitchFamily="18" charset="0"/>
              </a:rPr>
              <a:t>Valor </a:t>
            </a:r>
            <a:r>
              <a:rPr lang="es-ES_tradnl" sz="2400" b="1" dirty="0" smtClean="0">
                <a:cs typeface="Times New Roman" pitchFamily="18" charset="0"/>
              </a:rPr>
              <a:t>residual</a:t>
            </a:r>
            <a:r>
              <a:rPr lang="es-ES_tradnl" sz="2400" dirty="0" smtClean="0">
                <a:cs typeface="Times New Roman" pitchFamily="18" charset="0"/>
              </a:rPr>
              <a:t>: </a:t>
            </a:r>
            <a:r>
              <a:rPr lang="es-ES_tradnl" sz="2400" dirty="0">
                <a:cs typeface="Times New Roman" pitchFamily="18" charset="0"/>
              </a:rPr>
              <a:t>de un activo es el importe que la empresa estima que podría obtener en el momento actual  por su </a:t>
            </a:r>
            <a:r>
              <a:rPr lang="es-ES_tradnl" sz="2400" dirty="0" smtClean="0">
                <a:cs typeface="Times New Roman" pitchFamily="18" charset="0"/>
              </a:rPr>
              <a:t>venta. </a:t>
            </a:r>
            <a:endParaRPr lang="es-ES_tradnl" sz="2400" dirty="0">
              <a:cs typeface="Times New Roman" pitchFamily="18" charset="0"/>
            </a:endParaRPr>
          </a:p>
          <a:p>
            <a:pPr marL="0" indent="0">
              <a:buNone/>
            </a:pPr>
            <a:endParaRPr lang="es-ES" dirty="0"/>
          </a:p>
        </p:txBody>
      </p:sp>
    </p:spTree>
    <p:extLst>
      <p:ext uri="{BB962C8B-B14F-4D97-AF65-F5344CB8AC3E}">
        <p14:creationId xmlns:p14="http://schemas.microsoft.com/office/powerpoint/2010/main" val="39679026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564672"/>
          </a:xfrm>
        </p:spPr>
        <p:txBody>
          <a:bodyPr>
            <a:normAutofit fontScale="90000"/>
          </a:bodyPr>
          <a:lstStyle/>
          <a:p>
            <a:r>
              <a:rPr lang="es-ES_tradnl" dirty="0"/>
              <a:t>VALOR RAZONABLE</a:t>
            </a:r>
            <a:endParaRPr lang="es-ES" dirty="0"/>
          </a:p>
        </p:txBody>
      </p:sp>
      <p:sp>
        <p:nvSpPr>
          <p:cNvPr id="3" name="2 Marcador de contenido"/>
          <p:cNvSpPr>
            <a:spLocks noGrp="1"/>
          </p:cNvSpPr>
          <p:nvPr>
            <p:ph idx="1"/>
          </p:nvPr>
        </p:nvSpPr>
        <p:spPr/>
        <p:txBody>
          <a:bodyPr>
            <a:normAutofit/>
          </a:bodyPr>
          <a:lstStyle/>
          <a:p>
            <a:pPr>
              <a:lnSpc>
                <a:spcPct val="90000"/>
              </a:lnSpc>
            </a:pPr>
            <a:r>
              <a:rPr lang="es-ES_tradnl" dirty="0"/>
              <a:t>Es el importe por el que puede ser adquirido un activo o liquidado un pasivo</a:t>
            </a:r>
            <a:r>
              <a:rPr lang="es-ES_tradnl" dirty="0" smtClean="0"/>
              <a:t>, entre </a:t>
            </a:r>
            <a:r>
              <a:rPr lang="es-ES_tradnl" dirty="0"/>
              <a:t>partes interesadas y debidamente informadas</a:t>
            </a:r>
            <a:r>
              <a:rPr lang="es-ES_tradnl" dirty="0" smtClean="0"/>
              <a:t>, que </a:t>
            </a:r>
            <a:r>
              <a:rPr lang="es-ES_tradnl" dirty="0"/>
              <a:t>realizan una transacción en condiciones de independencia mutua.</a:t>
            </a:r>
          </a:p>
          <a:p>
            <a:pPr>
              <a:lnSpc>
                <a:spcPct val="90000"/>
              </a:lnSpc>
            </a:pPr>
            <a:r>
              <a:rPr lang="es-ES_tradnl" dirty="0"/>
              <a:t>No tendrá en ningún caso el carácter de valor razonable el que sea resultado de una transacción forzada, urgente, o como consecuencia de una liquidación involuntaria.  </a:t>
            </a:r>
            <a:endParaRPr lang="es-ES_tradnl" dirty="0" smtClean="0"/>
          </a:p>
          <a:p>
            <a:r>
              <a:rPr lang="es-ES_tradnl" dirty="0"/>
              <a:t>Con carácter general, el valor razonable se calculará con referencia a un valor de mercado fiable.</a:t>
            </a:r>
            <a:endParaRPr lang="es-ES" dirty="0"/>
          </a:p>
          <a:p>
            <a:pPr marL="0" indent="0">
              <a:buNone/>
            </a:pPr>
            <a:endParaRPr lang="es-ES" dirty="0"/>
          </a:p>
        </p:txBody>
      </p:sp>
    </p:spTree>
    <p:extLst>
      <p:ext uri="{BB962C8B-B14F-4D97-AF65-F5344CB8AC3E}">
        <p14:creationId xmlns:p14="http://schemas.microsoft.com/office/powerpoint/2010/main" val="1549418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91264" cy="3012944"/>
          </a:xfrm>
        </p:spPr>
        <p:txBody>
          <a:bodyPr>
            <a:normAutofit/>
          </a:bodyPr>
          <a:lstStyle/>
          <a:p>
            <a:r>
              <a:rPr lang="es-ES" sz="7200" dirty="0" smtClean="0"/>
              <a:t>Las Cuentas Anuales</a:t>
            </a:r>
            <a:endParaRPr lang="es-ES" sz="7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endParaRPr lang="es-ES"/>
          </a:p>
        </p:txBody>
      </p:sp>
      <p:pic>
        <p:nvPicPr>
          <p:cNvPr id="24579" name="Picture 3"/>
          <p:cNvPicPr>
            <a:picLocks noGrp="1" noChangeAspect="1" noChangeArrowheads="1"/>
          </p:cNvPicPr>
          <p:nvPr>
            <p:ph type="body" idx="1"/>
          </p:nvPr>
        </p:nvPicPr>
        <p:blipFill>
          <a:blip r:embed="rId2" cstate="print"/>
          <a:srcRect/>
          <a:stretch>
            <a:fillRect/>
          </a:stretch>
        </p:blipFill>
        <p:spPr>
          <a:xfrm>
            <a:off x="250825" y="0"/>
            <a:ext cx="8713788" cy="68580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188640"/>
            <a:ext cx="9144000" cy="864096"/>
          </a:xfrm>
        </p:spPr>
        <p:txBody>
          <a:bodyPr>
            <a:normAutofit fontScale="90000"/>
          </a:bodyPr>
          <a:lstStyle/>
          <a:p>
            <a:r>
              <a:rPr lang="es-ES" dirty="0" smtClean="0"/>
              <a:t>Cuentas Anuales. Balance </a:t>
            </a:r>
            <a:r>
              <a:rPr lang="es-ES" dirty="0"/>
              <a:t>de Situación</a:t>
            </a:r>
          </a:p>
        </p:txBody>
      </p:sp>
      <p:sp>
        <p:nvSpPr>
          <p:cNvPr id="3" name="2 Marcador de contenido"/>
          <p:cNvSpPr>
            <a:spLocks noGrp="1"/>
          </p:cNvSpPr>
          <p:nvPr>
            <p:ph idx="1"/>
          </p:nvPr>
        </p:nvSpPr>
        <p:spPr/>
        <p:txBody>
          <a:bodyPr/>
          <a:lstStyle/>
          <a:p>
            <a:endParaRPr lang="es-E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124744"/>
            <a:ext cx="6781800" cy="527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643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04664"/>
            <a:ext cx="8229600" cy="564672"/>
          </a:xfrm>
        </p:spPr>
        <p:txBody>
          <a:bodyPr>
            <a:normAutofit fontScale="90000"/>
          </a:bodyPr>
          <a:lstStyle/>
          <a:p>
            <a:r>
              <a:rPr lang="es-ES" dirty="0" smtClean="0"/>
              <a:t>Introducción a la Contabilidad</a:t>
            </a:r>
            <a:endParaRPr lang="es-ES" dirty="0"/>
          </a:p>
        </p:txBody>
      </p:sp>
      <p:sp>
        <p:nvSpPr>
          <p:cNvPr id="3" name="2 Marcador de contenido"/>
          <p:cNvSpPr>
            <a:spLocks noGrp="1"/>
          </p:cNvSpPr>
          <p:nvPr>
            <p:ph idx="1"/>
          </p:nvPr>
        </p:nvSpPr>
        <p:spPr>
          <a:xfrm>
            <a:off x="457200" y="1052736"/>
            <a:ext cx="8229600" cy="5271864"/>
          </a:xfrm>
        </p:spPr>
        <p:txBody>
          <a:bodyPr>
            <a:normAutofit fontScale="77500" lnSpcReduction="20000"/>
          </a:bodyPr>
          <a:lstStyle/>
          <a:p>
            <a:r>
              <a:rPr lang="es-ES" dirty="0"/>
              <a:t>Podemos definir a la contabilidad empresarial como: Una </a:t>
            </a:r>
            <a:r>
              <a:rPr lang="es-ES" b="1" dirty="0"/>
              <a:t>ciencia de naturaleza económica</a:t>
            </a:r>
            <a:r>
              <a:rPr lang="es-ES" dirty="0"/>
              <a:t>, lo cual significa que, como tal, a través de la compilación de datos cuantificados en unidades monetarias, emite resultados con la finalidad de analizarlos e interpretarlos.</a:t>
            </a:r>
            <a:br>
              <a:rPr lang="es-ES" dirty="0"/>
            </a:br>
            <a:endParaRPr lang="es-ES" dirty="0" smtClean="0"/>
          </a:p>
          <a:p>
            <a:r>
              <a:rPr lang="es-ES" dirty="0" smtClean="0"/>
              <a:t>Cuyo </a:t>
            </a:r>
            <a:r>
              <a:rPr lang="es-ES" b="1" dirty="0"/>
              <a:t>objeto es producir información para el conocimiento de la realidad económica</a:t>
            </a:r>
            <a:r>
              <a:rPr lang="es-ES" dirty="0"/>
              <a:t> de una manera global, por lo que tanto puede ser usada como herramienta de conocimiento de la empresa, como para las familias o para los entes administrativos.</a:t>
            </a:r>
            <a:br>
              <a:rPr lang="es-ES" dirty="0"/>
            </a:br>
            <a:r>
              <a:rPr lang="es-ES" dirty="0"/>
              <a:t/>
            </a:r>
            <a:br>
              <a:rPr lang="es-ES" dirty="0"/>
            </a:br>
            <a:endParaRPr lang="es-ES" dirty="0"/>
          </a:p>
          <a:p>
            <a:r>
              <a:rPr lang="es-ES" dirty="0"/>
              <a:t>Utiliza una </a:t>
            </a:r>
            <a:r>
              <a:rPr lang="es-ES" b="1" dirty="0"/>
              <a:t>metodología apoyada en bases suficientemente contrastadas</a:t>
            </a:r>
            <a:r>
              <a:rPr lang="es-ES" dirty="0"/>
              <a:t>, y debido a la necesidad de fiabilidad de los resultados, es necesario que los datos utilizados para aplicar la contabilidad sean datos que reflejen la realidad empresarial de una manera fidedigna.</a:t>
            </a:r>
            <a:br>
              <a:rPr lang="es-ES" dirty="0"/>
            </a:br>
            <a:r>
              <a:rPr lang="es-ES" dirty="0"/>
              <a:t/>
            </a:r>
            <a:br>
              <a:rPr lang="es-ES" dirty="0"/>
            </a:br>
            <a:endParaRPr lang="es-ES" dirty="0"/>
          </a:p>
          <a:p>
            <a:r>
              <a:rPr lang="es-ES" dirty="0"/>
              <a:t>La </a:t>
            </a:r>
            <a:r>
              <a:rPr lang="es-ES" b="1" dirty="0"/>
              <a:t>finalidad de la contabilidad es facilitar la adopción de las decisiones financieras externas y las de planificación y control internas</a:t>
            </a:r>
            <a:r>
              <a:rPr lang="es-ES" dirty="0"/>
              <a:t>.</a:t>
            </a:r>
          </a:p>
          <a:p>
            <a:endParaRPr lang="es-ES" dirty="0"/>
          </a:p>
        </p:txBody>
      </p:sp>
    </p:spTree>
    <p:extLst>
      <p:ext uri="{BB962C8B-B14F-4D97-AF65-F5344CB8AC3E}">
        <p14:creationId xmlns:p14="http://schemas.microsoft.com/office/powerpoint/2010/main" val="2006149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04664"/>
            <a:ext cx="8229600" cy="864096"/>
          </a:xfrm>
        </p:spPr>
        <p:txBody>
          <a:bodyPr>
            <a:normAutofit/>
          </a:bodyPr>
          <a:lstStyle/>
          <a:p>
            <a:r>
              <a:rPr lang="es-ES" dirty="0"/>
              <a:t>Elementos </a:t>
            </a:r>
            <a:r>
              <a:rPr lang="es-ES" dirty="0" smtClean="0"/>
              <a:t>del Balance</a:t>
            </a:r>
            <a:endParaRPr lang="es-ES" dirty="0"/>
          </a:p>
        </p:txBody>
      </p:sp>
      <p:sp>
        <p:nvSpPr>
          <p:cNvPr id="3" name="2 Marcador de contenido"/>
          <p:cNvSpPr>
            <a:spLocks noGrp="1"/>
          </p:cNvSpPr>
          <p:nvPr>
            <p:ph idx="1"/>
          </p:nvPr>
        </p:nvSpPr>
        <p:spPr>
          <a:xfrm>
            <a:off x="457200" y="1340768"/>
            <a:ext cx="8229600" cy="4983832"/>
          </a:xfrm>
        </p:spPr>
        <p:txBody>
          <a:bodyPr>
            <a:normAutofit fontScale="77500" lnSpcReduction="20000"/>
          </a:bodyPr>
          <a:lstStyle/>
          <a:p>
            <a:pPr eaLnBrk="0" fontAlgn="base" hangingPunct="0"/>
            <a:r>
              <a:rPr lang="es-ES_tradnl" dirty="0"/>
              <a:t>ACTIVO</a:t>
            </a:r>
            <a:endParaRPr lang="es-ES" dirty="0"/>
          </a:p>
          <a:p>
            <a:pPr lvl="1" eaLnBrk="0" fontAlgn="base" hangingPunct="0"/>
            <a:r>
              <a:rPr lang="es-ES_tradnl" dirty="0"/>
              <a:t>Bienes, derechos y otros recursos controlados económicamente por la empresa, resultantes de sucesos pasados, de los que se espera que la empresa obtenga beneficios o rendimientos económicos en el futuro.</a:t>
            </a:r>
            <a:endParaRPr lang="es-ES" dirty="0"/>
          </a:p>
          <a:p>
            <a:pPr eaLnBrk="0" fontAlgn="base" hangingPunct="0"/>
            <a:r>
              <a:rPr lang="es-ES_tradnl" dirty="0"/>
              <a:t>PASIVO</a:t>
            </a:r>
            <a:endParaRPr lang="es-ES" dirty="0"/>
          </a:p>
          <a:p>
            <a:pPr lvl="1" eaLnBrk="0" fontAlgn="base" hangingPunct="0"/>
            <a:r>
              <a:rPr lang="es-ES_tradnl" dirty="0"/>
              <a:t>Obligaciones actuales surgidas como consecuencia de sucesos pasados, para cuya extinción la empresa espera desprenderse de recursos que puedan producir beneficios o rendimientos económicos en el futuro. A estos efectos, se entienden incluidas las provisiones.</a:t>
            </a:r>
            <a:endParaRPr lang="es-ES" dirty="0"/>
          </a:p>
          <a:p>
            <a:pPr eaLnBrk="0" fontAlgn="base" hangingPunct="0"/>
            <a:r>
              <a:rPr lang="es-ES_tradnl" dirty="0"/>
              <a:t>PATRIMONIO NETO</a:t>
            </a:r>
            <a:endParaRPr lang="es-ES" dirty="0"/>
          </a:p>
          <a:p>
            <a:pPr lvl="1" eaLnBrk="0" fontAlgn="base" hangingPunct="0"/>
            <a:r>
              <a:rPr lang="es-ES_tradnl" dirty="0"/>
              <a:t>Constituye la parte residual de los activos de la empresa, una vez deducidos todos sus pasivos. Incluye las aportaciones realizadas, ya sea en el momento de su constitución o en otros posteriores, por sus socios o propietarios, que no tengan la consideración de pasivos, así como los resultados acumulados u otras variaciones que le afecten</a:t>
            </a:r>
            <a:r>
              <a:rPr lang="es-ES_tradnl" dirty="0" smtClean="0"/>
              <a:t>.</a:t>
            </a:r>
          </a:p>
          <a:p>
            <a:pPr marL="393192" lvl="1" indent="0" eaLnBrk="0" fontAlgn="base" hangingPunct="0">
              <a:buNone/>
            </a:pPr>
            <a:endParaRPr lang="es-ES" dirty="0"/>
          </a:p>
          <a:p>
            <a:pPr marL="0" lvl="1" indent="0">
              <a:buClr>
                <a:schemeClr val="accent3"/>
              </a:buClr>
              <a:buSzPct val="95000"/>
              <a:buNone/>
            </a:pPr>
            <a:r>
              <a:rPr lang="es-ES_tradnl" b="1" dirty="0" smtClean="0">
                <a:solidFill>
                  <a:srgbClr val="0070C0"/>
                </a:solidFill>
              </a:rPr>
              <a:t>		ACTIVO </a:t>
            </a:r>
            <a:r>
              <a:rPr lang="es-ES_tradnl" b="1" dirty="0">
                <a:solidFill>
                  <a:srgbClr val="0070C0"/>
                </a:solidFill>
              </a:rPr>
              <a:t>= PASIVO + PATRIMONIO NETO</a:t>
            </a:r>
            <a:endParaRPr lang="es-ES" b="1" dirty="0">
              <a:solidFill>
                <a:srgbClr val="0070C0"/>
              </a:solidFill>
            </a:endParaRPr>
          </a:p>
          <a:p>
            <a:endParaRPr lang="es-ES" dirty="0"/>
          </a:p>
        </p:txBody>
      </p:sp>
    </p:spTree>
    <p:extLst>
      <p:ext uri="{BB962C8B-B14F-4D97-AF65-F5344CB8AC3E}">
        <p14:creationId xmlns:p14="http://schemas.microsoft.com/office/powerpoint/2010/main" val="27502389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332656"/>
            <a:ext cx="8229600" cy="780696"/>
          </a:xfrm>
        </p:spPr>
        <p:txBody>
          <a:bodyPr>
            <a:normAutofit fontScale="90000"/>
          </a:bodyPr>
          <a:lstStyle/>
          <a:p>
            <a:r>
              <a:rPr lang="es-ES" dirty="0" smtClean="0"/>
              <a:t>Estructura del Balance</a:t>
            </a:r>
            <a:endParaRPr lang="es-ES" dirty="0"/>
          </a:p>
        </p:txBody>
      </p:sp>
      <p:sp>
        <p:nvSpPr>
          <p:cNvPr id="3" name="2 Marcador de contenido"/>
          <p:cNvSpPr>
            <a:spLocks noGrp="1"/>
          </p:cNvSpPr>
          <p:nvPr>
            <p:ph idx="1"/>
          </p:nvPr>
        </p:nvSpPr>
        <p:spPr>
          <a:xfrm>
            <a:off x="457200" y="1340768"/>
            <a:ext cx="8229600" cy="4983832"/>
          </a:xfrm>
        </p:spPr>
        <p:txBody>
          <a:bodyPr>
            <a:normAutofit/>
          </a:bodyPr>
          <a:lstStyle/>
          <a:p>
            <a:r>
              <a:rPr lang="es-ES" dirty="0" smtClean="0"/>
              <a:t>Estructura económica (Activo):</a:t>
            </a:r>
          </a:p>
          <a:p>
            <a:pPr lvl="1"/>
            <a:r>
              <a:rPr lang="es-ES" dirty="0" smtClean="0">
                <a:solidFill>
                  <a:srgbClr val="0070C0"/>
                </a:solidFill>
              </a:rPr>
              <a:t>Activo no corriente</a:t>
            </a:r>
            <a:r>
              <a:rPr lang="es-ES" dirty="0" smtClean="0"/>
              <a:t>: son los activos que forman la estructura fija de la empresa. Se utilizan para el desarrollo de la actividad empresarial. Son a l/p.</a:t>
            </a:r>
          </a:p>
          <a:p>
            <a:pPr lvl="1"/>
            <a:r>
              <a:rPr lang="es-ES" dirty="0" smtClean="0">
                <a:solidFill>
                  <a:srgbClr val="0070C0"/>
                </a:solidFill>
              </a:rPr>
              <a:t>Activo corriente</a:t>
            </a:r>
            <a:r>
              <a:rPr lang="es-ES" dirty="0" smtClean="0"/>
              <a:t>: son los activos vinculados  al ciclo de explotación. Su vencimiento se espera a corto plazo.</a:t>
            </a:r>
          </a:p>
          <a:p>
            <a:r>
              <a:rPr lang="es-ES" dirty="0" smtClean="0"/>
              <a:t>Estructura financiera (Neto y Pasivo):</a:t>
            </a:r>
          </a:p>
          <a:p>
            <a:pPr lvl="1"/>
            <a:r>
              <a:rPr lang="es-ES" dirty="0" smtClean="0">
                <a:solidFill>
                  <a:srgbClr val="0070C0"/>
                </a:solidFill>
              </a:rPr>
              <a:t>Neto</a:t>
            </a:r>
            <a:r>
              <a:rPr lang="es-ES" dirty="0" smtClean="0"/>
              <a:t>: son los recursos autogenerados por la empresa. Financiación propia.</a:t>
            </a:r>
          </a:p>
          <a:p>
            <a:pPr lvl="1"/>
            <a:r>
              <a:rPr lang="es-ES" dirty="0" smtClean="0">
                <a:solidFill>
                  <a:srgbClr val="0070C0"/>
                </a:solidFill>
              </a:rPr>
              <a:t>Pasivo no corriente</a:t>
            </a:r>
            <a:r>
              <a:rPr lang="es-ES" dirty="0" smtClean="0"/>
              <a:t>: son las obligaciones de pago a l/p.</a:t>
            </a:r>
          </a:p>
          <a:p>
            <a:pPr lvl="1"/>
            <a:r>
              <a:rPr lang="es-ES" dirty="0" smtClean="0">
                <a:solidFill>
                  <a:srgbClr val="0070C0"/>
                </a:solidFill>
              </a:rPr>
              <a:t>Pasivo corriente</a:t>
            </a:r>
            <a:r>
              <a:rPr lang="es-ES" dirty="0" smtClean="0"/>
              <a:t>: son las obligaciones de pago a c/p.</a:t>
            </a:r>
            <a:endParaRPr lang="es-E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76672"/>
            <a:ext cx="8229600" cy="780696"/>
          </a:xfrm>
        </p:spPr>
        <p:txBody>
          <a:bodyPr>
            <a:normAutofit fontScale="90000"/>
          </a:bodyPr>
          <a:lstStyle/>
          <a:p>
            <a:r>
              <a:rPr lang="es-ES" dirty="0" smtClean="0"/>
              <a:t>Las cuentas anuales. Balance</a:t>
            </a:r>
            <a:endParaRPr lang="es-ES" dirty="0"/>
          </a:p>
        </p:txBody>
      </p:sp>
      <p:pic>
        <p:nvPicPr>
          <p:cNvPr id="4" name="Picture 7" descr="imagen2_1"/>
          <p:cNvPicPr>
            <a:picLocks noGrp="1" noChangeAspect="1" noChangeArrowheads="1"/>
          </p:cNvPicPr>
          <p:nvPr>
            <p:ph idx="1"/>
          </p:nvPr>
        </p:nvPicPr>
        <p:blipFill>
          <a:blip r:embed="rId2" cstate="print"/>
          <a:srcRect/>
          <a:stretch>
            <a:fillRect/>
          </a:stretch>
        </p:blipFill>
        <p:spPr bwMode="auto">
          <a:xfrm>
            <a:off x="1043608" y="1844824"/>
            <a:ext cx="6661892" cy="3624163"/>
          </a:xfrm>
          <a:prstGeom prst="rect">
            <a:avLst/>
          </a:prstGeom>
          <a:noFill/>
        </p:spPr>
      </p:pic>
    </p:spTree>
    <p:extLst>
      <p:ext uri="{BB962C8B-B14F-4D97-AF65-F5344CB8AC3E}">
        <p14:creationId xmlns:p14="http://schemas.microsoft.com/office/powerpoint/2010/main" val="4018141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490537"/>
          </a:xfrm>
        </p:spPr>
        <p:txBody>
          <a:bodyPr>
            <a:normAutofit fontScale="90000"/>
          </a:bodyPr>
          <a:lstStyle/>
          <a:p>
            <a:r>
              <a:rPr lang="es-ES" sz="4000"/>
              <a:t>Estructura del Balance</a:t>
            </a:r>
          </a:p>
        </p:txBody>
      </p:sp>
      <p:pic>
        <p:nvPicPr>
          <p:cNvPr id="11267" name="Picture 3"/>
          <p:cNvPicPr>
            <a:picLocks noGrp="1" noChangeAspect="1" noChangeArrowheads="1"/>
          </p:cNvPicPr>
          <p:nvPr>
            <p:ph type="body" idx="1"/>
          </p:nvPr>
        </p:nvPicPr>
        <p:blipFill>
          <a:blip r:embed="rId2" cstate="print"/>
          <a:srcRect/>
          <a:stretch>
            <a:fillRect/>
          </a:stretch>
        </p:blipFill>
        <p:spPr>
          <a:xfrm>
            <a:off x="457200" y="908050"/>
            <a:ext cx="8229600" cy="5218113"/>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04088"/>
            <a:ext cx="8229600" cy="564672"/>
          </a:xfrm>
        </p:spPr>
        <p:txBody>
          <a:bodyPr>
            <a:normAutofit fontScale="90000"/>
          </a:bodyPr>
          <a:lstStyle/>
          <a:p>
            <a:r>
              <a:rPr lang="es-ES" dirty="0" smtClean="0"/>
              <a:t>Cuenta </a:t>
            </a:r>
            <a:r>
              <a:rPr lang="es-ES" dirty="0"/>
              <a:t>de P y G</a:t>
            </a:r>
          </a:p>
        </p:txBody>
      </p:sp>
      <p:sp>
        <p:nvSpPr>
          <p:cNvPr id="3075" name="Rectangle 3"/>
          <p:cNvSpPr>
            <a:spLocks noGrp="1" noChangeArrowheads="1"/>
          </p:cNvSpPr>
          <p:nvPr>
            <p:ph type="body" idx="1"/>
          </p:nvPr>
        </p:nvSpPr>
        <p:spPr>
          <a:xfrm>
            <a:off x="468312" y="1340768"/>
            <a:ext cx="8496175" cy="4968552"/>
          </a:xfrm>
        </p:spPr>
        <p:txBody>
          <a:bodyPr>
            <a:normAutofit/>
          </a:bodyPr>
          <a:lstStyle/>
          <a:p>
            <a:pPr>
              <a:lnSpc>
                <a:spcPct val="80000"/>
              </a:lnSpc>
            </a:pPr>
            <a:r>
              <a:rPr lang="es-ES" sz="2400" dirty="0"/>
              <a:t>La cuenta de Pérdidas y ganancias recoge el resultado del ejercicio, formado por los ingresos y los gastos del mismo excepto cuando proceda su imputación directa al </a:t>
            </a:r>
            <a:r>
              <a:rPr lang="es-ES" sz="2400" dirty="0" smtClean="0"/>
              <a:t>patrimonio </a:t>
            </a:r>
            <a:r>
              <a:rPr lang="es-ES" sz="2400" dirty="0"/>
              <a:t>neto de acuerdo con lo previsto en las normas de registro y valoración.</a:t>
            </a:r>
          </a:p>
          <a:p>
            <a:pPr>
              <a:lnSpc>
                <a:spcPct val="80000"/>
              </a:lnSpc>
            </a:pPr>
            <a:r>
              <a:rPr lang="es-ES" sz="2400" dirty="0"/>
              <a:t>Los ingresos y gastos se clasificarán de acuerdo con su naturaleza.</a:t>
            </a:r>
          </a:p>
          <a:p>
            <a:pPr>
              <a:lnSpc>
                <a:spcPct val="80000"/>
              </a:lnSpc>
            </a:pPr>
            <a:r>
              <a:rPr lang="es-ES" sz="2400" dirty="0"/>
              <a:t>La presentación de la cuenta se realiza en forma de lista en lugar de una estructura de cuenta o cuadro como hace el PGC 1990.</a:t>
            </a:r>
          </a:p>
          <a:p>
            <a:pPr>
              <a:lnSpc>
                <a:spcPct val="80000"/>
              </a:lnSpc>
            </a:pPr>
            <a:r>
              <a:rPr lang="es-ES" sz="2400" dirty="0"/>
              <a:t>Se trata de una estructura más sintética que distingue dos grandes apartados: </a:t>
            </a:r>
          </a:p>
          <a:p>
            <a:pPr lvl="1">
              <a:lnSpc>
                <a:spcPct val="80000"/>
              </a:lnSpc>
            </a:pPr>
            <a:r>
              <a:rPr lang="es-ES" sz="2000" dirty="0"/>
              <a:t>Operaciones continuadas. </a:t>
            </a:r>
          </a:p>
          <a:p>
            <a:pPr lvl="1">
              <a:lnSpc>
                <a:spcPct val="80000"/>
              </a:lnSpc>
            </a:pPr>
            <a:r>
              <a:rPr lang="es-ES" sz="2000" dirty="0"/>
              <a:t>Operaciones interrumpidas. </a:t>
            </a:r>
          </a:p>
          <a:p>
            <a:pPr>
              <a:lnSpc>
                <a:spcPct val="80000"/>
              </a:lnSpc>
              <a:buFontTx/>
              <a:buNone/>
            </a:pPr>
            <a:endParaRPr lang="es-E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003232" cy="492664"/>
          </a:xfrm>
        </p:spPr>
        <p:txBody>
          <a:bodyPr>
            <a:normAutofit fontScale="90000"/>
          </a:bodyPr>
          <a:lstStyle/>
          <a:p>
            <a:r>
              <a:rPr lang="es-ES" dirty="0" smtClean="0"/>
              <a:t>Cuenta de P y G</a:t>
            </a:r>
            <a:endParaRPr lang="es-ES" dirty="0"/>
          </a:p>
        </p:txBody>
      </p:sp>
      <p:sp>
        <p:nvSpPr>
          <p:cNvPr id="3" name="2 Marcador de contenido"/>
          <p:cNvSpPr>
            <a:spLocks noGrp="1"/>
          </p:cNvSpPr>
          <p:nvPr>
            <p:ph idx="1"/>
          </p:nvPr>
        </p:nvSpPr>
        <p:spPr/>
        <p:txBody>
          <a:bodyPr/>
          <a:lstStyle/>
          <a:p>
            <a:endParaRPr lang="es-E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340768"/>
            <a:ext cx="6817136" cy="353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305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08688"/>
          </a:xfrm>
        </p:spPr>
        <p:txBody>
          <a:bodyPr>
            <a:normAutofit fontScale="90000"/>
          </a:bodyPr>
          <a:lstStyle/>
          <a:p>
            <a:r>
              <a:rPr lang="es-ES_tradnl" sz="5400" dirty="0" smtClean="0"/>
              <a:t>Elementos de la Cuenta de P </a:t>
            </a:r>
            <a:r>
              <a:rPr lang="es-ES_tradnl" sz="5400" dirty="0"/>
              <a:t>y </a:t>
            </a:r>
            <a:r>
              <a:rPr lang="es-ES_tradnl" sz="5400" dirty="0" smtClean="0"/>
              <a:t>G</a:t>
            </a:r>
            <a:endParaRPr lang="es-ES" dirty="0"/>
          </a:p>
        </p:txBody>
      </p:sp>
      <p:sp>
        <p:nvSpPr>
          <p:cNvPr id="3" name="2 Marcador de contenido"/>
          <p:cNvSpPr>
            <a:spLocks noGrp="1"/>
          </p:cNvSpPr>
          <p:nvPr>
            <p:ph idx="1"/>
          </p:nvPr>
        </p:nvSpPr>
        <p:spPr>
          <a:xfrm>
            <a:off x="467544" y="1484784"/>
            <a:ext cx="8229600" cy="4968552"/>
          </a:xfrm>
        </p:spPr>
        <p:txBody>
          <a:bodyPr>
            <a:normAutofit fontScale="92500" lnSpcReduction="20000"/>
          </a:bodyPr>
          <a:lstStyle/>
          <a:p>
            <a:pPr eaLnBrk="0" fontAlgn="base" hangingPunct="0"/>
            <a:r>
              <a:rPr lang="es-ES_tradnl" dirty="0"/>
              <a:t>INGRESOS</a:t>
            </a:r>
            <a:endParaRPr lang="es-ES" dirty="0"/>
          </a:p>
          <a:p>
            <a:pPr lvl="1" eaLnBrk="0" fontAlgn="base" hangingPunct="0"/>
            <a:r>
              <a:rPr lang="es-ES_tradnl" dirty="0"/>
              <a:t>Incrementos en el patrimonio neto de la empresa durante el ejercicio, ya sea en forma de entradas o aumentos en el valor de los activos, o de disminución de los pasivos, siempre que no tengan su origen en aportaciones, monetarias o no, </a:t>
            </a:r>
            <a:r>
              <a:rPr lang="es-ES_tradnl" dirty="0" smtClean="0"/>
              <a:t>de </a:t>
            </a:r>
            <a:r>
              <a:rPr lang="es-ES_tradnl" dirty="0"/>
              <a:t>los  socios o propietarios.</a:t>
            </a:r>
            <a:endParaRPr lang="es-ES" dirty="0"/>
          </a:p>
          <a:p>
            <a:pPr eaLnBrk="0" fontAlgn="base" hangingPunct="0"/>
            <a:r>
              <a:rPr lang="es-ES_tradnl" dirty="0"/>
              <a:t>GASTOS</a:t>
            </a:r>
            <a:endParaRPr lang="es-ES" dirty="0"/>
          </a:p>
          <a:p>
            <a:pPr lvl="1" eaLnBrk="0" fontAlgn="base" hangingPunct="0"/>
            <a:r>
              <a:rPr lang="es-ES_tradnl" dirty="0"/>
              <a:t>Decrementos en el patrimonio neto de la empresa durante el ejercicio, ya sea en forma de salidas o disminuciones en el valor de los activos, o de reconocimiento o aumento del valor de los pasivos, siempre que no tengan su origen en distribuciones, monetarias o no,  a los  socios o propietarios, en su condición de tales</a:t>
            </a:r>
            <a:r>
              <a:rPr lang="es-ES_tradnl" dirty="0" smtClean="0"/>
              <a:t>.</a:t>
            </a:r>
          </a:p>
          <a:p>
            <a:pPr marL="393192" lvl="1" indent="0" eaLnBrk="0" fontAlgn="base" hangingPunct="0">
              <a:buNone/>
            </a:pPr>
            <a:endParaRPr lang="es-ES_tradnl" dirty="0"/>
          </a:p>
          <a:p>
            <a:pPr marL="393192" lvl="1" indent="0" eaLnBrk="0" fontAlgn="base" hangingPunct="0">
              <a:buNone/>
            </a:pPr>
            <a:r>
              <a:rPr lang="es-ES_tradnl" b="1" dirty="0" smtClean="0">
                <a:solidFill>
                  <a:srgbClr val="0070C0"/>
                </a:solidFill>
              </a:rPr>
              <a:t>INGRESOS – GASTOS = +- RESULTADO DEL EJERCICIO</a:t>
            </a:r>
          </a:p>
          <a:p>
            <a:pPr lvl="1" eaLnBrk="0" fontAlgn="base" hangingPunct="0"/>
            <a:endParaRPr lang="es-ES_tradnl" dirty="0"/>
          </a:p>
          <a:p>
            <a:pPr lvl="1" eaLnBrk="0" fontAlgn="base" hangingPunct="0"/>
            <a:endParaRPr lang="es-ES_tradnl" dirty="0" smtClean="0"/>
          </a:p>
          <a:p>
            <a:pPr lvl="1" eaLnBrk="0" fontAlgn="base" hangingPunct="0"/>
            <a:endParaRPr lang="es-ES_tradnl" dirty="0"/>
          </a:p>
          <a:p>
            <a:pPr lvl="1" eaLnBrk="0" fontAlgn="base" hangingPunct="0"/>
            <a:endParaRPr lang="es-ES" dirty="0"/>
          </a:p>
          <a:p>
            <a:endParaRPr lang="es-ES" dirty="0"/>
          </a:p>
        </p:txBody>
      </p:sp>
    </p:spTree>
    <p:extLst>
      <p:ext uri="{BB962C8B-B14F-4D97-AF65-F5344CB8AC3E}">
        <p14:creationId xmlns:p14="http://schemas.microsoft.com/office/powerpoint/2010/main" val="1239544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descr="imagen4"/>
          <p:cNvPicPr>
            <a:picLocks noChangeAspect="1" noChangeArrowheads="1"/>
          </p:cNvPicPr>
          <p:nvPr/>
        </p:nvPicPr>
        <p:blipFill>
          <a:blip r:embed="rId2" cstate="print"/>
          <a:srcRect/>
          <a:stretch>
            <a:fillRect/>
          </a:stretch>
        </p:blipFill>
        <p:spPr bwMode="auto">
          <a:xfrm>
            <a:off x="900113" y="692150"/>
            <a:ext cx="7200900" cy="516255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title"/>
          </p:nvPr>
        </p:nvSpPr>
        <p:spPr>
          <a:xfrm>
            <a:off x="457200" y="274638"/>
            <a:ext cx="8229600" cy="633412"/>
          </a:xfrm>
        </p:spPr>
        <p:txBody>
          <a:bodyPr>
            <a:normAutofit fontScale="90000"/>
          </a:bodyPr>
          <a:lstStyle/>
          <a:p>
            <a:r>
              <a:rPr lang="es-ES" sz="4000"/>
              <a:t>Estructura de la cuenta de P y G</a:t>
            </a:r>
          </a:p>
        </p:txBody>
      </p:sp>
      <p:sp>
        <p:nvSpPr>
          <p:cNvPr id="4099" name="Rectangle 3"/>
          <p:cNvSpPr>
            <a:spLocks noGrp="1" noChangeArrowheads="1"/>
          </p:cNvSpPr>
          <p:nvPr>
            <p:ph type="body" sz="half" idx="1"/>
          </p:nvPr>
        </p:nvSpPr>
        <p:spPr>
          <a:xfrm>
            <a:off x="395288" y="1125538"/>
            <a:ext cx="8424862" cy="1036637"/>
          </a:xfrm>
        </p:spPr>
        <p:txBody>
          <a:bodyPr/>
          <a:lstStyle/>
          <a:p>
            <a:r>
              <a:rPr lang="es-ES" sz="2400"/>
              <a:t>De un modo más resumido puede establecerse su estructura así: </a:t>
            </a:r>
          </a:p>
        </p:txBody>
      </p:sp>
      <p:pic>
        <p:nvPicPr>
          <p:cNvPr id="4101" name="Picture 5" descr="imagen3"/>
          <p:cNvPicPr>
            <a:picLocks noGrp="1" noChangeAspect="1" noChangeArrowheads="1"/>
          </p:cNvPicPr>
          <p:nvPr>
            <p:ph sz="half" idx="2"/>
          </p:nvPr>
        </p:nvPicPr>
        <p:blipFill>
          <a:blip r:embed="rId2" cstate="print"/>
          <a:srcRect/>
          <a:stretch>
            <a:fillRect/>
          </a:stretch>
        </p:blipFill>
        <p:spPr>
          <a:xfrm>
            <a:off x="2051050" y="1989138"/>
            <a:ext cx="5041900" cy="4432300"/>
          </a:xfrm>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8229600" cy="633412"/>
          </a:xfrm>
        </p:spPr>
        <p:txBody>
          <a:bodyPr>
            <a:normAutofit fontScale="90000"/>
          </a:bodyPr>
          <a:lstStyle/>
          <a:p>
            <a:r>
              <a:rPr lang="es-ES" sz="4000" b="1"/>
              <a:t>La memoria</a:t>
            </a:r>
          </a:p>
        </p:txBody>
      </p:sp>
      <p:sp>
        <p:nvSpPr>
          <p:cNvPr id="19459" name="Rectangle 3"/>
          <p:cNvSpPr>
            <a:spLocks noGrp="1" noChangeArrowheads="1"/>
          </p:cNvSpPr>
          <p:nvPr>
            <p:ph type="body" idx="1"/>
          </p:nvPr>
        </p:nvSpPr>
        <p:spPr>
          <a:xfrm>
            <a:off x="457200" y="981075"/>
            <a:ext cx="8229600" cy="5688013"/>
          </a:xfrm>
        </p:spPr>
        <p:txBody>
          <a:bodyPr>
            <a:normAutofit/>
          </a:bodyPr>
          <a:lstStyle/>
          <a:p>
            <a:pPr>
              <a:lnSpc>
                <a:spcPct val="80000"/>
              </a:lnSpc>
            </a:pPr>
            <a:r>
              <a:rPr lang="es-ES" sz="2400" dirty="0" smtClean="0"/>
              <a:t>Completa</a:t>
            </a:r>
            <a:r>
              <a:rPr lang="es-ES" sz="2400" dirty="0"/>
              <a:t>, amplía y comenta la información contenida en los otros documentos que integran las cuentas anuales</a:t>
            </a:r>
            <a:r>
              <a:rPr lang="es-ES" sz="2400" dirty="0" smtClean="0"/>
              <a:t>.</a:t>
            </a:r>
          </a:p>
          <a:p>
            <a:pPr>
              <a:lnSpc>
                <a:spcPct val="80000"/>
              </a:lnSpc>
              <a:buNone/>
            </a:pPr>
            <a:endParaRPr lang="es-ES" sz="2400" dirty="0"/>
          </a:p>
          <a:p>
            <a:pPr>
              <a:lnSpc>
                <a:spcPct val="80000"/>
              </a:lnSpc>
            </a:pPr>
            <a:r>
              <a:rPr lang="es-ES" sz="2400" dirty="0"/>
              <a:t>Se formulará teniendo en cuenta que:</a:t>
            </a:r>
          </a:p>
          <a:p>
            <a:pPr lvl="1">
              <a:lnSpc>
                <a:spcPct val="80000"/>
              </a:lnSpc>
            </a:pPr>
            <a:r>
              <a:rPr lang="es-ES" sz="2200" dirty="0"/>
              <a:t>El modelo de la Memoria recoge la información mínima a cumplimentar. </a:t>
            </a:r>
          </a:p>
          <a:p>
            <a:pPr lvl="1">
              <a:lnSpc>
                <a:spcPct val="80000"/>
              </a:lnSpc>
            </a:pPr>
            <a:r>
              <a:rPr lang="es-ES" sz="2200" dirty="0"/>
              <a:t>Deberá indicarse cualquier otra información no incluida en el modelo de la Memoria que sea necesaria para permitir el conocimiento de la situación y actividad de la empresa en el ejercicio, con el fin de que reflejen la imagen fiel del patrimonio, de la situación financiera y de los resultados de la empresa. </a:t>
            </a:r>
          </a:p>
          <a:p>
            <a:pPr lvl="1">
              <a:lnSpc>
                <a:spcPct val="80000"/>
              </a:lnSpc>
            </a:pPr>
            <a:r>
              <a:rPr lang="es-ES" sz="2200" dirty="0"/>
              <a:t>La información cuantitativa deberá referirse al ejercicio al que corresponden las cuentas anuales, así como al ejercicio anterior, del que se ofrece información comparativa.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16632"/>
            <a:ext cx="8075240" cy="564672"/>
          </a:xfrm>
        </p:spPr>
        <p:txBody>
          <a:bodyPr>
            <a:normAutofit fontScale="90000"/>
          </a:bodyPr>
          <a:lstStyle/>
          <a:p>
            <a:endParaRPr lang="es-ES"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764704"/>
            <a:ext cx="6408712" cy="407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09407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2696"/>
            <a:ext cx="8157592" cy="504056"/>
          </a:xfrm>
        </p:spPr>
        <p:txBody>
          <a:bodyPr>
            <a:normAutofit fontScale="90000"/>
          </a:bodyPr>
          <a:lstStyle/>
          <a:p>
            <a:r>
              <a:rPr lang="es-ES" b="1" u="sng" dirty="0" smtClean="0"/>
              <a:t/>
            </a:r>
            <a:br>
              <a:rPr lang="es-ES" b="1" u="sng" dirty="0" smtClean="0"/>
            </a:br>
            <a:r>
              <a:rPr lang="es-ES" sz="2000" b="1" dirty="0" smtClean="0"/>
              <a:t>CASO 1. Distingue los bienes, los derechos y las obligaciones de una empresa comercial cuyo detalle es el siguiente (€):</a:t>
            </a:r>
            <a:endParaRPr lang="es-ES" sz="20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0" y="1340768"/>
            <a:ext cx="9228237" cy="51845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548680"/>
            <a:ext cx="8445624" cy="1143000"/>
          </a:xfrm>
        </p:spPr>
        <p:txBody>
          <a:bodyPr>
            <a:normAutofit/>
          </a:bodyPr>
          <a:lstStyle/>
          <a:p>
            <a:r>
              <a:rPr lang="es-ES" sz="2200" dirty="0" smtClean="0"/>
              <a:t>CASO 2. Agrupar los elementos que correspondan a las distintas masas de ACTIVO, PASIVO y PATRIMONIO NETO:</a:t>
            </a:r>
            <a:endParaRPr lang="es-ES" sz="2200"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540568" y="2492896"/>
            <a:ext cx="10406414" cy="36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80696"/>
          </a:xfrm>
        </p:spPr>
        <p:txBody>
          <a:bodyPr>
            <a:normAutofit/>
          </a:bodyPr>
          <a:lstStyle/>
          <a:p>
            <a:r>
              <a:rPr lang="es-ES" sz="2000" dirty="0" smtClean="0"/>
              <a:t>CASO 3: Representación </a:t>
            </a:r>
            <a:r>
              <a:rPr lang="es-ES" sz="2000" dirty="0"/>
              <a:t>de las siguientes operaciones realizadas por un empresario individual:</a:t>
            </a:r>
            <a:endParaRPr lang="es-ES" sz="2000"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700808"/>
            <a:ext cx="7291290" cy="4110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003232" cy="492664"/>
          </a:xfrm>
        </p:spPr>
        <p:txBody>
          <a:bodyPr>
            <a:normAutofit fontScale="90000"/>
          </a:bodyPr>
          <a:lstStyle/>
          <a:p>
            <a:r>
              <a:rPr lang="es-ES" dirty="0" smtClean="0"/>
              <a:t>CASO 4</a:t>
            </a:r>
            <a:endParaRPr lang="es-ES"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412776"/>
            <a:ext cx="8697514" cy="4225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075240" cy="564672"/>
          </a:xfrm>
        </p:spPr>
        <p:txBody>
          <a:bodyPr>
            <a:normAutofit fontScale="90000"/>
          </a:bodyPr>
          <a:lstStyle/>
          <a:p>
            <a:r>
              <a:rPr lang="es-ES" dirty="0" smtClean="0"/>
              <a:t>CASO 5</a:t>
            </a:r>
            <a:endParaRPr lang="es-ES"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70367" y="1124744"/>
            <a:ext cx="8086607" cy="5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CASO 6</a:t>
            </a:r>
            <a:endParaRPr lang="es-ES" dirty="0"/>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492896"/>
            <a:ext cx="8157462"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54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116632"/>
            <a:ext cx="7992888" cy="648072"/>
          </a:xfrm>
        </p:spPr>
        <p:txBody>
          <a:bodyPr>
            <a:normAutofit fontScale="90000"/>
          </a:bodyPr>
          <a:lstStyle/>
          <a:p>
            <a:endParaRPr lang="es-ES" dirty="0"/>
          </a:p>
        </p:txBody>
      </p:sp>
      <p:sp>
        <p:nvSpPr>
          <p:cNvPr id="3" name="2 Marcador de contenido"/>
          <p:cNvSpPr>
            <a:spLocks noGrp="1"/>
          </p:cNvSpPr>
          <p:nvPr>
            <p:ph idx="1"/>
          </p:nvPr>
        </p:nvSpPr>
        <p:spPr>
          <a:xfrm>
            <a:off x="457200" y="476672"/>
            <a:ext cx="8229600" cy="6120680"/>
          </a:xfrm>
        </p:spPr>
        <p:txBody>
          <a:bodyPr>
            <a:normAutofit fontScale="70000" lnSpcReduction="20000"/>
          </a:bodyPr>
          <a:lstStyle/>
          <a:p>
            <a:r>
              <a:rPr lang="es-ES" dirty="0"/>
              <a:t>La contabilidad tiene por finalidad el “facilitar la adopción de las decisiones financieras externas y las de planificación y control internas”. Y es ahí cuando dentro de la contabilidad de la empresa, nos surgen las primeras diferenciaciones:</a:t>
            </a:r>
          </a:p>
          <a:p>
            <a:r>
              <a:rPr lang="es-ES" dirty="0"/>
              <a:t>Como vemos, para la toma de decisiones financieras externas, nos ayudaremos de la </a:t>
            </a:r>
            <a:r>
              <a:rPr lang="es-ES" b="1" dirty="0"/>
              <a:t>contabilidad financiera o contabilidad general</a:t>
            </a:r>
            <a:r>
              <a:rPr lang="es-ES" dirty="0"/>
              <a:t>, cuyo objeto es reflejar la imagen fiel del patrimonio y de los resultados de una empresa mediante la plasmación de los diferentes estados contables.</a:t>
            </a:r>
          </a:p>
          <a:p>
            <a:r>
              <a:rPr lang="es-ES" b="1" dirty="0" smtClean="0"/>
              <a:t>“</a:t>
            </a:r>
            <a:r>
              <a:rPr lang="es-ES" b="1" dirty="0"/>
              <a:t>Reflejar la imagen fiel del patrimonio de una empresa”</a:t>
            </a:r>
            <a:r>
              <a:rPr lang="es-ES" dirty="0"/>
              <a:t>: El patrimonio de una empresa esta constituido por los recursos económicos propios y ajenos a la misma en un momento determinado del tiempo, y debe estar reflejado en determinados estados contables de los que hablaremos más adelante, de una manera fiel a la realidad.</a:t>
            </a:r>
          </a:p>
          <a:p>
            <a:r>
              <a:rPr lang="es-ES" b="1" dirty="0"/>
              <a:t>“Reflejar los resultados de una empresa”</a:t>
            </a:r>
            <a:r>
              <a:rPr lang="es-ES" dirty="0"/>
              <a:t>: Los resultados de una empresa vendrán determinados por la suma de todos los ingresos, menos la suma de todos los gastos originados en el ejercicio de su actividad, durante un periodo determinado en el tiempo</a:t>
            </a:r>
            <a:r>
              <a:rPr lang="es-ES" dirty="0" smtClean="0"/>
              <a:t>.</a:t>
            </a:r>
          </a:p>
          <a:p>
            <a:pPr marL="0" indent="0">
              <a:buNone/>
            </a:pPr>
            <a:endParaRPr lang="es-ES" dirty="0"/>
          </a:p>
          <a:p>
            <a:r>
              <a:rPr lang="es-ES" dirty="0" smtClean="0"/>
              <a:t>Para </a:t>
            </a:r>
            <a:r>
              <a:rPr lang="es-ES" dirty="0"/>
              <a:t>reflejar el patrimonio, nos referiremos a un momento determinado del tiempo. Para reflejar el resultado, tendremos que abarcar un periodo temporal. Esto es debido a que el resultado de una empresa, que también forma parte del patrimonio, debe reflejar el resultado de la actividad de la empresa durante el ejercicio de la misma en un periodo temporal, ya sea medido en semanas, meses o años. </a:t>
            </a:r>
          </a:p>
        </p:txBody>
      </p:sp>
    </p:spTree>
    <p:extLst>
      <p:ext uri="{BB962C8B-B14F-4D97-AF65-F5344CB8AC3E}">
        <p14:creationId xmlns:p14="http://schemas.microsoft.com/office/powerpoint/2010/main" val="2398442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548680"/>
            <a:ext cx="8579296" cy="636680"/>
          </a:xfrm>
        </p:spPr>
        <p:txBody>
          <a:bodyPr>
            <a:normAutofit fontScale="90000"/>
          </a:bodyPr>
          <a:lstStyle/>
          <a:p>
            <a:r>
              <a:rPr lang="es-ES" dirty="0" smtClean="0"/>
              <a:t>Usuarios de la información contable</a:t>
            </a:r>
            <a:endParaRPr lang="es-ES" dirty="0"/>
          </a:p>
        </p:txBody>
      </p:sp>
      <p:sp>
        <p:nvSpPr>
          <p:cNvPr id="3" name="2 Marcador de contenido"/>
          <p:cNvSpPr>
            <a:spLocks noGrp="1"/>
          </p:cNvSpPr>
          <p:nvPr>
            <p:ph idx="1"/>
          </p:nvPr>
        </p:nvSpPr>
        <p:spPr>
          <a:xfrm>
            <a:off x="467544" y="1340768"/>
            <a:ext cx="8229600" cy="4248472"/>
          </a:xfrm>
        </p:spPr>
        <p:txBody>
          <a:bodyPr/>
          <a:lstStyle/>
          <a:p>
            <a:r>
              <a:rPr lang="es-ES" dirty="0" smtClean="0"/>
              <a:t>Propietarios</a:t>
            </a:r>
          </a:p>
          <a:p>
            <a:r>
              <a:rPr lang="es-ES" dirty="0" smtClean="0"/>
              <a:t>Administración Pública</a:t>
            </a:r>
          </a:p>
          <a:p>
            <a:r>
              <a:rPr lang="es-ES" dirty="0" smtClean="0"/>
              <a:t>Trabajadores y sindicatos</a:t>
            </a:r>
          </a:p>
          <a:p>
            <a:r>
              <a:rPr lang="es-ES" dirty="0" smtClean="0"/>
              <a:t>Acreedores</a:t>
            </a:r>
          </a:p>
          <a:p>
            <a:r>
              <a:rPr lang="es-ES" dirty="0" smtClean="0"/>
              <a:t>Clientes</a:t>
            </a:r>
          </a:p>
          <a:p>
            <a:r>
              <a:rPr lang="es-ES" dirty="0" smtClean="0"/>
              <a:t>Analistas:</a:t>
            </a:r>
          </a:p>
          <a:p>
            <a:r>
              <a:rPr lang="es-ES" dirty="0" smtClean="0"/>
              <a:t>Público en general</a:t>
            </a:r>
            <a:endParaRPr lang="es-ES" dirty="0"/>
          </a:p>
        </p:txBody>
      </p:sp>
    </p:spTree>
    <p:extLst>
      <p:ext uri="{BB962C8B-B14F-4D97-AF65-F5344CB8AC3E}">
        <p14:creationId xmlns:p14="http://schemas.microsoft.com/office/powerpoint/2010/main" val="3549903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48680"/>
            <a:ext cx="8075240" cy="636680"/>
          </a:xfrm>
        </p:spPr>
        <p:txBody>
          <a:bodyPr>
            <a:normAutofit fontScale="90000"/>
          </a:bodyPr>
          <a:lstStyle/>
          <a:p>
            <a:r>
              <a:rPr lang="es-ES" dirty="0" smtClean="0"/>
              <a:t>Regulación en España</a:t>
            </a:r>
            <a:endParaRPr lang="es-ES" dirty="0"/>
          </a:p>
        </p:txBody>
      </p:sp>
      <p:sp>
        <p:nvSpPr>
          <p:cNvPr id="3" name="2 Marcador de contenido"/>
          <p:cNvSpPr>
            <a:spLocks noGrp="1"/>
          </p:cNvSpPr>
          <p:nvPr>
            <p:ph idx="1"/>
          </p:nvPr>
        </p:nvSpPr>
        <p:spPr>
          <a:xfrm>
            <a:off x="457200" y="1412776"/>
            <a:ext cx="8229600" cy="4911824"/>
          </a:xfrm>
        </p:spPr>
        <p:txBody>
          <a:bodyPr/>
          <a:lstStyle/>
          <a:p>
            <a:r>
              <a:rPr lang="es-ES" dirty="0" smtClean="0"/>
              <a:t>ICAC (Instituto de Contabilidad y Auditoría de Cuentas) (</a:t>
            </a:r>
            <a:r>
              <a:rPr lang="es-ES" dirty="0" smtClean="0">
                <a:hlinkClick r:id="rId2"/>
              </a:rPr>
              <a:t>www.icac.meh.es</a:t>
            </a:r>
            <a:r>
              <a:rPr lang="es-ES" dirty="0" smtClean="0"/>
              <a:t>)</a:t>
            </a:r>
          </a:p>
          <a:p>
            <a:r>
              <a:rPr lang="es-ES" dirty="0" smtClean="0"/>
              <a:t>IASB (International </a:t>
            </a:r>
            <a:r>
              <a:rPr lang="es-ES" dirty="0" err="1" smtClean="0"/>
              <a:t>Accounting</a:t>
            </a:r>
            <a:r>
              <a:rPr lang="es-ES" dirty="0" smtClean="0"/>
              <a:t> </a:t>
            </a:r>
            <a:r>
              <a:rPr lang="es-ES" dirty="0" err="1" smtClean="0"/>
              <a:t>Standards</a:t>
            </a:r>
            <a:r>
              <a:rPr lang="es-ES" dirty="0" smtClean="0"/>
              <a:t> </a:t>
            </a:r>
            <a:r>
              <a:rPr lang="es-ES" dirty="0" err="1" smtClean="0"/>
              <a:t>Board</a:t>
            </a:r>
            <a:r>
              <a:rPr lang="es-ES" dirty="0" smtClean="0"/>
              <a:t>) </a:t>
            </a:r>
          </a:p>
          <a:p>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909452267"/>
              </p:ext>
            </p:extLst>
          </p:nvPr>
        </p:nvGraphicFramePr>
        <p:xfrm>
          <a:off x="755576" y="2996406"/>
          <a:ext cx="7620000" cy="3381375"/>
        </p:xfrm>
        <a:graphic>
          <a:graphicData uri="http://schemas.openxmlformats.org/drawingml/2006/table">
            <a:tbl>
              <a:tblPr/>
              <a:tblGrid>
                <a:gridCol w="762000"/>
                <a:gridCol w="762000"/>
                <a:gridCol w="762000"/>
                <a:gridCol w="762000"/>
                <a:gridCol w="762000"/>
                <a:gridCol w="762000"/>
                <a:gridCol w="762000"/>
                <a:gridCol w="762000"/>
                <a:gridCol w="762000"/>
                <a:gridCol w="762000"/>
              </a:tblGrid>
              <a:tr h="161925">
                <a:tc>
                  <a:txBody>
                    <a:bodyPr/>
                    <a:lstStyle/>
                    <a:p>
                      <a:pPr algn="l" fontAlgn="b"/>
                      <a:endParaRPr lang="es-ES" sz="1000" b="0" i="0" u="none" strike="noStrike" dirty="0">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rowSpan="5" gridSpan="2">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rowSpan="5" hMerge="1">
                  <a:txBody>
                    <a:bodyPr/>
                    <a:lstStyle/>
                    <a:p>
                      <a:endParaRPr lang="es-ES"/>
                    </a:p>
                  </a:txBody>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gridSpan="2" vMerge="1">
                  <a:txBody>
                    <a:bodyPr/>
                    <a:lstStyle/>
                    <a:p>
                      <a:endParaRPr lang="es-ES"/>
                    </a:p>
                  </a:txBody>
                  <a:tcPr/>
                </a:tc>
                <a:tc hMerge="1" vMerge="1">
                  <a:txBody>
                    <a:bodyPr/>
                    <a:lstStyle/>
                    <a:p>
                      <a:endParaRPr lang="es-ES"/>
                    </a:p>
                  </a:txBody>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dirty="0">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r>
              <a:tr h="161925">
                <a:tc gridSpan="2">
                  <a:txBody>
                    <a:bodyPr/>
                    <a:lstStyle/>
                    <a:p>
                      <a:pPr algn="l" fontAlgn="b"/>
                      <a:r>
                        <a:rPr lang="es-ES" sz="1000" b="1" i="0" u="none" strike="noStrike" dirty="0">
                          <a:solidFill>
                            <a:srgbClr val="000000"/>
                          </a:solidFill>
                          <a:effectLst/>
                          <a:latin typeface="Arial"/>
                        </a:rPr>
                        <a:t>Empresas cotizadas</a:t>
                      </a:r>
                    </a:p>
                  </a:txBody>
                  <a:tcPr marL="0" marR="0" marT="0" marB="0" anchor="b">
                    <a:lnL>
                      <a:noFill/>
                    </a:lnL>
                    <a:lnR>
                      <a:noFill/>
                    </a:lnR>
                    <a:lnT>
                      <a:noFill/>
                    </a:lnT>
                    <a:lnB>
                      <a:noFill/>
                    </a:lnB>
                  </a:tcPr>
                </a:tc>
                <a:tc hMerge="1">
                  <a:txBody>
                    <a:bodyPr/>
                    <a:lstStyle/>
                    <a:p>
                      <a:endParaRPr lang="es-ES"/>
                    </a:p>
                  </a:txBody>
                  <a:tcPr/>
                </a:tc>
                <a:tc gridSpan="2" vMerge="1">
                  <a:txBody>
                    <a:bodyPr/>
                    <a:lstStyle/>
                    <a:p>
                      <a:endParaRPr lang="es-ES"/>
                    </a:p>
                  </a:txBody>
                  <a:tcPr/>
                </a:tc>
                <a:tc hMerge="1" vMerge="1">
                  <a:txBody>
                    <a:bodyPr/>
                    <a:lstStyle/>
                    <a:p>
                      <a:endParaRPr lang="es-ES"/>
                    </a:p>
                  </a:txBody>
                  <a:tcPr/>
                </a:tc>
                <a:tc>
                  <a:txBody>
                    <a:bodyPr/>
                    <a:lstStyle/>
                    <a:p>
                      <a:pPr algn="l" fontAlgn="b"/>
                      <a:r>
                        <a:rPr lang="es-ES" sz="1000" b="1" i="0" u="none" strike="noStrike">
                          <a:solidFill>
                            <a:srgbClr val="000000"/>
                          </a:solidFill>
                          <a:effectLst/>
                          <a:latin typeface="Arial"/>
                        </a:rPr>
                        <a:t>NIIF</a:t>
                      </a:r>
                    </a:p>
                  </a:txBody>
                  <a:tcPr marL="0" marR="0" marT="0" marB="0" anchor="b">
                    <a:lnL>
                      <a:noFill/>
                    </a:lnL>
                    <a:lnR>
                      <a:noFill/>
                    </a:lnR>
                    <a:lnT>
                      <a:noFill/>
                    </a:lnT>
                    <a:lnB>
                      <a:noFill/>
                    </a:lnB>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gridSpan="2" vMerge="1">
                  <a:txBody>
                    <a:bodyPr/>
                    <a:lstStyle/>
                    <a:p>
                      <a:endParaRPr lang="es-ES"/>
                    </a:p>
                  </a:txBody>
                  <a:tcPr/>
                </a:tc>
                <a:tc hMerge="1" vMerge="1">
                  <a:txBody>
                    <a:bodyPr/>
                    <a:lstStyle/>
                    <a:p>
                      <a:endParaRPr lang="es-ES"/>
                    </a:p>
                  </a:txBody>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gridSpan="2" vMerge="1">
                  <a:txBody>
                    <a:bodyPr/>
                    <a:lstStyle/>
                    <a:p>
                      <a:endParaRPr lang="es-ES"/>
                    </a:p>
                  </a:txBody>
                  <a:tcPr/>
                </a:tc>
                <a:tc hMerge="1" vMerge="1">
                  <a:txBody>
                    <a:bodyPr/>
                    <a:lstStyle/>
                    <a:p>
                      <a:endParaRPr lang="es-ES"/>
                    </a:p>
                  </a:txBody>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rowSpan="5" gridSpan="3">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rowSpan="5" hMerge="1">
                  <a:txBody>
                    <a:bodyPr/>
                    <a:lstStyle/>
                    <a:p>
                      <a:endParaRPr lang="es-ES"/>
                    </a:p>
                  </a:txBody>
                  <a:tcPr/>
                </a:tc>
                <a:tc rowSpan="5" hMerge="1">
                  <a:txBody>
                    <a:bodyPr/>
                    <a:lstStyle/>
                    <a:p>
                      <a:endParaRPr lang="es-ES"/>
                    </a:p>
                  </a:txBody>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gridSpan="3" vMerge="1">
                  <a:txBody>
                    <a:bodyPr/>
                    <a:lstStyle/>
                    <a:p>
                      <a:endParaRPr lang="es-ES"/>
                    </a:p>
                  </a:txBody>
                  <a:tcPr/>
                </a:tc>
                <a:tc hMerge="1" vMerge="1">
                  <a:txBody>
                    <a:bodyPr/>
                    <a:lstStyle/>
                    <a:p>
                      <a:endParaRPr lang="es-ES"/>
                    </a:p>
                  </a:txBody>
                  <a:tcPr/>
                </a:tc>
                <a:tc hMerge="1" vMerge="1">
                  <a:txBody>
                    <a:bodyPr/>
                    <a:lstStyle/>
                    <a:p>
                      <a:endParaRPr lang="es-ES"/>
                    </a:p>
                  </a:txBody>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r>
              <a:tr h="161925">
                <a:tc>
                  <a:txBody>
                    <a:bodyPr/>
                    <a:lstStyle/>
                    <a:p>
                      <a:pPr algn="l" fontAlgn="b"/>
                      <a:r>
                        <a:rPr lang="es-ES" sz="1000" b="1" i="0" u="none" strike="noStrike">
                          <a:solidFill>
                            <a:srgbClr val="000000"/>
                          </a:solidFill>
                          <a:effectLst/>
                          <a:latin typeface="Arial"/>
                        </a:rPr>
                        <a:t>Empresas individuales</a:t>
                      </a:r>
                    </a:p>
                  </a:txBody>
                  <a:tcPr marL="0" marR="0" marT="0" marB="0" anchor="b">
                    <a:lnL>
                      <a:noFill/>
                    </a:lnL>
                    <a:lnR>
                      <a:noFill/>
                    </a:lnR>
                    <a:lnT>
                      <a:noFill/>
                    </a:lnT>
                    <a:lnB>
                      <a:noFill/>
                    </a:lnB>
                  </a:tcPr>
                </a:tc>
                <a:tc gridSpan="3" vMerge="1">
                  <a:txBody>
                    <a:bodyPr/>
                    <a:lstStyle/>
                    <a:p>
                      <a:endParaRPr lang="es-ES"/>
                    </a:p>
                  </a:txBody>
                  <a:tcPr/>
                </a:tc>
                <a:tc hMerge="1" vMerge="1">
                  <a:txBody>
                    <a:bodyPr/>
                    <a:lstStyle/>
                    <a:p>
                      <a:endParaRPr lang="es-ES"/>
                    </a:p>
                  </a:txBody>
                  <a:tcPr/>
                </a:tc>
                <a:tc hMerge="1" vMerge="1">
                  <a:txBody>
                    <a:bodyPr/>
                    <a:lstStyle/>
                    <a:p>
                      <a:endParaRPr lang="es-ES"/>
                    </a:p>
                  </a:txBody>
                  <a:tcPr/>
                </a:tc>
                <a:tc>
                  <a:txBody>
                    <a:bodyPr/>
                    <a:lstStyle/>
                    <a:p>
                      <a:pPr algn="l" fontAlgn="b"/>
                      <a:r>
                        <a:rPr lang="es-ES" sz="1000" b="1" i="0" u="none" strike="noStrike">
                          <a:solidFill>
                            <a:srgbClr val="000000"/>
                          </a:solidFill>
                          <a:effectLst/>
                          <a:latin typeface="Arial"/>
                        </a:rPr>
                        <a:t>PGCE 2007</a:t>
                      </a:r>
                    </a:p>
                  </a:txBody>
                  <a:tcPr marL="0" marR="0" marT="0" marB="0" anchor="b">
                    <a:lnL>
                      <a:noFill/>
                    </a:lnL>
                    <a:lnR>
                      <a:noFill/>
                    </a:lnR>
                    <a:lnT>
                      <a:noFill/>
                    </a:lnT>
                    <a:lnB>
                      <a:noFill/>
                    </a:lnB>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gridSpan="3" vMerge="1">
                  <a:txBody>
                    <a:bodyPr/>
                    <a:lstStyle/>
                    <a:p>
                      <a:endParaRPr lang="es-ES"/>
                    </a:p>
                  </a:txBody>
                  <a:tcPr/>
                </a:tc>
                <a:tc hMerge="1" vMerge="1">
                  <a:txBody>
                    <a:bodyPr/>
                    <a:lstStyle/>
                    <a:p>
                      <a:endParaRPr lang="es-ES"/>
                    </a:p>
                  </a:txBody>
                  <a:tcPr/>
                </a:tc>
                <a:tc hMerge="1" vMerge="1">
                  <a:txBody>
                    <a:bodyPr/>
                    <a:lstStyle/>
                    <a:p>
                      <a:endParaRPr lang="es-ES"/>
                    </a:p>
                  </a:txBody>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gridSpan="3" vMerge="1">
                  <a:txBody>
                    <a:bodyPr/>
                    <a:lstStyle/>
                    <a:p>
                      <a:endParaRPr lang="es-ES"/>
                    </a:p>
                  </a:txBody>
                  <a:tcPr/>
                </a:tc>
                <a:tc hMerge="1" vMerge="1">
                  <a:txBody>
                    <a:bodyPr/>
                    <a:lstStyle/>
                    <a:p>
                      <a:endParaRPr lang="es-ES"/>
                    </a:p>
                  </a:txBody>
                  <a:tcPr/>
                </a:tc>
                <a:tc hMerge="1" vMerge="1">
                  <a:txBody>
                    <a:bodyPr/>
                    <a:lstStyle/>
                    <a:p>
                      <a:endParaRPr lang="es-ES"/>
                    </a:p>
                  </a:txBody>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rowSpan="6" gridSpan="4">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rowSpan="6" hMerge="1">
                  <a:txBody>
                    <a:bodyPr/>
                    <a:lstStyle/>
                    <a:p>
                      <a:endParaRPr lang="es-ES"/>
                    </a:p>
                  </a:txBody>
                  <a:tcPr/>
                </a:tc>
                <a:tc rowSpan="6" hMerge="1">
                  <a:txBody>
                    <a:bodyPr/>
                    <a:lstStyle/>
                    <a:p>
                      <a:endParaRPr lang="es-ES"/>
                    </a:p>
                  </a:txBody>
                  <a:tcPr/>
                </a:tc>
                <a:tc rowSpan="6" hMerge="1">
                  <a:txBody>
                    <a:bodyPr/>
                    <a:lstStyle/>
                    <a:p>
                      <a:endParaRPr lang="es-ES"/>
                    </a:p>
                  </a:txBody>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rowSpan="5" gridSpan="3">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rowSpan="5" hMerge="1">
                  <a:txBody>
                    <a:bodyPr/>
                    <a:lstStyle/>
                    <a:p>
                      <a:endParaRPr lang="es-ES"/>
                    </a:p>
                  </a:txBody>
                  <a:tcPr/>
                </a:tc>
                <a:tc rowSpan="5" hMerge="1">
                  <a:txBody>
                    <a:bodyPr/>
                    <a:lstStyle/>
                    <a:p>
                      <a:endParaRPr lang="es-ES"/>
                    </a:p>
                  </a:txBody>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gridSpan="4" vMerge="1">
                  <a:txBody>
                    <a:bodyPr/>
                    <a:lstStyle/>
                    <a:p>
                      <a:endParaRPr lang="es-ES"/>
                    </a:p>
                  </a:txBody>
                  <a:tcPr/>
                </a:tc>
                <a:tc hMerge="1" vMerge="1">
                  <a:txBody>
                    <a:bodyPr/>
                    <a:lstStyle/>
                    <a:p>
                      <a:endParaRPr lang="es-ES"/>
                    </a:p>
                  </a:txBody>
                  <a:tcPr/>
                </a:tc>
                <a:tc hMerge="1" vMerge="1">
                  <a:txBody>
                    <a:bodyPr/>
                    <a:lstStyle/>
                    <a:p>
                      <a:endParaRPr lang="es-ES"/>
                    </a:p>
                  </a:txBody>
                  <a:tcPr/>
                </a:tc>
                <a:tc hMerge="1" vMerge="1">
                  <a:txBody>
                    <a:bodyPr/>
                    <a:lstStyle/>
                    <a:p>
                      <a:endParaRPr lang="es-ES"/>
                    </a:p>
                  </a:txBody>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gridSpan="3" vMerge="1">
                  <a:txBody>
                    <a:bodyPr/>
                    <a:lstStyle/>
                    <a:p>
                      <a:endParaRPr lang="es-ES"/>
                    </a:p>
                  </a:txBody>
                  <a:tcPr/>
                </a:tc>
                <a:tc hMerge="1" vMerge="1">
                  <a:txBody>
                    <a:bodyPr/>
                    <a:lstStyle/>
                    <a:p>
                      <a:endParaRPr lang="es-ES"/>
                    </a:p>
                  </a:txBody>
                  <a:tcPr/>
                </a:tc>
                <a:tc hMerge="1" vMerge="1">
                  <a:txBody>
                    <a:bodyPr/>
                    <a:lstStyle/>
                    <a:p>
                      <a:endParaRPr lang="es-ES"/>
                    </a:p>
                  </a:txBody>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1" i="0" u="none" strike="noStrike">
                        <a:solidFill>
                          <a:srgbClr val="000000"/>
                        </a:solidFill>
                        <a:effectLst/>
                        <a:latin typeface="Arial"/>
                      </a:endParaRPr>
                    </a:p>
                  </a:txBody>
                  <a:tcPr marL="0" marR="0" marT="0" marB="0" anchor="b">
                    <a:lnL>
                      <a:noFill/>
                    </a:lnL>
                    <a:lnR>
                      <a:noFill/>
                    </a:lnR>
                    <a:lnT>
                      <a:noFill/>
                    </a:lnT>
                    <a:lnB>
                      <a:noFill/>
                    </a:lnB>
                  </a:tcPr>
                </a:tc>
                <a:tc gridSpan="4" vMerge="1">
                  <a:txBody>
                    <a:bodyPr/>
                    <a:lstStyle/>
                    <a:p>
                      <a:endParaRPr lang="es-ES"/>
                    </a:p>
                  </a:txBody>
                  <a:tcPr/>
                </a:tc>
                <a:tc hMerge="1" vMerge="1">
                  <a:txBody>
                    <a:bodyPr/>
                    <a:lstStyle/>
                    <a:p>
                      <a:endParaRPr lang="es-ES"/>
                    </a:p>
                  </a:txBody>
                  <a:tcPr/>
                </a:tc>
                <a:tc hMerge="1" vMerge="1">
                  <a:txBody>
                    <a:bodyPr/>
                    <a:lstStyle/>
                    <a:p>
                      <a:endParaRPr lang="es-ES"/>
                    </a:p>
                  </a:txBody>
                  <a:tcPr/>
                </a:tc>
                <a:tc hMerge="1" vMerge="1">
                  <a:txBody>
                    <a:bodyPr/>
                    <a:lstStyle/>
                    <a:p>
                      <a:endParaRPr lang="es-ES"/>
                    </a:p>
                  </a:txBody>
                  <a:tcPr/>
                </a:tc>
              </a:tr>
              <a:tr h="161925">
                <a:tc>
                  <a:txBody>
                    <a:bodyPr/>
                    <a:lstStyle/>
                    <a:p>
                      <a:pPr algn="l" fontAlgn="b"/>
                      <a:r>
                        <a:rPr lang="es-ES" sz="1000" b="1" i="0" u="none" strike="noStrike">
                          <a:solidFill>
                            <a:srgbClr val="000000"/>
                          </a:solidFill>
                          <a:effectLst/>
                          <a:latin typeface="Arial"/>
                        </a:rPr>
                        <a:t>PYMES</a:t>
                      </a:r>
                    </a:p>
                  </a:txBody>
                  <a:tcPr marL="0" marR="0" marT="0" marB="0" anchor="b">
                    <a:lnL>
                      <a:noFill/>
                    </a:lnL>
                    <a:lnR>
                      <a:noFill/>
                    </a:lnR>
                    <a:lnT>
                      <a:noFill/>
                    </a:lnT>
                    <a:lnB>
                      <a:noFill/>
                    </a:lnB>
                  </a:tcPr>
                </a:tc>
                <a:tc gridSpan="3" vMerge="1">
                  <a:txBody>
                    <a:bodyPr/>
                    <a:lstStyle/>
                    <a:p>
                      <a:endParaRPr lang="es-ES"/>
                    </a:p>
                  </a:txBody>
                  <a:tcPr/>
                </a:tc>
                <a:tc hMerge="1" vMerge="1">
                  <a:txBody>
                    <a:bodyPr/>
                    <a:lstStyle/>
                    <a:p>
                      <a:endParaRPr lang="es-ES"/>
                    </a:p>
                  </a:txBody>
                  <a:tcPr/>
                </a:tc>
                <a:tc hMerge="1" vMerge="1">
                  <a:txBody>
                    <a:bodyPr/>
                    <a:lstStyle/>
                    <a:p>
                      <a:endParaRPr lang="es-ES"/>
                    </a:p>
                  </a:txBody>
                  <a:tcPr/>
                </a:tc>
                <a:tc gridSpan="2">
                  <a:txBody>
                    <a:bodyPr/>
                    <a:lstStyle/>
                    <a:p>
                      <a:pPr algn="l" fontAlgn="b"/>
                      <a:r>
                        <a:rPr lang="es-ES" sz="1000" b="1" i="0" u="none" strike="noStrike">
                          <a:solidFill>
                            <a:srgbClr val="000000"/>
                          </a:solidFill>
                          <a:effectLst/>
                          <a:latin typeface="Arial"/>
                        </a:rPr>
                        <a:t>PGCE PYMES 2007</a:t>
                      </a:r>
                    </a:p>
                  </a:txBody>
                  <a:tcPr marL="0" marR="0" marT="0" marB="0" anchor="b">
                    <a:lnL>
                      <a:noFill/>
                    </a:lnL>
                    <a:lnR>
                      <a:noFill/>
                    </a:lnR>
                    <a:lnT>
                      <a:noFill/>
                    </a:lnT>
                    <a:lnB>
                      <a:noFill/>
                    </a:lnB>
                  </a:tcPr>
                </a:tc>
                <a:tc hMerge="1">
                  <a:txBody>
                    <a:bodyPr/>
                    <a:lstStyle/>
                    <a:p>
                      <a:endParaRPr lang="es-ES"/>
                    </a:p>
                  </a:txBody>
                  <a:tcPr/>
                </a:tc>
                <a:tc gridSpan="4" vMerge="1">
                  <a:txBody>
                    <a:bodyPr/>
                    <a:lstStyle/>
                    <a:p>
                      <a:endParaRPr lang="es-ES"/>
                    </a:p>
                  </a:txBody>
                  <a:tcPr/>
                </a:tc>
                <a:tc hMerge="1" vMerge="1">
                  <a:txBody>
                    <a:bodyPr/>
                    <a:lstStyle/>
                    <a:p>
                      <a:endParaRPr lang="es-ES"/>
                    </a:p>
                  </a:txBody>
                  <a:tcPr/>
                </a:tc>
                <a:tc hMerge="1" vMerge="1">
                  <a:txBody>
                    <a:bodyPr/>
                    <a:lstStyle/>
                    <a:p>
                      <a:endParaRPr lang="es-ES"/>
                    </a:p>
                  </a:txBody>
                  <a:tcPr/>
                </a:tc>
                <a:tc hMerge="1" vMerge="1">
                  <a:txBody>
                    <a:bodyPr/>
                    <a:lstStyle/>
                    <a:p>
                      <a:endParaRPr lang="es-ES"/>
                    </a:p>
                  </a:txBody>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gridSpan="3" vMerge="1">
                  <a:txBody>
                    <a:bodyPr/>
                    <a:lstStyle/>
                    <a:p>
                      <a:endParaRPr lang="es-ES"/>
                    </a:p>
                  </a:txBody>
                  <a:tcPr/>
                </a:tc>
                <a:tc hMerge="1" vMerge="1">
                  <a:txBody>
                    <a:bodyPr/>
                    <a:lstStyle/>
                    <a:p>
                      <a:endParaRPr lang="es-ES"/>
                    </a:p>
                  </a:txBody>
                  <a:tcPr/>
                </a:tc>
                <a:tc hMerge="1" vMerge="1">
                  <a:txBody>
                    <a:bodyPr/>
                    <a:lstStyle/>
                    <a:p>
                      <a:endParaRPr lang="es-ES"/>
                    </a:p>
                  </a:txBody>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gridSpan="4" vMerge="1">
                  <a:txBody>
                    <a:bodyPr/>
                    <a:lstStyle/>
                    <a:p>
                      <a:endParaRPr lang="es-ES"/>
                    </a:p>
                  </a:txBody>
                  <a:tcPr/>
                </a:tc>
                <a:tc hMerge="1" vMerge="1">
                  <a:txBody>
                    <a:bodyPr/>
                    <a:lstStyle/>
                    <a:p>
                      <a:endParaRPr lang="es-ES"/>
                    </a:p>
                  </a:txBody>
                  <a:tcPr/>
                </a:tc>
                <a:tc hMerge="1" vMerge="1">
                  <a:txBody>
                    <a:bodyPr/>
                    <a:lstStyle/>
                    <a:p>
                      <a:endParaRPr lang="es-ES"/>
                    </a:p>
                  </a:txBody>
                  <a:tcPr/>
                </a:tc>
                <a:tc hMerge="1" vMerge="1">
                  <a:txBody>
                    <a:bodyPr/>
                    <a:lstStyle/>
                    <a:p>
                      <a:endParaRPr lang="es-ES"/>
                    </a:p>
                  </a:txBody>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gridSpan="3" vMerge="1">
                  <a:txBody>
                    <a:bodyPr/>
                    <a:lstStyle/>
                    <a:p>
                      <a:endParaRPr lang="es-ES"/>
                    </a:p>
                  </a:txBody>
                  <a:tcPr/>
                </a:tc>
                <a:tc hMerge="1" vMerge="1">
                  <a:txBody>
                    <a:bodyPr/>
                    <a:lstStyle/>
                    <a:p>
                      <a:endParaRPr lang="es-ES"/>
                    </a:p>
                  </a:txBody>
                  <a:tcPr/>
                </a:tc>
                <a:tc hMerge="1" vMerge="1">
                  <a:txBody>
                    <a:bodyPr/>
                    <a:lstStyle/>
                    <a:p>
                      <a:endParaRPr lang="es-ES"/>
                    </a:p>
                  </a:txBody>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gridSpan="4" vMerge="1">
                  <a:txBody>
                    <a:bodyPr/>
                    <a:lstStyle/>
                    <a:p>
                      <a:endParaRPr lang="es-ES"/>
                    </a:p>
                  </a:txBody>
                  <a:tcPr/>
                </a:tc>
                <a:tc hMerge="1" vMerge="1">
                  <a:txBody>
                    <a:bodyPr/>
                    <a:lstStyle/>
                    <a:p>
                      <a:endParaRPr lang="es-ES"/>
                    </a:p>
                  </a:txBody>
                  <a:tcPr/>
                </a:tc>
                <a:tc hMerge="1" vMerge="1">
                  <a:txBody>
                    <a:bodyPr/>
                    <a:lstStyle/>
                    <a:p>
                      <a:endParaRPr lang="es-ES"/>
                    </a:p>
                  </a:txBody>
                  <a:tcPr/>
                </a:tc>
                <a:tc hMerge="1" vMerge="1">
                  <a:txBody>
                    <a:bodyPr/>
                    <a:lstStyle/>
                    <a:p>
                      <a:endParaRPr lang="es-ES"/>
                    </a:p>
                  </a:txBody>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r>
              <a:tr h="161925">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es-ES" sz="1000" b="0" i="0" u="none" strike="noStrike" dirty="0">
                        <a:solidFill>
                          <a:srgbClr val="000000"/>
                        </a:solidFill>
                        <a:effectLst/>
                        <a:latin typeface="Arial"/>
                      </a:endParaRPr>
                    </a:p>
                  </a:txBody>
                  <a:tcPr marL="0" marR="0" marT="0" marB="0" anchor="b">
                    <a:lnL>
                      <a:noFill/>
                    </a:lnL>
                    <a:lnR>
                      <a:noFill/>
                    </a:lnR>
                    <a:lnT>
                      <a:noFill/>
                    </a:lnT>
                    <a:lnB>
                      <a:noFill/>
                    </a:lnB>
                  </a:tcPr>
                </a:tc>
              </a:tr>
            </a:tbl>
          </a:graphicData>
        </a:graphic>
      </p:graphicFrame>
      <p:sp>
        <p:nvSpPr>
          <p:cNvPr id="5" name="1 Flecha derecha"/>
          <p:cNvSpPr/>
          <p:nvPr/>
        </p:nvSpPr>
        <p:spPr>
          <a:xfrm>
            <a:off x="2068888" y="3302794"/>
            <a:ext cx="1438275" cy="48418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ES" sz="1100"/>
              <a:t>OBLIGATORIO</a:t>
            </a:r>
          </a:p>
        </p:txBody>
      </p:sp>
      <p:sp>
        <p:nvSpPr>
          <p:cNvPr id="6" name="3 Flecha derecha"/>
          <p:cNvSpPr/>
          <p:nvPr/>
        </p:nvSpPr>
        <p:spPr>
          <a:xfrm>
            <a:off x="2068888" y="4451732"/>
            <a:ext cx="1438275" cy="48418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ES" sz="1100"/>
              <a:t>OBLIGATORIO</a:t>
            </a:r>
          </a:p>
        </p:txBody>
      </p:sp>
      <p:sp>
        <p:nvSpPr>
          <p:cNvPr id="7" name="4 Flecha derecha"/>
          <p:cNvSpPr/>
          <p:nvPr/>
        </p:nvSpPr>
        <p:spPr>
          <a:xfrm>
            <a:off x="2051720" y="5445224"/>
            <a:ext cx="1438275" cy="48418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s-ES" sz="1100"/>
              <a:t>OBLIGATORIO</a:t>
            </a:r>
          </a:p>
        </p:txBody>
      </p:sp>
      <p:pic>
        <p:nvPicPr>
          <p:cNvPr id="8" name="7 Imagen" descr="http://www.michaelpage.co.uk/imagebank/IASB_310805_lg_al.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0700" y="2973387"/>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9" name="11 Imagen" descr="Logo del ICA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080" y="4293521"/>
            <a:ext cx="2514600" cy="774700"/>
          </a:xfrm>
          <a:prstGeom prst="rect">
            <a:avLst/>
          </a:prstGeom>
          <a:noFill/>
          <a:extLst>
            <a:ext uri="{909E8E84-426E-40DD-AFC4-6F175D3DCCD1}">
              <a14:hiddenFill xmlns:a14="http://schemas.microsoft.com/office/drawing/2010/main">
                <a:solidFill>
                  <a:srgbClr val="FFFFFF"/>
                </a:solidFill>
              </a14:hiddenFill>
            </a:ext>
          </a:extLst>
        </p:spPr>
      </p:pic>
      <p:pic>
        <p:nvPicPr>
          <p:cNvPr id="10" name="13 Imagen" descr="Logo del ICA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2100" y="5251832"/>
            <a:ext cx="2514600" cy="77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847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04664"/>
            <a:ext cx="8229600" cy="636680"/>
          </a:xfrm>
        </p:spPr>
        <p:txBody>
          <a:bodyPr>
            <a:normAutofit fontScale="90000"/>
          </a:bodyPr>
          <a:lstStyle/>
          <a:p>
            <a:r>
              <a:rPr lang="es-ES" dirty="0" smtClean="0"/>
              <a:t>Marco Conceptual. PGC</a:t>
            </a:r>
            <a:endParaRPr lang="es-ES" dirty="0"/>
          </a:p>
        </p:txBody>
      </p:sp>
      <p:sp>
        <p:nvSpPr>
          <p:cNvPr id="3" name="2 Marcador de contenido"/>
          <p:cNvSpPr>
            <a:spLocks noGrp="1"/>
          </p:cNvSpPr>
          <p:nvPr>
            <p:ph idx="1"/>
          </p:nvPr>
        </p:nvSpPr>
        <p:spPr>
          <a:xfrm>
            <a:off x="467544" y="1556792"/>
            <a:ext cx="8229600" cy="3816424"/>
          </a:xfrm>
        </p:spPr>
        <p:txBody>
          <a:bodyPr/>
          <a:lstStyle/>
          <a:p>
            <a:r>
              <a:rPr lang="es-ES" dirty="0" smtClean="0"/>
              <a:t>Cuentas Anuales</a:t>
            </a:r>
          </a:p>
          <a:p>
            <a:r>
              <a:rPr lang="es-ES" dirty="0" smtClean="0"/>
              <a:t>Requisitos de la información</a:t>
            </a:r>
          </a:p>
          <a:p>
            <a:r>
              <a:rPr lang="es-ES" dirty="0" smtClean="0"/>
              <a:t>Principios contables</a:t>
            </a:r>
          </a:p>
          <a:p>
            <a:r>
              <a:rPr lang="es-ES" dirty="0" smtClean="0"/>
              <a:t>Elementos de las cuentas anuales</a:t>
            </a:r>
          </a:p>
          <a:p>
            <a:r>
              <a:rPr lang="es-ES" dirty="0" smtClean="0"/>
              <a:t>Criterios de registro</a:t>
            </a:r>
          </a:p>
          <a:p>
            <a:r>
              <a:rPr lang="es-ES" dirty="0" smtClean="0"/>
              <a:t>Criterios de valoración</a:t>
            </a:r>
            <a:endParaRPr lang="es-ES" dirty="0"/>
          </a:p>
        </p:txBody>
      </p:sp>
    </p:spTree>
    <p:extLst>
      <p:ext uri="{BB962C8B-B14F-4D97-AF65-F5344CB8AC3E}">
        <p14:creationId xmlns:p14="http://schemas.microsoft.com/office/powerpoint/2010/main" val="2379556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1539" y="476672"/>
            <a:ext cx="8856984" cy="1368152"/>
          </a:xfrm>
        </p:spPr>
        <p:txBody>
          <a:bodyPr>
            <a:normAutofit fontScale="90000"/>
          </a:bodyPr>
          <a:lstStyle/>
          <a:p>
            <a:r>
              <a:rPr lang="es-ES" sz="5400" dirty="0"/>
              <a:t>Estructura y contenido de las cuentas anuales</a:t>
            </a:r>
            <a:endParaRPr lang="es-ES" dirty="0"/>
          </a:p>
        </p:txBody>
      </p:sp>
      <p:sp>
        <p:nvSpPr>
          <p:cNvPr id="3" name="2 Marcador de contenido"/>
          <p:cNvSpPr>
            <a:spLocks noGrp="1"/>
          </p:cNvSpPr>
          <p:nvPr>
            <p:ph idx="1"/>
          </p:nvPr>
        </p:nvSpPr>
        <p:spPr>
          <a:xfrm>
            <a:off x="467544" y="2468880"/>
            <a:ext cx="8229600" cy="2976344"/>
          </a:xfrm>
        </p:spPr>
        <p:txBody>
          <a:bodyPr/>
          <a:lstStyle/>
          <a:p>
            <a:pPr>
              <a:lnSpc>
                <a:spcPct val="80000"/>
              </a:lnSpc>
              <a:buFontTx/>
              <a:buChar char="•"/>
            </a:pPr>
            <a:r>
              <a:rPr lang="es-ES" sz="2800" dirty="0"/>
              <a:t>El Balance</a:t>
            </a:r>
          </a:p>
          <a:p>
            <a:pPr>
              <a:lnSpc>
                <a:spcPct val="80000"/>
              </a:lnSpc>
              <a:buFontTx/>
              <a:buChar char="•"/>
            </a:pPr>
            <a:r>
              <a:rPr lang="es-ES" sz="2800" dirty="0"/>
              <a:t>La Cuenta de P y G</a:t>
            </a:r>
          </a:p>
          <a:p>
            <a:pPr>
              <a:lnSpc>
                <a:spcPct val="80000"/>
              </a:lnSpc>
              <a:buFontTx/>
              <a:buChar char="•"/>
            </a:pPr>
            <a:r>
              <a:rPr lang="es-ES" sz="2800" dirty="0"/>
              <a:t>Estado de cambios en el patrimonio neto</a:t>
            </a:r>
          </a:p>
          <a:p>
            <a:pPr>
              <a:lnSpc>
                <a:spcPct val="80000"/>
              </a:lnSpc>
              <a:buFontTx/>
              <a:buChar char="•"/>
            </a:pPr>
            <a:r>
              <a:rPr lang="es-ES" sz="2800" dirty="0"/>
              <a:t>Estado de flujos de efectivo</a:t>
            </a:r>
          </a:p>
          <a:p>
            <a:pPr>
              <a:lnSpc>
                <a:spcPct val="80000"/>
              </a:lnSpc>
              <a:buFontTx/>
              <a:buChar char="•"/>
            </a:pPr>
            <a:r>
              <a:rPr lang="es-ES" sz="2800" dirty="0"/>
              <a:t>La Memoria</a:t>
            </a:r>
          </a:p>
          <a:p>
            <a:endParaRPr lang="es-ES" dirty="0"/>
          </a:p>
        </p:txBody>
      </p:sp>
    </p:spTree>
    <p:extLst>
      <p:ext uri="{BB962C8B-B14F-4D97-AF65-F5344CB8AC3E}">
        <p14:creationId xmlns:p14="http://schemas.microsoft.com/office/powerpoint/2010/main" val="17902356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222</TotalTime>
  <Words>2448</Words>
  <Application>Microsoft Office PowerPoint</Application>
  <PresentationFormat>Presentación en pantalla (4:3)</PresentationFormat>
  <Paragraphs>177</Paragraphs>
  <Slides>45</Slides>
  <Notes>0</Notes>
  <HiddenSlides>0</HiddenSlides>
  <MMClips>0</MMClips>
  <ScaleCrop>false</ScaleCrop>
  <HeadingPairs>
    <vt:vector size="4" baseType="variant">
      <vt:variant>
        <vt:lpstr>Tema</vt:lpstr>
      </vt:variant>
      <vt:variant>
        <vt:i4>1</vt:i4>
      </vt:variant>
      <vt:variant>
        <vt:lpstr>Títulos de diapositiva</vt:lpstr>
      </vt:variant>
      <vt:variant>
        <vt:i4>45</vt:i4>
      </vt:variant>
    </vt:vector>
  </HeadingPairs>
  <TitlesOfParts>
    <vt:vector size="46" baseType="lpstr">
      <vt:lpstr>Flujo</vt:lpstr>
      <vt:lpstr>GESTIÓN EMPRESARIAL</vt:lpstr>
      <vt:lpstr>Presentación de PowerPoint</vt:lpstr>
      <vt:lpstr>Introducción a la Contabilidad</vt:lpstr>
      <vt:lpstr>Presentación de PowerPoint</vt:lpstr>
      <vt:lpstr>Presentación de PowerPoint</vt:lpstr>
      <vt:lpstr>Usuarios de la información contable</vt:lpstr>
      <vt:lpstr>Regulación en España</vt:lpstr>
      <vt:lpstr>Marco Conceptual. PGC</vt:lpstr>
      <vt:lpstr>Estructura y contenido de las cuentas anuales</vt:lpstr>
      <vt:lpstr>Objetivo de las CUENTAS ANUALES</vt:lpstr>
      <vt:lpstr>Balance de Situación</vt:lpstr>
      <vt:lpstr>Cuenta de P y G</vt:lpstr>
      <vt:lpstr>Requisitos de la información</vt:lpstr>
      <vt:lpstr>   Principios contables</vt:lpstr>
      <vt:lpstr>EMPRESA EN FUNCIONAMIENTO</vt:lpstr>
      <vt:lpstr>DEVENGO</vt:lpstr>
      <vt:lpstr>UNIFORMIDAD</vt:lpstr>
      <vt:lpstr>PRUDENCIA</vt:lpstr>
      <vt:lpstr>NO COMPENSACIÓN</vt:lpstr>
      <vt:lpstr>IMPORTANCIA RELATIVA</vt:lpstr>
      <vt:lpstr>CONFLICTO ENTRE PRINCIPIOS</vt:lpstr>
      <vt:lpstr>Elementos de las cuentas anuales</vt:lpstr>
      <vt:lpstr>Elementos (II) P y G ó ECPN</vt:lpstr>
      <vt:lpstr>Elementos (III) P y G ó ECPN</vt:lpstr>
      <vt:lpstr>CRITERIOS DE VALORACIÓN</vt:lpstr>
      <vt:lpstr>VALOR RAZONABLE</vt:lpstr>
      <vt:lpstr>Las Cuentas Anuales</vt:lpstr>
      <vt:lpstr>Presentación de PowerPoint</vt:lpstr>
      <vt:lpstr>Cuentas Anuales. Balance de Situación</vt:lpstr>
      <vt:lpstr>Elementos del Balance</vt:lpstr>
      <vt:lpstr>Estructura del Balance</vt:lpstr>
      <vt:lpstr>Las cuentas anuales. Balance</vt:lpstr>
      <vt:lpstr>Estructura del Balance</vt:lpstr>
      <vt:lpstr>Cuenta de P y G</vt:lpstr>
      <vt:lpstr>Cuenta de P y G</vt:lpstr>
      <vt:lpstr>Elementos de la Cuenta de P y G</vt:lpstr>
      <vt:lpstr>Presentación de PowerPoint</vt:lpstr>
      <vt:lpstr>Estructura de la cuenta de P y G</vt:lpstr>
      <vt:lpstr>La memoria</vt:lpstr>
      <vt:lpstr> CASO 1. Distingue los bienes, los derechos y las obligaciones de una empresa comercial cuyo detalle es el siguiente (€):</vt:lpstr>
      <vt:lpstr>CASO 2. Agrupar los elementos que correspondan a las distintas masas de ACTIVO, PASIVO y PATRIMONIO NETO:</vt:lpstr>
      <vt:lpstr>CASO 3: Representación de las siguientes operaciones realizadas por un empresario individual:</vt:lpstr>
      <vt:lpstr>CASO 4</vt:lpstr>
      <vt:lpstr>CASO 5</vt:lpstr>
      <vt:lpstr>CASO 6</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Raquel Pérez</dc:creator>
  <cp:lastModifiedBy>Raquel Pérez</cp:lastModifiedBy>
  <cp:revision>33</cp:revision>
  <dcterms:created xsi:type="dcterms:W3CDTF">2011-10-03T09:16:20Z</dcterms:created>
  <dcterms:modified xsi:type="dcterms:W3CDTF">2011-10-10T13:22:37Z</dcterms:modified>
</cp:coreProperties>
</file>