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6" r:id="rId3"/>
    <p:sldId id="277" r:id="rId4"/>
    <p:sldId id="278" r:id="rId5"/>
    <p:sldId id="279" r:id="rId6"/>
    <p:sldId id="270" r:id="rId7"/>
    <p:sldId id="274" r:id="rId8"/>
    <p:sldId id="280" r:id="rId9"/>
    <p:sldId id="281" r:id="rId10"/>
    <p:sldId id="282" r:id="rId11"/>
    <p:sldId id="275" r:id="rId1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5E40E4-2AD0-4CC3-8602-6C8A15026504}" type="datetimeFigureOut">
              <a:rPr lang="es-ES" smtClean="0"/>
              <a:pPr/>
              <a:t>02/12/2013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83685A-C204-45A9-A828-11A111728DEE}" type="slidenum">
              <a:rPr lang="es-ES" smtClean="0"/>
              <a:pPr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calidad.ucm.es/encuestacalid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INMOVILIZADO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TRATAMIENTO CONTABLE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5066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332656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 (cont.)</a:t>
            </a:r>
            <a:endParaRPr lang="es-ES" dirty="0"/>
          </a:p>
        </p:txBody>
      </p:sp>
      <p:pic>
        <p:nvPicPr>
          <p:cNvPr id="205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592" y="908720"/>
            <a:ext cx="6696744" cy="5446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9552" y="112474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 smtClean="0"/>
              <a:t>EVALUACIÓN DEL PROFESORADO. DOCENTIA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2708920"/>
            <a:ext cx="8229600" cy="318363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3600" b="1" dirty="0"/>
              <a:t>URL </a:t>
            </a:r>
            <a:r>
              <a:rPr lang="es-ES" sz="3600" b="1" dirty="0" smtClean="0"/>
              <a:t>:</a:t>
            </a:r>
          </a:p>
          <a:p>
            <a:pPr>
              <a:buNone/>
            </a:pPr>
            <a:r>
              <a:rPr lang="es-ES" sz="3600" dirty="0" smtClean="0">
                <a:hlinkClick r:id="rId2"/>
              </a:rPr>
              <a:t>http</a:t>
            </a:r>
            <a:r>
              <a:rPr lang="es-ES" sz="3600" dirty="0" smtClean="0">
                <a:hlinkClick r:id="rId2"/>
              </a:rPr>
              <a:t>://calidad.ucm.es/encuestacalidad</a:t>
            </a:r>
            <a:endParaRPr lang="es-ES" sz="3600" dirty="0"/>
          </a:p>
        </p:txBody>
      </p:sp>
    </p:spTree>
    <p:extLst>
      <p:ext uri="{BB962C8B-B14F-4D97-AF65-F5344CB8AC3E}">
        <p14:creationId xmlns:p14="http://schemas.microsoft.com/office/powerpoint/2010/main" xmlns="" val="1406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INMOVILIZADO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r>
              <a:rPr lang="es-ES" dirty="0" smtClean="0"/>
              <a:t>Todas las cuentas de Inmovilizado se recogen en el Grupo 2 del PGC. Incluyen:</a:t>
            </a:r>
          </a:p>
          <a:p>
            <a:pPr lvl="1"/>
            <a:r>
              <a:rPr lang="es-ES" dirty="0" smtClean="0"/>
              <a:t>Activos intangibles: aquellos que no tienen naturaleza corpórea. Son derechos susceptibles de valoración económica. </a:t>
            </a:r>
            <a:r>
              <a:rPr lang="es-ES" dirty="0" err="1" smtClean="0"/>
              <a:t>P.e</a:t>
            </a:r>
            <a:r>
              <a:rPr lang="es-ES" dirty="0" smtClean="0"/>
              <a:t>. una patente.</a:t>
            </a:r>
          </a:p>
          <a:p>
            <a:pPr lvl="1"/>
            <a:r>
              <a:rPr lang="es-ES" dirty="0" smtClean="0"/>
              <a:t>Activos tangibles: son bienes muebles o inmuebles sujetos a la actividad de la entidad.</a:t>
            </a:r>
          </a:p>
          <a:p>
            <a:pPr lvl="1"/>
            <a:r>
              <a:rPr lang="es-ES" dirty="0" smtClean="0"/>
              <a:t>Activos en curso: aquellos en fase de construcción. Incluyen trabajos de adaptación, construcción o montaje realizados antes de la puesta en condiciones de funcionamiento.</a:t>
            </a:r>
          </a:p>
          <a:p>
            <a:pPr marL="393192" lvl="1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3652458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smtClean="0"/>
              <a:t>INMOVILIZADO MATERIAL. 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 smtClean="0"/>
              <a:t>VALORACIÓN:</a:t>
            </a:r>
          </a:p>
          <a:p>
            <a:pPr lvl="1"/>
            <a:r>
              <a:rPr lang="es-ES" dirty="0"/>
              <a:t>Precio de Adquisición: Si el bien se adquiere del exterior. Incluye el precio de compra más todos los gastos necesarios hasta que el bien esté en condiciones de funcionamiento.</a:t>
            </a:r>
          </a:p>
          <a:p>
            <a:pPr lvl="1"/>
            <a:r>
              <a:rPr lang="es-ES" dirty="0"/>
              <a:t>Coste de Producción: Si la empresa lo fabrica. Incluye el coste de </a:t>
            </a:r>
            <a:r>
              <a:rPr lang="es-ES" dirty="0" err="1" smtClean="0"/>
              <a:t>mmpp</a:t>
            </a:r>
            <a:r>
              <a:rPr lang="es-ES" dirty="0" smtClean="0"/>
              <a:t> </a:t>
            </a:r>
            <a:r>
              <a:rPr lang="es-ES" dirty="0"/>
              <a:t>más la mano de obra directa más el resto de costes indirectos de fabricación.</a:t>
            </a:r>
          </a:p>
          <a:p>
            <a:r>
              <a:rPr lang="es-ES" dirty="0" smtClean="0"/>
              <a:t>Habrá que tener en cuenta además para su valoración las pérdidas de valor sistemáticas (amortizaciones) y las pérdidas reversibles (deterioros).</a:t>
            </a:r>
            <a:endParaRPr lang="es-ES" dirty="0"/>
          </a:p>
          <a:p>
            <a:endParaRPr lang="es-ES" dirty="0" smtClean="0"/>
          </a:p>
          <a:p>
            <a:endParaRPr lang="es-ES" dirty="0" smtClean="0"/>
          </a:p>
        </p:txBody>
      </p:sp>
    </p:spTree>
    <p:extLst>
      <p:ext uri="{BB962C8B-B14F-4D97-AF65-F5344CB8AC3E}">
        <p14:creationId xmlns:p14="http://schemas.microsoft.com/office/powerpoint/2010/main" xmlns="" val="23200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AMORTIZACIÓN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>
            <a:normAutofit fontScale="92500" lnSpcReduction="20000"/>
          </a:bodyPr>
          <a:lstStyle/>
          <a:p>
            <a:r>
              <a:rPr lang="es-ES" dirty="0" smtClean="0"/>
              <a:t>La amortización recoge la pérdida de valor sistemática e irreversible de los inmovilizados, bien por el paso del tiempo, por el uso o por la obsolescencia.</a:t>
            </a:r>
          </a:p>
          <a:p>
            <a:r>
              <a:rPr lang="es-ES" dirty="0" smtClean="0"/>
              <a:t>Las cuentas que se utilizan son:</a:t>
            </a:r>
          </a:p>
          <a:p>
            <a:r>
              <a:rPr lang="es-ES" dirty="0" smtClean="0"/>
              <a:t>(68) Amortización del </a:t>
            </a:r>
            <a:r>
              <a:rPr lang="es-ES" dirty="0" err="1" smtClean="0"/>
              <a:t>inmov</a:t>
            </a:r>
            <a:r>
              <a:rPr lang="es-ES" dirty="0" smtClean="0"/>
              <a:t>. : recoge la pérdida.</a:t>
            </a:r>
          </a:p>
          <a:p>
            <a:r>
              <a:rPr lang="es-ES" dirty="0" smtClean="0"/>
              <a:t>(28) </a:t>
            </a:r>
            <a:r>
              <a:rPr lang="es-ES" dirty="0" err="1" smtClean="0"/>
              <a:t>Amort</a:t>
            </a:r>
            <a:r>
              <a:rPr lang="es-ES" dirty="0" smtClean="0"/>
              <a:t>. Acumulada del </a:t>
            </a:r>
            <a:r>
              <a:rPr lang="es-ES" dirty="0" err="1" smtClean="0"/>
              <a:t>Inmov</a:t>
            </a:r>
            <a:r>
              <a:rPr lang="es-ES" dirty="0" smtClean="0"/>
              <a:t>.: es una cuenta compensadora del valor del inmovilizado.</a:t>
            </a:r>
          </a:p>
          <a:p>
            <a:r>
              <a:rPr lang="es-ES" dirty="0" smtClean="0"/>
              <a:t>Se dotará anualmente ejercicio tras ejercicio hasta el final de su vida útil. </a:t>
            </a:r>
          </a:p>
          <a:p>
            <a:pPr marL="0" indent="0">
              <a:buNone/>
            </a:pPr>
            <a:r>
              <a:rPr lang="es-ES" dirty="0" err="1" smtClean="0"/>
              <a:t>P.e</a:t>
            </a:r>
            <a:r>
              <a:rPr lang="es-ES" dirty="0" smtClean="0"/>
              <a:t>. El valor del mobiliario de la empresa a 31 de diciembre del xx es de 60.000 euros. Se deprecia al ritmo del 10% anual.</a:t>
            </a:r>
            <a:endParaRPr lang="es-ES" dirty="0"/>
          </a:p>
          <a:p>
            <a:pPr marL="0" indent="0">
              <a:buNone/>
            </a:pPr>
            <a:r>
              <a:rPr lang="es-ES" sz="2400" dirty="0" smtClean="0"/>
              <a:t>	____________</a:t>
            </a:r>
            <a:r>
              <a:rPr lang="es-ES" sz="2400" dirty="0"/>
              <a:t>	x	___________</a:t>
            </a:r>
            <a:endParaRPr lang="es-ES" sz="2800" dirty="0"/>
          </a:p>
          <a:p>
            <a:pPr marL="0" indent="0">
              <a:buNone/>
            </a:pPr>
            <a:r>
              <a:rPr lang="es-ES" sz="2400" dirty="0"/>
              <a:t>	6.000	</a:t>
            </a:r>
            <a:r>
              <a:rPr lang="es-ES" sz="2400" dirty="0" smtClean="0"/>
              <a:t>AIM</a:t>
            </a:r>
            <a:r>
              <a:rPr lang="es-ES" sz="2400" dirty="0"/>
              <a:t>	</a:t>
            </a:r>
            <a:endParaRPr lang="es-ES" sz="2800" dirty="0"/>
          </a:p>
          <a:p>
            <a:pPr marL="0" indent="0">
              <a:buNone/>
            </a:pPr>
            <a:r>
              <a:rPr lang="es-ES" sz="2400" dirty="0"/>
              <a:t>			</a:t>
            </a:r>
            <a:r>
              <a:rPr lang="es-ES" sz="2400" dirty="0" smtClean="0"/>
              <a:t>a            AAIM</a:t>
            </a:r>
            <a:r>
              <a:rPr lang="es-ES" sz="2400" dirty="0"/>
              <a:t>	</a:t>
            </a:r>
            <a:r>
              <a:rPr lang="es-ES" sz="2400" dirty="0" smtClean="0"/>
              <a:t>6.000</a:t>
            </a:r>
            <a:endParaRPr lang="es-ES" sz="2800" dirty="0"/>
          </a:p>
          <a:p>
            <a:pPr marL="0" indent="0">
              <a:buNone/>
            </a:pPr>
            <a:r>
              <a:rPr lang="es-ES" sz="2400" dirty="0"/>
              <a:t>	</a:t>
            </a:r>
            <a:r>
              <a:rPr lang="es-ES" sz="2400" dirty="0" smtClean="0"/>
              <a:t>____________</a:t>
            </a:r>
            <a:r>
              <a:rPr lang="es-ES" sz="2400" dirty="0"/>
              <a:t>	x	___________</a:t>
            </a:r>
            <a:endParaRPr lang="es-ES" sz="2800" dirty="0"/>
          </a:p>
          <a:p>
            <a:endParaRPr lang="es-ES" dirty="0" smtClean="0"/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192575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504056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VENTA DE INMOVILIZADO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77500" lnSpcReduction="20000"/>
          </a:bodyPr>
          <a:lstStyle/>
          <a:p>
            <a:r>
              <a:rPr lang="es-ES" dirty="0" smtClean="0"/>
              <a:t>Si se vende el inmovilizado habrá que tener en cuenta dos valores: Precio de venta y el Valor Neto Contable (</a:t>
            </a:r>
            <a:r>
              <a:rPr lang="es-ES" smtClean="0"/>
              <a:t>VNC).</a:t>
            </a:r>
          </a:p>
          <a:p>
            <a:pPr marL="0" indent="0">
              <a:buNone/>
            </a:pPr>
            <a:endParaRPr lang="es-ES" dirty="0" smtClean="0"/>
          </a:p>
          <a:p>
            <a:pPr marL="0" indent="0" algn="ctr">
              <a:buNone/>
            </a:pPr>
            <a:r>
              <a:rPr lang="es-ES" b="1" dirty="0" smtClean="0"/>
              <a:t>Valor neto contable= Precio adquisición- Amortización Acumulada – Deterioro</a:t>
            </a:r>
          </a:p>
          <a:p>
            <a:pPr marL="0" indent="0" algn="ctr">
              <a:buNone/>
            </a:pPr>
            <a:endParaRPr lang="es-ES" b="1" dirty="0" smtClean="0"/>
          </a:p>
          <a:p>
            <a:r>
              <a:rPr lang="es-ES" dirty="0" smtClean="0"/>
              <a:t>Ejemplo: Se vende una impresora al contado por 2.300 euros adquirida hace 3 años por 2.500 euros. Su amortización hasta la fecha es de 400 euros.</a:t>
            </a:r>
          </a:p>
          <a:p>
            <a:pPr marL="0" indent="0">
              <a:buNone/>
            </a:pPr>
            <a:r>
              <a:rPr lang="es-ES" dirty="0" smtClean="0"/>
              <a:t>Su valor neto contable es de 2.500- 400 = 2.100 euros</a:t>
            </a:r>
          </a:p>
          <a:p>
            <a:pPr marL="0" indent="0" algn="ctr">
              <a:buNone/>
            </a:pPr>
            <a:r>
              <a:rPr lang="es-ES" sz="2800" dirty="0" smtClean="0"/>
              <a:t>_______________x___________________</a:t>
            </a:r>
            <a:endParaRPr lang="es-ES" sz="3200" dirty="0"/>
          </a:p>
          <a:p>
            <a:pPr marL="0" indent="0">
              <a:buNone/>
            </a:pPr>
            <a:r>
              <a:rPr lang="es-ES" sz="2800" dirty="0" smtClean="0"/>
              <a:t>2.300</a:t>
            </a:r>
            <a:r>
              <a:rPr lang="es-ES" sz="2800" dirty="0"/>
              <a:t>	</a:t>
            </a:r>
            <a:r>
              <a:rPr lang="es-ES" sz="2800" dirty="0" smtClean="0"/>
              <a:t>Bancos</a:t>
            </a:r>
          </a:p>
          <a:p>
            <a:pPr marL="0" indent="0">
              <a:buNone/>
            </a:pPr>
            <a:r>
              <a:rPr lang="es-ES" sz="2800" dirty="0"/>
              <a:t> </a:t>
            </a:r>
            <a:r>
              <a:rPr lang="es-ES" sz="2800" dirty="0" smtClean="0"/>
              <a:t> 400     AAIM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		</a:t>
            </a:r>
            <a:r>
              <a:rPr lang="es-ES" sz="2800" dirty="0" smtClean="0"/>
              <a:t>	a            Impresora</a:t>
            </a:r>
            <a:r>
              <a:rPr lang="es-ES" sz="2800" dirty="0"/>
              <a:t>	</a:t>
            </a:r>
            <a:r>
              <a:rPr lang="es-ES" sz="2800" dirty="0" smtClean="0"/>
              <a:t>2.500</a:t>
            </a:r>
          </a:p>
          <a:p>
            <a:pPr marL="0" indent="0">
              <a:buNone/>
            </a:pPr>
            <a:r>
              <a:rPr lang="es-ES" sz="2800" dirty="0"/>
              <a:t>	</a:t>
            </a:r>
            <a:r>
              <a:rPr lang="es-ES" sz="2800" dirty="0" smtClean="0"/>
              <a:t>			 	  Bº </a:t>
            </a:r>
            <a:r>
              <a:rPr lang="es-ES" sz="2800" dirty="0" err="1" smtClean="0"/>
              <a:t>vta</a:t>
            </a:r>
            <a:r>
              <a:rPr lang="es-ES" sz="2800" dirty="0" smtClean="0"/>
              <a:t> I.M.         200</a:t>
            </a:r>
            <a:endParaRPr lang="es-ES" sz="3200" dirty="0"/>
          </a:p>
          <a:p>
            <a:pPr marL="0" indent="0" algn="ctr">
              <a:buNone/>
            </a:pPr>
            <a:r>
              <a:rPr lang="es-ES" sz="2800" dirty="0" smtClean="0"/>
              <a:t>_______________x___________________</a:t>
            </a:r>
            <a:endParaRPr lang="es-ES" sz="3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2356831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DETERIOROS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Cuando </a:t>
            </a:r>
            <a:r>
              <a:rPr lang="es-ES" dirty="0"/>
              <a:t>el </a:t>
            </a:r>
            <a:r>
              <a:rPr lang="es-ES" i="1" dirty="0"/>
              <a:t>valor de mercado</a:t>
            </a:r>
            <a:r>
              <a:rPr lang="es-ES" dirty="0"/>
              <a:t> </a:t>
            </a:r>
            <a:r>
              <a:rPr lang="es-ES" dirty="0" smtClean="0"/>
              <a:t>del inmovilizado sea </a:t>
            </a:r>
            <a:r>
              <a:rPr lang="es-ES" i="1" dirty="0"/>
              <a:t>inferior a su precio de adquisición</a:t>
            </a:r>
            <a:r>
              <a:rPr lang="es-ES" dirty="0"/>
              <a:t>, se procederá a efectuar la correspondiente corrección valorativa. </a:t>
            </a:r>
            <a:r>
              <a:rPr lang="es-ES" dirty="0" smtClean="0"/>
              <a:t>Para </a:t>
            </a:r>
            <a:r>
              <a:rPr lang="es-ES" dirty="0"/>
              <a:t>reflejar esas </a:t>
            </a:r>
            <a:r>
              <a:rPr lang="es-ES" i="1" dirty="0"/>
              <a:t>depreciaciones no sistemáticas y reversibles</a:t>
            </a:r>
            <a:r>
              <a:rPr lang="es-ES" dirty="0"/>
              <a:t> de los activos, se utilizan </a:t>
            </a:r>
            <a:r>
              <a:rPr lang="es-ES" dirty="0" smtClean="0"/>
              <a:t>los llamados </a:t>
            </a:r>
            <a:r>
              <a:rPr lang="es-ES" b="1" i="1" dirty="0" smtClean="0"/>
              <a:t>Deterioros de valor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 naturaleza contable es igual </a:t>
            </a:r>
            <a:r>
              <a:rPr lang="es-ES" dirty="0" smtClean="0"/>
              <a:t>al </a:t>
            </a:r>
            <a:r>
              <a:rPr lang="es-ES" dirty="0"/>
              <a:t>de las amortizaciones, es decir, se trata de cuentas de compensación, y su funcionamiento, similar al de éstas, aunque teniendo en cuenta que habrá que reflejar también, en su caso, el beneficio procedente de la recuperación del valor del activo depreciado.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xmlns="" val="402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Problemática contable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rgbClr val="00B0F0"/>
                </a:solidFill>
              </a:rPr>
              <a:t>Supongamos </a:t>
            </a:r>
            <a:r>
              <a:rPr lang="es-ES" sz="1600" b="1" dirty="0" smtClean="0">
                <a:solidFill>
                  <a:srgbClr val="00B0F0"/>
                </a:solidFill>
              </a:rPr>
              <a:t>que </a:t>
            </a:r>
            <a:r>
              <a:rPr lang="es-ES" sz="1600" b="1" dirty="0">
                <a:solidFill>
                  <a:srgbClr val="00B0F0"/>
                </a:solidFill>
              </a:rPr>
              <a:t>en </a:t>
            </a:r>
            <a:r>
              <a:rPr lang="es-ES" sz="1600" b="1" dirty="0" smtClean="0">
                <a:solidFill>
                  <a:srgbClr val="00B0F0"/>
                </a:solidFill>
              </a:rPr>
              <a:t>20X1 </a:t>
            </a:r>
            <a:r>
              <a:rPr lang="es-ES" sz="1600" b="1" dirty="0">
                <a:solidFill>
                  <a:srgbClr val="00B0F0"/>
                </a:solidFill>
              </a:rPr>
              <a:t>una empresa </a:t>
            </a:r>
            <a:r>
              <a:rPr lang="es-ES" sz="1600" b="1" dirty="0" smtClean="0">
                <a:solidFill>
                  <a:srgbClr val="00B0F0"/>
                </a:solidFill>
              </a:rPr>
              <a:t>posee un ordenador por 1.000 euros</a:t>
            </a:r>
            <a:r>
              <a:rPr lang="es-ES" sz="1600" b="1" dirty="0">
                <a:solidFill>
                  <a:srgbClr val="00B0F0"/>
                </a:solidFill>
              </a:rPr>
              <a:t>. </a:t>
            </a:r>
            <a:r>
              <a:rPr lang="es-ES" sz="1600" b="1" dirty="0" smtClean="0">
                <a:solidFill>
                  <a:srgbClr val="00B0F0"/>
                </a:solidFill>
              </a:rPr>
              <a:t>Al </a:t>
            </a:r>
            <a:r>
              <a:rPr lang="es-ES" sz="1600" b="1" dirty="0">
                <a:solidFill>
                  <a:srgbClr val="00B0F0"/>
                </a:solidFill>
              </a:rPr>
              <a:t>cierre del ejercicio, </a:t>
            </a:r>
            <a:r>
              <a:rPr lang="es-ES" sz="1600" b="1" dirty="0" smtClean="0">
                <a:solidFill>
                  <a:srgbClr val="00B0F0"/>
                </a:solidFill>
              </a:rPr>
              <a:t>su valor de mercado es </a:t>
            </a:r>
            <a:r>
              <a:rPr lang="es-ES" sz="1600" b="1" dirty="0">
                <a:solidFill>
                  <a:srgbClr val="00B0F0"/>
                </a:solidFill>
              </a:rPr>
              <a:t>de </a:t>
            </a:r>
            <a:r>
              <a:rPr lang="es-ES" sz="1600" b="1" dirty="0" smtClean="0">
                <a:solidFill>
                  <a:srgbClr val="00B0F0"/>
                </a:solidFill>
              </a:rPr>
              <a:t>800 euros. </a:t>
            </a:r>
            <a:r>
              <a:rPr lang="es-ES" sz="1600" b="1" dirty="0">
                <a:solidFill>
                  <a:srgbClr val="00B0F0"/>
                </a:solidFill>
              </a:rPr>
              <a:t>Se ha </a:t>
            </a:r>
            <a:r>
              <a:rPr lang="es-ES" sz="1600" b="1" dirty="0" smtClean="0">
                <a:solidFill>
                  <a:srgbClr val="00B0F0"/>
                </a:solidFill>
              </a:rPr>
              <a:t>producido una </a:t>
            </a:r>
            <a:r>
              <a:rPr lang="es-ES" sz="1600" b="1" dirty="0">
                <a:solidFill>
                  <a:srgbClr val="00B0F0"/>
                </a:solidFill>
              </a:rPr>
              <a:t>depreciación </a:t>
            </a:r>
            <a:r>
              <a:rPr lang="es-ES" sz="1600" b="1" dirty="0" smtClean="0">
                <a:solidFill>
                  <a:srgbClr val="00B0F0"/>
                </a:solidFill>
              </a:rPr>
              <a:t>reversible de 200 €</a:t>
            </a:r>
            <a:r>
              <a:rPr lang="es-ES" sz="1600" b="1" dirty="0">
                <a:solidFill>
                  <a:srgbClr val="00B0F0"/>
                </a:solidFill>
              </a:rPr>
              <a:t>.</a:t>
            </a:r>
          </a:p>
          <a:p>
            <a:pPr marL="0" indent="0">
              <a:buNone/>
            </a:pPr>
            <a:r>
              <a:rPr lang="es-ES" sz="1600" dirty="0"/>
              <a:t>La expresión contable de esta pérdida será: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 ______________________________   x  _______________________________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200 (691) Pérdidas por deterioro de I.M.       a  (291) Deterioro </a:t>
            </a:r>
            <a:r>
              <a:rPr lang="es-ES" sz="1600" dirty="0"/>
              <a:t>de valor </a:t>
            </a:r>
            <a:r>
              <a:rPr lang="es-ES" sz="1600" dirty="0" smtClean="0"/>
              <a:t>del I.M.       200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 ______________________________   x  _______________________________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La cuenta "</a:t>
            </a:r>
            <a:r>
              <a:rPr lang="es-ES" sz="1600" dirty="0"/>
              <a:t> Pérdidas por deterioro de </a:t>
            </a:r>
            <a:r>
              <a:rPr lang="es-ES" sz="1600" dirty="0" smtClean="0"/>
              <a:t>I.M. " </a:t>
            </a:r>
            <a:r>
              <a:rPr lang="es-ES" sz="1600" dirty="0"/>
              <a:t>es una </a:t>
            </a:r>
            <a:r>
              <a:rPr lang="es-ES" sz="1600" i="1" dirty="0"/>
              <a:t>cuenta de gastos</a:t>
            </a:r>
            <a:r>
              <a:rPr lang="es-ES" sz="1600" dirty="0"/>
              <a:t> que recoge la pérdida </a:t>
            </a:r>
            <a:r>
              <a:rPr lang="es-ES" sz="1600" dirty="0" smtClean="0"/>
              <a:t>sufrida</a:t>
            </a:r>
            <a:r>
              <a:rPr lang="es-ES" sz="1600" dirty="0"/>
              <a:t> </a:t>
            </a:r>
            <a:r>
              <a:rPr lang="es-ES" sz="1600" dirty="0" smtClean="0"/>
              <a:t>y " </a:t>
            </a:r>
            <a:r>
              <a:rPr lang="es-ES" sz="1600" dirty="0"/>
              <a:t>Deterioro de valor </a:t>
            </a:r>
            <a:r>
              <a:rPr lang="es-ES" sz="1600" dirty="0" smtClean="0"/>
              <a:t>del I.M. " </a:t>
            </a:r>
            <a:r>
              <a:rPr lang="es-ES" sz="1600" dirty="0"/>
              <a:t>es la correspondiente cuenta de compensación.</a:t>
            </a:r>
          </a:p>
          <a:p>
            <a:pPr marL="0" indent="0">
              <a:buNone/>
            </a:pPr>
            <a:r>
              <a:rPr lang="es-ES" sz="1600" dirty="0"/>
              <a:t>La primera cuenta se regularizará con Pérdidas y Ganancias, disminuyendo el beneficio del ejercicio, y la segunda permanecerá en el balance indicando el menor valor del </a:t>
            </a:r>
            <a:r>
              <a:rPr lang="es-ES" sz="1600" dirty="0" smtClean="0"/>
              <a:t>activo. </a:t>
            </a:r>
            <a:r>
              <a:rPr lang="es-ES" sz="1600" dirty="0"/>
              <a:t>	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Si </a:t>
            </a:r>
            <a:r>
              <a:rPr lang="es-ES" sz="1600" dirty="0"/>
              <a:t>en el ejercicio </a:t>
            </a:r>
            <a:r>
              <a:rPr lang="es-ES" sz="1600" dirty="0" smtClean="0"/>
              <a:t>20X2 el ordenador recuperase </a:t>
            </a:r>
            <a:r>
              <a:rPr lang="es-ES" sz="1600" dirty="0"/>
              <a:t>su </a:t>
            </a:r>
            <a:r>
              <a:rPr lang="es-ES" sz="1600" dirty="0" smtClean="0"/>
              <a:t>valor , siendo el valor de mercado de 1.100 euros, se anularía el deterioro así: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_____________________</a:t>
            </a:r>
            <a:r>
              <a:rPr lang="es-ES" sz="1600" dirty="0"/>
              <a:t>	x	_________________</a:t>
            </a:r>
          </a:p>
          <a:p>
            <a:pPr marL="0" indent="0">
              <a:buNone/>
            </a:pPr>
            <a:r>
              <a:rPr lang="es-ES" sz="1600" dirty="0" smtClean="0"/>
              <a:t>200 </a:t>
            </a:r>
            <a:r>
              <a:rPr lang="es-ES" sz="1600" dirty="0"/>
              <a:t>(390) Deterioro de valor de </a:t>
            </a:r>
            <a:r>
              <a:rPr lang="es-ES" sz="1600" dirty="0" err="1"/>
              <a:t>mds</a:t>
            </a:r>
            <a:r>
              <a:rPr lang="es-ES" sz="1600" dirty="0"/>
              <a:t> 	a </a:t>
            </a:r>
            <a:r>
              <a:rPr lang="es-ES" sz="1600" dirty="0" smtClean="0"/>
              <a:t>(791) Reversión del deterioro </a:t>
            </a:r>
            <a:r>
              <a:rPr lang="es-ES" sz="1600" dirty="0"/>
              <a:t>de </a:t>
            </a:r>
            <a:r>
              <a:rPr lang="es-ES" sz="1600" dirty="0" smtClean="0"/>
              <a:t>I.M.</a:t>
            </a:r>
            <a:r>
              <a:rPr lang="es-ES" sz="1600" dirty="0"/>
              <a:t>	</a:t>
            </a:r>
            <a:r>
              <a:rPr lang="es-ES" sz="1600" dirty="0" smtClean="0"/>
              <a:t>200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_____________________</a:t>
            </a:r>
            <a:r>
              <a:rPr lang="es-ES" sz="1600" dirty="0"/>
              <a:t>	x	_________________</a:t>
            </a:r>
          </a:p>
          <a:p>
            <a:pPr marL="0" indent="0">
              <a:buNone/>
            </a:pPr>
            <a:r>
              <a:rPr lang="es-ES" sz="1600" dirty="0"/>
              <a:t>donde la cuenta </a:t>
            </a:r>
            <a:r>
              <a:rPr lang="es-ES" sz="1600" dirty="0" smtClean="0"/>
              <a:t>"</a:t>
            </a:r>
            <a:r>
              <a:rPr lang="es-ES" sz="1600" dirty="0"/>
              <a:t> Reversión del deterioro de </a:t>
            </a:r>
            <a:r>
              <a:rPr lang="es-ES" sz="1600" dirty="0" smtClean="0"/>
              <a:t>Inmovilizado material " </a:t>
            </a:r>
            <a:r>
              <a:rPr lang="es-ES" sz="1600" dirty="0"/>
              <a:t>es una </a:t>
            </a:r>
            <a:r>
              <a:rPr lang="es-ES" sz="1600" i="1" dirty="0"/>
              <a:t>cuenta de ingresos</a:t>
            </a:r>
            <a:r>
              <a:rPr lang="es-ES" sz="1600" dirty="0"/>
              <a:t>, que expresa el beneficio obtenido por la revalorización </a:t>
            </a:r>
            <a:r>
              <a:rPr lang="es-ES" sz="1600" dirty="0" smtClean="0"/>
              <a:t>del inmovilizado </a:t>
            </a:r>
            <a:r>
              <a:rPr lang="es-ES" sz="1600" dirty="0"/>
              <a:t>previamente </a:t>
            </a:r>
            <a:r>
              <a:rPr lang="es-ES" sz="1600" dirty="0" smtClean="0"/>
              <a:t>depreciado.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xmlns="" val="4860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INMOVILIZADO EN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343872"/>
          </a:xfrm>
        </p:spPr>
        <p:txBody>
          <a:bodyPr>
            <a:normAutofit/>
          </a:bodyPr>
          <a:lstStyle/>
          <a:p>
            <a:r>
              <a:rPr lang="es-ES" dirty="0" smtClean="0"/>
              <a:t>El </a:t>
            </a:r>
            <a:r>
              <a:rPr lang="es-ES" dirty="0" smtClean="0"/>
              <a:t>inmovilizado en curso es un inmovilizado material (terrenos, edificios, maquinaria, mobiliario…), en proceso de construcción, reparación y montaje. </a:t>
            </a:r>
          </a:p>
          <a:p>
            <a:r>
              <a:rPr lang="es-ES" dirty="0" smtClean="0"/>
              <a:t>El </a:t>
            </a:r>
            <a:r>
              <a:rPr lang="es-ES" dirty="0" smtClean="0"/>
              <a:t>inmovilizado en curso está compuesto de los siguientes elementos: </a:t>
            </a:r>
          </a:p>
          <a:p>
            <a:pPr lvl="1"/>
            <a:r>
              <a:rPr lang="es-ES" dirty="0" smtClean="0"/>
              <a:t>230. Adaptación de terrenos y bienes naturales </a:t>
            </a:r>
            <a:endParaRPr lang="es-ES" dirty="0" smtClean="0"/>
          </a:p>
          <a:p>
            <a:pPr lvl="1"/>
            <a:r>
              <a:rPr lang="es-ES" dirty="0" smtClean="0"/>
              <a:t>231</a:t>
            </a:r>
            <a:r>
              <a:rPr lang="es-ES" dirty="0" smtClean="0"/>
              <a:t>. Construcciones en curso </a:t>
            </a:r>
            <a:endParaRPr lang="es-ES" dirty="0" smtClean="0"/>
          </a:p>
          <a:p>
            <a:pPr lvl="1"/>
            <a:r>
              <a:rPr lang="es-ES" dirty="0" smtClean="0"/>
              <a:t>232</a:t>
            </a:r>
            <a:r>
              <a:rPr lang="es-ES" dirty="0" smtClean="0"/>
              <a:t>. Instalaciones técnicas en montaje </a:t>
            </a:r>
            <a:endParaRPr lang="es-ES" dirty="0" smtClean="0"/>
          </a:p>
          <a:p>
            <a:pPr lvl="1"/>
            <a:r>
              <a:rPr lang="es-ES" dirty="0" smtClean="0"/>
              <a:t>233</a:t>
            </a:r>
            <a:r>
              <a:rPr lang="es-ES" dirty="0" smtClean="0"/>
              <a:t>. Maquinaria en montaje </a:t>
            </a:r>
            <a:endParaRPr lang="es-ES" dirty="0" smtClean="0"/>
          </a:p>
          <a:p>
            <a:pPr lvl="1"/>
            <a:r>
              <a:rPr lang="es-ES" dirty="0" smtClean="0"/>
              <a:t>237</a:t>
            </a:r>
            <a:r>
              <a:rPr lang="es-ES" dirty="0" smtClean="0"/>
              <a:t>. Equipos para procesos de información en </a:t>
            </a:r>
            <a:r>
              <a:rPr lang="es-ES" dirty="0" smtClean="0"/>
              <a:t>montaje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576064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INMOVILIZADO EN CURSO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86136"/>
            <a:ext cx="8229600" cy="4147120"/>
          </a:xfrm>
        </p:spPr>
        <p:txBody>
          <a:bodyPr/>
          <a:lstStyle/>
          <a:p>
            <a:pPr>
              <a:buNone/>
            </a:pPr>
            <a:r>
              <a:rPr lang="es-ES" dirty="0" smtClean="0"/>
              <a:t>EJEMPLO </a:t>
            </a:r>
            <a:r>
              <a:rPr lang="es-ES" dirty="0" smtClean="0"/>
              <a:t>:  Una </a:t>
            </a:r>
            <a:r>
              <a:rPr lang="es-ES" dirty="0" smtClean="0"/>
              <a:t>empresa </a:t>
            </a:r>
            <a:r>
              <a:rPr lang="es-ES" dirty="0" smtClean="0"/>
              <a:t>empieza a construir un edificio para lo cual incurre en los siguientes gastos: 5.000 </a:t>
            </a:r>
            <a:r>
              <a:rPr lang="es-ES" dirty="0" smtClean="0"/>
              <a:t>euros son por concepto de materiales y </a:t>
            </a:r>
            <a:r>
              <a:rPr lang="es-ES" dirty="0" smtClean="0"/>
              <a:t>10.000 </a:t>
            </a:r>
            <a:r>
              <a:rPr lang="es-ES" dirty="0" smtClean="0"/>
              <a:t>euros </a:t>
            </a:r>
            <a:r>
              <a:rPr lang="es-ES" dirty="0" smtClean="0"/>
              <a:t>corresponden </a:t>
            </a:r>
            <a:r>
              <a:rPr lang="es-ES" dirty="0" smtClean="0"/>
              <a:t>a </a:t>
            </a:r>
            <a:r>
              <a:rPr lang="es-ES" dirty="0" smtClean="0"/>
              <a:t>trabajos realizados en el mismo. </a:t>
            </a:r>
            <a:r>
              <a:rPr lang="es-ES" dirty="0" smtClean="0"/>
              <a:t>Paga 8.000 euros, dejando a deber 7.000 a proveedores</a:t>
            </a:r>
            <a:r>
              <a:rPr lang="es-ES" dirty="0" smtClean="0"/>
              <a:t>. A 1 de enero finaliza la construcción.</a:t>
            </a:r>
            <a:endParaRPr lang="es-ES" dirty="0" smtClean="0"/>
          </a:p>
          <a:p>
            <a:pPr>
              <a:buNone/>
            </a:pPr>
            <a:r>
              <a:rPr lang="es-ES" dirty="0" smtClean="0"/>
              <a:t> </a:t>
            </a:r>
            <a:endParaRPr lang="es-E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299</TotalTime>
  <Words>663</Words>
  <Application>Microsoft Office PowerPoint</Application>
  <PresentationFormat>Presentación en pantalla (4:3)</PresentationFormat>
  <Paragraphs>70</Paragraphs>
  <Slides>11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2" baseType="lpstr">
      <vt:lpstr>Flujo</vt:lpstr>
      <vt:lpstr>INMOVILIZADO</vt:lpstr>
      <vt:lpstr>INMOVILIZADO</vt:lpstr>
      <vt:lpstr>INMOVILIZADO MATERIAL. </vt:lpstr>
      <vt:lpstr>AMORTIZACIÓN</vt:lpstr>
      <vt:lpstr>VENTA DE INMOVILIZADO</vt:lpstr>
      <vt:lpstr>DETERIOROS DE VALOR</vt:lpstr>
      <vt:lpstr>Problemática contable </vt:lpstr>
      <vt:lpstr>INMOVILIZADO EN CURSO</vt:lpstr>
      <vt:lpstr>INMOVILIZADO EN CURSO</vt:lpstr>
      <vt:lpstr>EJEMPLO (cont.)</vt:lpstr>
      <vt:lpstr>EVALUACIÓN DEL PROFESORADO. DOCENTIA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MERCADERÍAS</dc:title>
  <dc:creator>Raquel Pérez</dc:creator>
  <cp:lastModifiedBy>user</cp:lastModifiedBy>
  <cp:revision>30</cp:revision>
  <dcterms:created xsi:type="dcterms:W3CDTF">2011-11-24T09:34:05Z</dcterms:created>
  <dcterms:modified xsi:type="dcterms:W3CDTF">2013-12-02T11:15:34Z</dcterms:modified>
</cp:coreProperties>
</file>