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71" r:id="rId9"/>
    <p:sldId id="265" r:id="rId10"/>
    <p:sldId id="266" r:id="rId11"/>
    <p:sldId id="267" r:id="rId12"/>
    <p:sldId id="268" r:id="rId13"/>
    <p:sldId id="269" r:id="rId14"/>
    <p:sldId id="272" r:id="rId15"/>
    <p:sldId id="273" r:id="rId16"/>
    <p:sldId id="270" r:id="rId17"/>
    <p:sldId id="274" r:id="rId18"/>
    <p:sldId id="275" r:id="rId19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19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40E4-2AD0-4CC3-8602-6C8A15026504}" type="datetimeFigureOut">
              <a:rPr lang="es-ES" smtClean="0"/>
              <a:t>24/11/2014</a:t>
            </a:fld>
            <a:endParaRPr lang="es-E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685A-C204-45A9-A828-11A111728DE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40E4-2AD0-4CC3-8602-6C8A15026504}" type="datetimeFigureOut">
              <a:rPr lang="es-ES" smtClean="0"/>
              <a:t>24/11/2014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685A-C204-45A9-A828-11A111728D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40E4-2AD0-4CC3-8602-6C8A15026504}" type="datetimeFigureOut">
              <a:rPr lang="es-ES" smtClean="0"/>
              <a:t>24/11/2014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685A-C204-45A9-A828-11A111728D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40E4-2AD0-4CC3-8602-6C8A15026504}" type="datetimeFigureOut">
              <a:rPr lang="es-ES" smtClean="0"/>
              <a:t>24/11/2014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685A-C204-45A9-A828-11A111728D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40E4-2AD0-4CC3-8602-6C8A15026504}" type="datetimeFigureOut">
              <a:rPr lang="es-ES" smtClean="0"/>
              <a:t>24/11/2014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685A-C204-45A9-A828-11A111728DEE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40E4-2AD0-4CC3-8602-6C8A15026504}" type="datetimeFigureOut">
              <a:rPr lang="es-ES" smtClean="0"/>
              <a:t>24/11/2014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685A-C204-45A9-A828-11A111728D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40E4-2AD0-4CC3-8602-6C8A15026504}" type="datetimeFigureOut">
              <a:rPr lang="es-ES" smtClean="0"/>
              <a:t>24/11/2014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685A-C204-45A9-A828-11A111728D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40E4-2AD0-4CC3-8602-6C8A15026504}" type="datetimeFigureOut">
              <a:rPr lang="es-ES" smtClean="0"/>
              <a:t>24/11/2014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685A-C204-45A9-A828-11A111728D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40E4-2AD0-4CC3-8602-6C8A15026504}" type="datetimeFigureOut">
              <a:rPr lang="es-ES" smtClean="0"/>
              <a:t>24/11/2014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685A-C204-45A9-A828-11A111728D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40E4-2AD0-4CC3-8602-6C8A15026504}" type="datetimeFigureOut">
              <a:rPr lang="es-ES" smtClean="0"/>
              <a:t>24/11/2014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83685A-C204-45A9-A828-11A111728DEE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E40E4-2AD0-4CC3-8602-6C8A15026504}" type="datetimeFigureOut">
              <a:rPr lang="es-ES" smtClean="0"/>
              <a:t>24/11/2014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E383685A-C204-45A9-A828-11A111728DEE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75E40E4-2AD0-4CC3-8602-6C8A15026504}" type="datetimeFigureOut">
              <a:rPr lang="es-ES" smtClean="0"/>
              <a:t>24/11/2014</a:t>
            </a:fld>
            <a:endParaRPr lang="es-E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E383685A-C204-45A9-A828-11A111728DEE}" type="slidenum">
              <a:rPr lang="es-ES" smtClean="0"/>
              <a:t>‹Nº›</a:t>
            </a:fld>
            <a:endParaRPr lang="es-E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alidad.ucm.es/encuestacalida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smtClean="0"/>
              <a:t>MERCADERÍAS</a:t>
            </a:r>
            <a:endParaRPr lang="es-ES" dirty="0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smtClean="0"/>
              <a:t>TRATAMIENTO CONTABLE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06695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7715200" cy="420656"/>
          </a:xfrm>
        </p:spPr>
        <p:txBody>
          <a:bodyPr>
            <a:normAutofit fontScale="90000"/>
          </a:bodyPr>
          <a:lstStyle/>
          <a:p>
            <a:r>
              <a:rPr lang="es-ES" b="1" i="1" dirty="0"/>
              <a:t>Asiento de </a:t>
            </a:r>
            <a:r>
              <a:rPr lang="es-ES" b="1" i="1" dirty="0" smtClean="0"/>
              <a:t>apertura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1278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Por </a:t>
            </a:r>
            <a:r>
              <a:rPr lang="es-ES" dirty="0"/>
              <a:t>la contabilización de las existencias iniciales:</a:t>
            </a:r>
          </a:p>
          <a:p>
            <a:pPr marL="0" indent="0">
              <a:buNone/>
            </a:pPr>
            <a:r>
              <a:rPr lang="es-ES" dirty="0"/>
              <a:t>Las existencias iniciales quedan contabilizadas al realizar el asiento de apertura del ejercicio:</a:t>
            </a:r>
          </a:p>
          <a:p>
            <a:pPr marL="0" indent="0">
              <a:buNone/>
            </a:pPr>
            <a:r>
              <a:rPr lang="es-ES" dirty="0"/>
              <a:t>	___________	</a:t>
            </a:r>
            <a:r>
              <a:rPr lang="es-ES" dirty="0" smtClean="0"/>
              <a:t>    x</a:t>
            </a:r>
            <a:r>
              <a:rPr lang="es-ES" dirty="0"/>
              <a:t>	___________</a:t>
            </a:r>
          </a:p>
          <a:p>
            <a:pPr marL="0" indent="0">
              <a:buNone/>
            </a:pPr>
            <a:r>
              <a:rPr lang="es-ES" dirty="0" smtClean="0"/>
              <a:t>1.000</a:t>
            </a:r>
            <a:r>
              <a:rPr lang="es-ES" dirty="0"/>
              <a:t>	Mercaderías</a:t>
            </a:r>
          </a:p>
          <a:p>
            <a:pPr marL="0" indent="0">
              <a:buNone/>
            </a:pPr>
            <a:r>
              <a:rPr lang="es-ES" dirty="0" smtClean="0"/>
              <a:t>- </a:t>
            </a:r>
            <a:r>
              <a:rPr lang="es-ES" dirty="0"/>
              <a:t>- - -	Otras cuentas deudoras	</a:t>
            </a:r>
          </a:p>
          <a:p>
            <a:pPr marL="0" indent="0">
              <a:buNone/>
            </a:pPr>
            <a:r>
              <a:rPr lang="es-ES" dirty="0"/>
              <a:t>			</a:t>
            </a:r>
            <a:r>
              <a:rPr lang="es-ES" dirty="0" smtClean="0"/>
              <a:t>    a  </a:t>
            </a:r>
            <a:r>
              <a:rPr lang="es-ES" dirty="0"/>
              <a:t>Cuentas acreedoras	- - - -</a:t>
            </a:r>
          </a:p>
          <a:p>
            <a:pPr marL="0" indent="0">
              <a:buNone/>
            </a:pPr>
            <a:r>
              <a:rPr lang="es-ES" dirty="0" smtClean="0"/>
              <a:t>	___________</a:t>
            </a:r>
            <a:r>
              <a:rPr lang="es-ES" dirty="0"/>
              <a:t>	</a:t>
            </a:r>
            <a:r>
              <a:rPr lang="es-ES" dirty="0" smtClean="0"/>
              <a:t>    x</a:t>
            </a:r>
            <a:r>
              <a:rPr lang="es-ES" dirty="0"/>
              <a:t>	___________</a:t>
            </a:r>
          </a:p>
          <a:p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792829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20656"/>
          </a:xfrm>
        </p:spPr>
        <p:txBody>
          <a:bodyPr>
            <a:normAutofit fontScale="90000"/>
          </a:bodyPr>
          <a:lstStyle/>
          <a:p>
            <a:r>
              <a:rPr lang="es-ES" b="1" i="1" dirty="0"/>
              <a:t>Asientos de </a:t>
            </a:r>
            <a:r>
              <a:rPr lang="es-ES" b="1" i="1" dirty="0" smtClean="0"/>
              <a:t>gestión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sz="2800" dirty="0" smtClean="0"/>
              <a:t>Por </a:t>
            </a:r>
            <a:r>
              <a:rPr lang="es-ES" sz="2800" dirty="0"/>
              <a:t>la contabilización de las compras:</a:t>
            </a:r>
            <a:endParaRPr lang="es-ES" sz="3200" dirty="0"/>
          </a:p>
          <a:p>
            <a:pPr marL="0" indent="0">
              <a:buNone/>
            </a:pPr>
            <a:r>
              <a:rPr lang="es-ES" sz="2800" dirty="0"/>
              <a:t>	___________	x	___________</a:t>
            </a:r>
            <a:endParaRPr lang="es-ES" sz="3200" dirty="0"/>
          </a:p>
          <a:p>
            <a:pPr marL="0" indent="0">
              <a:buNone/>
            </a:pPr>
            <a:r>
              <a:rPr lang="es-ES" sz="2800" dirty="0"/>
              <a:t>	6.000	Compras de Mercaderías	</a:t>
            </a:r>
            <a:endParaRPr lang="es-ES" sz="3200" dirty="0"/>
          </a:p>
          <a:p>
            <a:pPr marL="0" indent="0">
              <a:buNone/>
            </a:pPr>
            <a:r>
              <a:rPr lang="es-ES" sz="2800" dirty="0"/>
              <a:t>			a  Proveedores	6.000</a:t>
            </a:r>
            <a:endParaRPr lang="es-ES" sz="3200" dirty="0"/>
          </a:p>
          <a:p>
            <a:pPr marL="0" indent="0">
              <a:buNone/>
            </a:pPr>
            <a:r>
              <a:rPr lang="es-ES" sz="2800" dirty="0"/>
              <a:t>	___________	x	___________</a:t>
            </a:r>
            <a:endParaRPr lang="es-ES" sz="3200" dirty="0"/>
          </a:p>
          <a:p>
            <a:pPr marL="0" indent="0">
              <a:buNone/>
            </a:pPr>
            <a:r>
              <a:rPr lang="es-ES" sz="2800" dirty="0"/>
              <a:t>* Por la devolución de compras:</a:t>
            </a:r>
            <a:endParaRPr lang="es-ES" sz="3200" dirty="0"/>
          </a:p>
          <a:p>
            <a:pPr marL="0" indent="0">
              <a:buNone/>
            </a:pPr>
            <a:r>
              <a:rPr lang="es-ES" sz="2800" dirty="0"/>
              <a:t>	___________	x	___________</a:t>
            </a:r>
            <a:endParaRPr lang="es-ES" sz="3200" dirty="0"/>
          </a:p>
          <a:p>
            <a:pPr marL="0" indent="0">
              <a:buNone/>
            </a:pPr>
            <a:r>
              <a:rPr lang="es-ES" sz="2800" dirty="0"/>
              <a:t>	300	Proveedores	</a:t>
            </a:r>
            <a:endParaRPr lang="es-ES" sz="3200" dirty="0"/>
          </a:p>
          <a:p>
            <a:pPr marL="0" indent="0">
              <a:buNone/>
            </a:pPr>
            <a:r>
              <a:rPr lang="es-ES" sz="2800" dirty="0"/>
              <a:t>			a  Devolución de compras	300</a:t>
            </a:r>
            <a:endParaRPr lang="es-ES" sz="3200" dirty="0"/>
          </a:p>
          <a:p>
            <a:pPr marL="0" indent="0">
              <a:buNone/>
            </a:pPr>
            <a:r>
              <a:rPr lang="es-ES" sz="2800" dirty="0"/>
              <a:t>	___________	x	___________</a:t>
            </a:r>
            <a:endParaRPr lang="es-ES" sz="3200" dirty="0"/>
          </a:p>
          <a:p>
            <a:pPr marL="0" indent="0">
              <a:buNone/>
            </a:pPr>
            <a:r>
              <a:rPr lang="es-ES" sz="2800" dirty="0"/>
              <a:t>* Por la contabilización de las ventas:</a:t>
            </a:r>
            <a:endParaRPr lang="es-ES" sz="3200" dirty="0"/>
          </a:p>
          <a:p>
            <a:pPr marL="0" indent="0">
              <a:buNone/>
            </a:pPr>
            <a:r>
              <a:rPr lang="es-ES" sz="2800" dirty="0"/>
              <a:t>	___________	x	___________</a:t>
            </a:r>
            <a:endParaRPr lang="es-ES" sz="3200" dirty="0"/>
          </a:p>
          <a:p>
            <a:pPr marL="393192" lvl="1" indent="0">
              <a:buNone/>
            </a:pPr>
            <a:r>
              <a:rPr lang="es-ES" dirty="0" smtClean="0"/>
              <a:t>	7.500    Clientes </a:t>
            </a:r>
            <a:r>
              <a:rPr lang="es-ES" dirty="0"/>
              <a:t>	</a:t>
            </a:r>
            <a:endParaRPr lang="es-ES" sz="2800" dirty="0"/>
          </a:p>
          <a:p>
            <a:pPr marL="0" indent="0">
              <a:buNone/>
            </a:pPr>
            <a:r>
              <a:rPr lang="es-ES" sz="2800" dirty="0"/>
              <a:t>			a  Ventas de Mercaderías	7.500</a:t>
            </a:r>
            <a:endParaRPr lang="es-ES" sz="3200" dirty="0"/>
          </a:p>
          <a:p>
            <a:pPr marL="0" indent="0">
              <a:buNone/>
            </a:pPr>
            <a:r>
              <a:rPr lang="es-ES" sz="2800" dirty="0"/>
              <a:t>	___________	x	___________</a:t>
            </a:r>
            <a:endParaRPr lang="es-ES" sz="3200" dirty="0"/>
          </a:p>
          <a:p>
            <a:pPr marL="0" indent="0">
              <a:buNone/>
            </a:pPr>
            <a:r>
              <a:rPr lang="es-ES" sz="2900" dirty="0"/>
              <a:t> * Por </a:t>
            </a:r>
            <a:r>
              <a:rPr lang="es-ES" sz="2900" dirty="0" smtClean="0"/>
              <a:t>el descuento:</a:t>
            </a:r>
            <a:endParaRPr lang="es-ES" sz="2900" dirty="0"/>
          </a:p>
          <a:p>
            <a:pPr marL="0" indent="0">
              <a:buNone/>
            </a:pPr>
            <a:r>
              <a:rPr lang="es-ES" sz="2900" dirty="0"/>
              <a:t>	___________	x	___________</a:t>
            </a:r>
          </a:p>
          <a:p>
            <a:pPr marL="0" indent="0">
              <a:buNone/>
            </a:pPr>
            <a:r>
              <a:rPr lang="es-ES" sz="2900" dirty="0"/>
              <a:t>	</a:t>
            </a:r>
            <a:r>
              <a:rPr lang="es-ES" sz="2900" dirty="0" smtClean="0"/>
              <a:t>400</a:t>
            </a:r>
            <a:r>
              <a:rPr lang="es-ES" sz="2900" dirty="0"/>
              <a:t>	Proveedores	</a:t>
            </a:r>
          </a:p>
          <a:p>
            <a:pPr marL="0" indent="0">
              <a:buNone/>
            </a:pPr>
            <a:r>
              <a:rPr lang="es-ES" sz="2900" dirty="0"/>
              <a:t>			a  </a:t>
            </a:r>
            <a:r>
              <a:rPr lang="es-ES" sz="2900" dirty="0" smtClean="0"/>
              <a:t>Descuento s/compras </a:t>
            </a:r>
            <a:r>
              <a:rPr lang="es-ES" sz="2900" dirty="0" err="1" smtClean="0"/>
              <a:t>ppp</a:t>
            </a:r>
            <a:r>
              <a:rPr lang="es-ES" sz="2900" dirty="0"/>
              <a:t>	</a:t>
            </a:r>
            <a:r>
              <a:rPr lang="es-ES" sz="2900" dirty="0" smtClean="0"/>
              <a:t>400</a:t>
            </a:r>
            <a:endParaRPr lang="es-ES" sz="2900" dirty="0"/>
          </a:p>
          <a:p>
            <a:pPr marL="0" indent="0">
              <a:buNone/>
            </a:pPr>
            <a:r>
              <a:rPr lang="es-ES" sz="2900" dirty="0"/>
              <a:t>	___________	x	___________</a:t>
            </a:r>
          </a:p>
          <a:p>
            <a:pPr marL="0" indent="0">
              <a:buNone/>
            </a:pPr>
            <a:endParaRPr lang="es-ES" sz="320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0820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492664"/>
          </a:xfrm>
        </p:spPr>
        <p:txBody>
          <a:bodyPr>
            <a:normAutofit fontScale="90000"/>
          </a:bodyPr>
          <a:lstStyle/>
          <a:p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95536" y="692696"/>
            <a:ext cx="8682135" cy="5559896"/>
          </a:xfrm>
        </p:spPr>
        <p:txBody>
          <a:bodyPr/>
          <a:lstStyle/>
          <a:p>
            <a:pPr marL="0" indent="0">
              <a:buNone/>
            </a:pPr>
            <a:r>
              <a:rPr lang="es-ES" sz="1600" dirty="0" smtClean="0"/>
              <a:t> *  Por </a:t>
            </a:r>
            <a:r>
              <a:rPr lang="es-ES" sz="1600" dirty="0"/>
              <a:t>el descuento concedido al cliente</a:t>
            </a:r>
            <a:r>
              <a:rPr lang="es-ES" sz="1600" dirty="0" smtClean="0"/>
              <a:t>:</a:t>
            </a:r>
          </a:p>
          <a:p>
            <a:pPr marL="0" indent="0">
              <a:buNone/>
            </a:pPr>
            <a:endParaRPr lang="es-ES" sz="2800" dirty="0"/>
          </a:p>
          <a:p>
            <a:endParaRPr lang="es-E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061" y="1052736"/>
            <a:ext cx="9052939" cy="5595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975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20656"/>
          </a:xfrm>
        </p:spPr>
        <p:txBody>
          <a:bodyPr>
            <a:normAutofit fontScale="90000"/>
          </a:bodyPr>
          <a:lstStyle/>
          <a:p>
            <a:r>
              <a:rPr lang="es-ES" b="1" i="1" dirty="0"/>
              <a:t>Regularización de resultados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__________________x</a:t>
            </a:r>
            <a:r>
              <a:rPr lang="es-ES" dirty="0"/>
              <a:t>	_________________</a:t>
            </a:r>
          </a:p>
          <a:p>
            <a:pPr marL="0" indent="0">
              <a:buNone/>
            </a:pPr>
            <a:r>
              <a:rPr lang="es-ES" dirty="0"/>
              <a:t>	7.500	Ventas de Mercaderías </a:t>
            </a:r>
          </a:p>
          <a:p>
            <a:pPr marL="0" indent="0">
              <a:buNone/>
            </a:pPr>
            <a:r>
              <a:rPr lang="es-ES" dirty="0"/>
              <a:t>	300	Devoluciones de </a:t>
            </a:r>
            <a:r>
              <a:rPr lang="es-ES" dirty="0" smtClean="0"/>
              <a:t>compras</a:t>
            </a:r>
          </a:p>
          <a:p>
            <a:pPr marL="0" indent="0">
              <a:buNone/>
            </a:pPr>
            <a:r>
              <a:rPr lang="es-ES" dirty="0" smtClean="0"/>
              <a:t>             400     </a:t>
            </a:r>
            <a:r>
              <a:rPr lang="es-ES" dirty="0" err="1" smtClean="0"/>
              <a:t>Dcto</a:t>
            </a:r>
            <a:r>
              <a:rPr lang="es-ES" dirty="0" smtClean="0"/>
              <a:t> s/ c </a:t>
            </a:r>
            <a:r>
              <a:rPr lang="es-ES" dirty="0" err="1" smtClean="0"/>
              <a:t>Ppp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4.000	Variación de existencias</a:t>
            </a:r>
          </a:p>
          <a:p>
            <a:pPr marL="0" indent="0">
              <a:buNone/>
            </a:pPr>
            <a:r>
              <a:rPr lang="es-ES" dirty="0"/>
              <a:t>			a  Pérdidas y Ganancias	</a:t>
            </a:r>
            <a:r>
              <a:rPr lang="es-ES" dirty="0" smtClean="0"/>
              <a:t>4.800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			</a:t>
            </a:r>
            <a:r>
              <a:rPr lang="es-ES" dirty="0" smtClean="0"/>
              <a:t>a  </a:t>
            </a:r>
            <a:r>
              <a:rPr lang="es-ES" dirty="0"/>
              <a:t>Compras de Mercaderías	6.000</a:t>
            </a:r>
          </a:p>
          <a:p>
            <a:pPr marL="0" indent="0">
              <a:buNone/>
            </a:pPr>
            <a:r>
              <a:rPr lang="es-ES" dirty="0"/>
              <a:t>			</a:t>
            </a:r>
            <a:r>
              <a:rPr lang="es-ES" dirty="0" smtClean="0"/>
              <a:t>a  </a:t>
            </a:r>
            <a:r>
              <a:rPr lang="es-ES" dirty="0"/>
              <a:t>Descuentos de ventas	1.400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smtClean="0"/>
              <a:t>__________________x</a:t>
            </a:r>
            <a:r>
              <a:rPr lang="es-ES" dirty="0"/>
              <a:t>	_________________</a:t>
            </a:r>
          </a:p>
          <a:p>
            <a:pPr marL="0" indent="0">
              <a:buNone/>
            </a:pPr>
            <a:r>
              <a:rPr lang="es-ES" dirty="0"/>
              <a:t>siendo el saldo de Pérdidas y Ganancias, </a:t>
            </a:r>
            <a:r>
              <a:rPr lang="es-ES" dirty="0" smtClean="0"/>
              <a:t>4.800 </a:t>
            </a:r>
            <a:r>
              <a:rPr lang="es-ES" dirty="0"/>
              <a:t>acreedor. Por tanto, la empresa ha obtenido un beneficio </a:t>
            </a:r>
            <a:r>
              <a:rPr lang="es-ES" dirty="0" smtClean="0"/>
              <a:t>bruto </a:t>
            </a:r>
            <a:r>
              <a:rPr lang="es-ES" dirty="0"/>
              <a:t>de </a:t>
            </a:r>
            <a:r>
              <a:rPr lang="es-ES" dirty="0" smtClean="0"/>
              <a:t>4.800 €.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069025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92664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VALORACION DE LAS </a:t>
            </a:r>
            <a:r>
              <a:rPr lang="es-ES" b="1" dirty="0" smtClean="0"/>
              <a:t>EXISTENCIAS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98383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s-ES" b="1" i="1" dirty="0"/>
              <a:t>Método del precio medio </a:t>
            </a:r>
            <a:r>
              <a:rPr lang="es-ES" b="1" i="1" dirty="0" smtClean="0"/>
              <a:t>ponderado: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Consiste en calcular la media ponderada de los distintos precios en función de las cantidades de existencias adquiridas a cada uno de esos precios.</a:t>
            </a:r>
          </a:p>
          <a:p>
            <a:pPr marL="0" indent="0">
              <a:buNone/>
            </a:pPr>
            <a:r>
              <a:rPr lang="es-ES" b="1" dirty="0">
                <a:solidFill>
                  <a:srgbClr val="00B0F0"/>
                </a:solidFill>
              </a:rPr>
              <a:t>Supongamos que se adquieren primeramente 5.000 litros de aceite al precio de 1,20 €/l. y posteriormente 1.000 litros más, de idéntica calidad, a 1,26 €/l</a:t>
            </a:r>
            <a:r>
              <a:rPr lang="es-ES" dirty="0"/>
              <a:t>. El precio medio ponderado unitario del litro de aceite será:</a:t>
            </a:r>
          </a:p>
          <a:p>
            <a:pPr marL="0" indent="0">
              <a:buNone/>
            </a:pPr>
            <a:r>
              <a:rPr lang="es-ES" b="1" i="1" dirty="0"/>
              <a:t>Precio/litro</a:t>
            </a:r>
            <a:r>
              <a:rPr lang="es-ES" dirty="0"/>
              <a:t> = [(5.000 x 1,20 ) + (1.000 x 1,26)] / (5.000 + 1.000) = </a:t>
            </a:r>
            <a:r>
              <a:rPr lang="es-ES" b="1" i="1" dirty="0"/>
              <a:t>1,21 €/l.</a:t>
            </a:r>
            <a:endParaRPr lang="es-ES" dirty="0"/>
          </a:p>
          <a:p>
            <a:pPr marL="0" indent="0">
              <a:buNone/>
            </a:pPr>
            <a:r>
              <a:rPr lang="es-ES" b="1" dirty="0" smtClean="0">
                <a:solidFill>
                  <a:srgbClr val="00B0F0"/>
                </a:solidFill>
              </a:rPr>
              <a:t>Si </a:t>
            </a:r>
            <a:r>
              <a:rPr lang="es-ES" b="1" dirty="0">
                <a:solidFill>
                  <a:srgbClr val="00B0F0"/>
                </a:solidFill>
              </a:rPr>
              <a:t>por </a:t>
            </a:r>
            <a:r>
              <a:rPr lang="es-ES" b="1" dirty="0" smtClean="0">
                <a:solidFill>
                  <a:srgbClr val="00B0F0"/>
                </a:solidFill>
              </a:rPr>
              <a:t>ejemplo </a:t>
            </a:r>
            <a:r>
              <a:rPr lang="es-ES" b="1" dirty="0">
                <a:solidFill>
                  <a:srgbClr val="00B0F0"/>
                </a:solidFill>
              </a:rPr>
              <a:t>la empresa vende 2.000 litros:</a:t>
            </a:r>
          </a:p>
          <a:p>
            <a:pPr marL="0" indent="0">
              <a:buNone/>
            </a:pPr>
            <a:r>
              <a:rPr lang="es-ES" dirty="0"/>
              <a:t>	* Coste de las ventas = 2.000 l.* 1,21 = 2.420 €.</a:t>
            </a:r>
          </a:p>
          <a:p>
            <a:pPr marL="0" indent="0">
              <a:buNone/>
            </a:pPr>
            <a:r>
              <a:rPr lang="es-ES" dirty="0"/>
              <a:t>	* Valor de las existencias finales = 4.000 l. * 1,21 =4.840 €.</a:t>
            </a:r>
          </a:p>
          <a:p>
            <a:pPr marL="0" indent="0">
              <a:buNone/>
            </a:pPr>
            <a:r>
              <a:rPr lang="es-E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952167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541588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ES" b="1" i="1" dirty="0"/>
              <a:t>Método de las cláusulas de agotamiento de stocks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Este método se basa en la </a:t>
            </a:r>
            <a:r>
              <a:rPr lang="es-ES" i="1" dirty="0"/>
              <a:t>suposición</a:t>
            </a:r>
            <a:r>
              <a:rPr lang="es-ES" dirty="0"/>
              <a:t> de que las existencias adquiridas a distintos precios salen del almacén </a:t>
            </a:r>
            <a:r>
              <a:rPr lang="es-ES" i="1" dirty="0"/>
              <a:t>en un orden (contable) predeterminado</a:t>
            </a:r>
            <a:r>
              <a:rPr lang="es-ES" dirty="0"/>
              <a:t>. </a:t>
            </a:r>
            <a:endParaRPr lang="es-ES" dirty="0" smtClean="0"/>
          </a:p>
          <a:p>
            <a:r>
              <a:rPr lang="es-ES" b="1" dirty="0"/>
              <a:t>F.I.F.O. (</a:t>
            </a:r>
            <a:r>
              <a:rPr lang="es-ES" b="1" dirty="0" err="1"/>
              <a:t>First</a:t>
            </a:r>
            <a:r>
              <a:rPr lang="es-ES" b="1" dirty="0"/>
              <a:t> in, </a:t>
            </a:r>
            <a:r>
              <a:rPr lang="es-ES" b="1" dirty="0" err="1"/>
              <a:t>first</a:t>
            </a:r>
            <a:r>
              <a:rPr lang="es-ES" b="1" dirty="0"/>
              <a:t> </a:t>
            </a:r>
            <a:r>
              <a:rPr lang="es-ES" b="1" dirty="0" err="1"/>
              <a:t>out</a:t>
            </a:r>
            <a:r>
              <a:rPr lang="es-ES" b="1" dirty="0"/>
              <a:t>)</a:t>
            </a:r>
            <a:r>
              <a:rPr lang="es-ES" dirty="0"/>
              <a:t>: La primera que ha entrado es la primera en salir.</a:t>
            </a:r>
          </a:p>
          <a:p>
            <a:pPr marL="0" indent="0">
              <a:buNone/>
            </a:pPr>
            <a:r>
              <a:rPr lang="es-ES" dirty="0"/>
              <a:t>Salen del almacén primero las más antiguas, que </a:t>
            </a:r>
            <a:r>
              <a:rPr lang="es-ES" i="1" dirty="0"/>
              <a:t>en un </a:t>
            </a:r>
            <a:r>
              <a:rPr lang="es-ES" i="1" dirty="0" smtClean="0"/>
              <a:t>periodo </a:t>
            </a:r>
            <a:r>
              <a:rPr lang="es-ES" i="1" dirty="0"/>
              <a:t>inflacionario</a:t>
            </a:r>
            <a:r>
              <a:rPr lang="es-ES" dirty="0"/>
              <a:t>, serán las más baratas. </a:t>
            </a:r>
            <a:r>
              <a:rPr lang="es-ES" dirty="0" smtClean="0"/>
              <a:t>Utilizando </a:t>
            </a:r>
            <a:r>
              <a:rPr lang="es-ES" dirty="0"/>
              <a:t>las cifras del ejemplo anterior, </a:t>
            </a:r>
            <a:r>
              <a:rPr lang="es-ES" dirty="0" smtClean="0"/>
              <a:t>(</a:t>
            </a:r>
            <a:r>
              <a:rPr lang="es-ES" b="1" dirty="0" smtClean="0">
                <a:solidFill>
                  <a:srgbClr val="00B0F0"/>
                </a:solidFill>
              </a:rPr>
              <a:t>5.000 </a:t>
            </a:r>
            <a:r>
              <a:rPr lang="es-ES" b="1" dirty="0">
                <a:solidFill>
                  <a:srgbClr val="00B0F0"/>
                </a:solidFill>
              </a:rPr>
              <a:t>litros de aceite al precio de 1,20 €/l. y posteriormente 1.000 litros </a:t>
            </a:r>
            <a:r>
              <a:rPr lang="es-ES" b="1" dirty="0" smtClean="0">
                <a:solidFill>
                  <a:srgbClr val="00B0F0"/>
                </a:solidFill>
              </a:rPr>
              <a:t>a </a:t>
            </a:r>
            <a:r>
              <a:rPr lang="es-ES" b="1" dirty="0">
                <a:solidFill>
                  <a:srgbClr val="00B0F0"/>
                </a:solidFill>
              </a:rPr>
              <a:t>1,26 €/</a:t>
            </a:r>
            <a:r>
              <a:rPr lang="es-ES" b="1" dirty="0" smtClean="0">
                <a:solidFill>
                  <a:srgbClr val="00B0F0"/>
                </a:solidFill>
              </a:rPr>
              <a:t>l y vende 2.000 litros</a:t>
            </a:r>
            <a:r>
              <a:rPr lang="es-ES" dirty="0" smtClean="0"/>
              <a:t>), </a:t>
            </a:r>
            <a:r>
              <a:rPr lang="es-ES" dirty="0"/>
              <a:t>la empresa dará salida primero a las más antiguas (1,20 €/l.), de esta manera:</a:t>
            </a:r>
          </a:p>
          <a:p>
            <a:pPr marL="0" indent="0">
              <a:buNone/>
            </a:pPr>
            <a:r>
              <a:rPr lang="es-ES" dirty="0"/>
              <a:t>* Coste de las ventas = 2.000 l. * 1,20 € = 2.400</a:t>
            </a:r>
          </a:p>
          <a:p>
            <a:pPr marL="0" indent="0">
              <a:buNone/>
            </a:pPr>
            <a:r>
              <a:rPr lang="es-ES" dirty="0"/>
              <a:t>* Existencias finales = (3.000 l. * 1,20 €) + (1.000 l. * 1,26 €) = 4.860 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19409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636680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DETERIOROS DE VALOR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556792"/>
            <a:ext cx="8229600" cy="47678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 smtClean="0"/>
              <a:t>Cuando </a:t>
            </a:r>
            <a:r>
              <a:rPr lang="es-ES" dirty="0"/>
              <a:t>el </a:t>
            </a:r>
            <a:r>
              <a:rPr lang="es-ES" i="1" dirty="0"/>
              <a:t>valor de mercado</a:t>
            </a:r>
            <a:r>
              <a:rPr lang="es-ES" dirty="0"/>
              <a:t> de las existencias sea </a:t>
            </a:r>
            <a:r>
              <a:rPr lang="es-ES" i="1" dirty="0"/>
              <a:t>inferior a su precio de adquisición</a:t>
            </a:r>
            <a:r>
              <a:rPr lang="es-ES" dirty="0"/>
              <a:t>, se procederá a efectuar la correspondiente corrección valorativa. </a:t>
            </a:r>
            <a:r>
              <a:rPr lang="es-ES" dirty="0" smtClean="0"/>
              <a:t>Para </a:t>
            </a:r>
            <a:r>
              <a:rPr lang="es-ES" dirty="0"/>
              <a:t>reflejar esas </a:t>
            </a:r>
            <a:r>
              <a:rPr lang="es-ES" i="1" dirty="0"/>
              <a:t>depreciaciones no sistemáticas y reversibles</a:t>
            </a:r>
            <a:r>
              <a:rPr lang="es-ES" dirty="0"/>
              <a:t> de los activos, se utilizan </a:t>
            </a:r>
            <a:r>
              <a:rPr lang="es-ES" dirty="0" smtClean="0"/>
              <a:t>los llamados </a:t>
            </a:r>
            <a:r>
              <a:rPr lang="es-ES" b="1" i="1" dirty="0" smtClean="0"/>
              <a:t>Deterioros de valor</a:t>
            </a:r>
            <a:r>
              <a:rPr lang="es-ES" dirty="0" smtClean="0"/>
              <a:t>.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Su naturaleza contable es igual </a:t>
            </a:r>
            <a:r>
              <a:rPr lang="es-ES" dirty="0" smtClean="0"/>
              <a:t>al </a:t>
            </a:r>
            <a:r>
              <a:rPr lang="es-ES" dirty="0"/>
              <a:t>de las amortizaciones, es decir, se trata de cuentas de compensación, y su funcionamiento, similar al de éstas, aunque teniendo en cuenta que habrá que reflejar también, en su caso, el beneficio procedente de la recuperación del valor del activo depreciado.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29515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95536" y="404664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s-ES" dirty="0"/>
              <a:t>Problemática contable 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980728"/>
            <a:ext cx="8507288" cy="55446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600" b="1" dirty="0">
                <a:solidFill>
                  <a:srgbClr val="00B0F0"/>
                </a:solidFill>
              </a:rPr>
              <a:t>Supongamos que, en </a:t>
            </a:r>
            <a:r>
              <a:rPr lang="es-ES" sz="1600" b="1" dirty="0" smtClean="0">
                <a:solidFill>
                  <a:srgbClr val="00B0F0"/>
                </a:solidFill>
              </a:rPr>
              <a:t>20X1, </a:t>
            </a:r>
            <a:r>
              <a:rPr lang="es-ES" sz="1600" b="1" dirty="0">
                <a:solidFill>
                  <a:srgbClr val="00B0F0"/>
                </a:solidFill>
              </a:rPr>
              <a:t>una empresa </a:t>
            </a:r>
            <a:r>
              <a:rPr lang="es-ES" sz="1600" b="1" dirty="0" smtClean="0">
                <a:solidFill>
                  <a:srgbClr val="00B0F0"/>
                </a:solidFill>
              </a:rPr>
              <a:t>posee mercancías por </a:t>
            </a:r>
            <a:r>
              <a:rPr lang="es-ES" sz="1600" b="1" dirty="0">
                <a:solidFill>
                  <a:srgbClr val="00B0F0"/>
                </a:solidFill>
              </a:rPr>
              <a:t>144.200 euros. </a:t>
            </a:r>
            <a:r>
              <a:rPr lang="es-ES" sz="1600" b="1" dirty="0" smtClean="0">
                <a:solidFill>
                  <a:srgbClr val="00B0F0"/>
                </a:solidFill>
              </a:rPr>
              <a:t>Al </a:t>
            </a:r>
            <a:r>
              <a:rPr lang="es-ES" sz="1600" b="1" dirty="0">
                <a:solidFill>
                  <a:srgbClr val="00B0F0"/>
                </a:solidFill>
              </a:rPr>
              <a:t>cierre del ejercicio, </a:t>
            </a:r>
            <a:r>
              <a:rPr lang="es-ES" sz="1600" b="1" dirty="0" smtClean="0">
                <a:solidFill>
                  <a:srgbClr val="00B0F0"/>
                </a:solidFill>
              </a:rPr>
              <a:t>su valor es </a:t>
            </a:r>
            <a:r>
              <a:rPr lang="es-ES" sz="1600" b="1" dirty="0">
                <a:solidFill>
                  <a:srgbClr val="00B0F0"/>
                </a:solidFill>
              </a:rPr>
              <a:t>de </a:t>
            </a:r>
            <a:r>
              <a:rPr lang="es-ES" sz="1600" b="1" dirty="0" smtClean="0">
                <a:solidFill>
                  <a:srgbClr val="00B0F0"/>
                </a:solidFill>
              </a:rPr>
              <a:t>117.200 euros. </a:t>
            </a:r>
            <a:r>
              <a:rPr lang="es-ES" sz="1600" b="1" dirty="0">
                <a:solidFill>
                  <a:srgbClr val="00B0F0"/>
                </a:solidFill>
              </a:rPr>
              <a:t>Se ha </a:t>
            </a:r>
            <a:r>
              <a:rPr lang="es-ES" sz="1600" b="1" dirty="0" smtClean="0">
                <a:solidFill>
                  <a:srgbClr val="00B0F0"/>
                </a:solidFill>
              </a:rPr>
              <a:t>producido una </a:t>
            </a:r>
            <a:r>
              <a:rPr lang="es-ES" sz="1600" b="1" dirty="0">
                <a:solidFill>
                  <a:srgbClr val="00B0F0"/>
                </a:solidFill>
              </a:rPr>
              <a:t>depreciación </a:t>
            </a:r>
            <a:r>
              <a:rPr lang="es-ES" sz="1600" b="1" dirty="0" smtClean="0">
                <a:solidFill>
                  <a:srgbClr val="00B0F0"/>
                </a:solidFill>
              </a:rPr>
              <a:t>reversible de </a:t>
            </a:r>
            <a:r>
              <a:rPr lang="es-ES" sz="1600" b="1" dirty="0">
                <a:solidFill>
                  <a:srgbClr val="00B0F0"/>
                </a:solidFill>
              </a:rPr>
              <a:t>27.000 €.</a:t>
            </a:r>
          </a:p>
          <a:p>
            <a:pPr marL="0" indent="0">
              <a:buNone/>
            </a:pPr>
            <a:r>
              <a:rPr lang="es-ES" sz="1600" dirty="0"/>
              <a:t>La expresión contable de esta pérdida será:</a:t>
            </a:r>
          </a:p>
          <a:p>
            <a:pPr marL="0" indent="0">
              <a:buNone/>
            </a:pPr>
            <a:r>
              <a:rPr lang="es-ES" sz="1600" dirty="0"/>
              <a:t>	</a:t>
            </a:r>
            <a:r>
              <a:rPr lang="es-ES" sz="1600" dirty="0" smtClean="0"/>
              <a:t> ______________________________   x  _______________________________</a:t>
            </a:r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27.000 (693</a:t>
            </a:r>
            <a:r>
              <a:rPr lang="es-ES" sz="1600" dirty="0"/>
              <a:t>) </a:t>
            </a:r>
            <a:r>
              <a:rPr lang="es-ES" sz="1600" dirty="0" smtClean="0"/>
              <a:t>Pérdidas por deterioro de </a:t>
            </a:r>
            <a:r>
              <a:rPr lang="es-ES" sz="1600" dirty="0" err="1" smtClean="0"/>
              <a:t>exist</a:t>
            </a:r>
            <a:r>
              <a:rPr lang="es-ES" sz="1600" dirty="0" smtClean="0"/>
              <a:t>.       a  (390) Deterioro </a:t>
            </a:r>
            <a:r>
              <a:rPr lang="es-ES" sz="1600" dirty="0"/>
              <a:t>de valor de </a:t>
            </a:r>
            <a:r>
              <a:rPr lang="es-ES" sz="1600" dirty="0" err="1" smtClean="0"/>
              <a:t>mds</a:t>
            </a:r>
            <a:r>
              <a:rPr lang="es-ES" sz="1600" dirty="0" smtClean="0"/>
              <a:t>       27.000</a:t>
            </a:r>
            <a:endParaRPr lang="es-ES" sz="1600" dirty="0"/>
          </a:p>
          <a:p>
            <a:pPr marL="0" indent="0">
              <a:buNone/>
            </a:pPr>
            <a:r>
              <a:rPr lang="es-ES" sz="1600" dirty="0"/>
              <a:t>	</a:t>
            </a:r>
            <a:r>
              <a:rPr lang="es-ES" sz="1600" dirty="0" smtClean="0"/>
              <a:t> ______________________________   x  _______________________________</a:t>
            </a:r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La cuenta "</a:t>
            </a:r>
            <a:r>
              <a:rPr lang="es-ES" sz="1600" dirty="0"/>
              <a:t> Pérdidas por deterioro de existencias </a:t>
            </a:r>
            <a:r>
              <a:rPr lang="es-ES" sz="1600" dirty="0" smtClean="0"/>
              <a:t>" </a:t>
            </a:r>
            <a:r>
              <a:rPr lang="es-ES" sz="1600" dirty="0"/>
              <a:t>es una </a:t>
            </a:r>
            <a:r>
              <a:rPr lang="es-ES" sz="1600" i="1" dirty="0"/>
              <a:t>cuenta de gastos</a:t>
            </a:r>
            <a:r>
              <a:rPr lang="es-ES" sz="1600" dirty="0"/>
              <a:t> que recoge la pérdida </a:t>
            </a:r>
            <a:r>
              <a:rPr lang="es-ES" sz="1600" dirty="0" smtClean="0"/>
              <a:t>sufrida</a:t>
            </a:r>
            <a:r>
              <a:rPr lang="es-ES" sz="1600" dirty="0"/>
              <a:t> </a:t>
            </a:r>
            <a:r>
              <a:rPr lang="es-ES" sz="1600" dirty="0" smtClean="0"/>
              <a:t>y " </a:t>
            </a:r>
            <a:r>
              <a:rPr lang="es-ES" sz="1600" dirty="0"/>
              <a:t>Deterioro de valor de </a:t>
            </a:r>
            <a:r>
              <a:rPr lang="es-ES" sz="1600" dirty="0" err="1"/>
              <a:t>mds</a:t>
            </a:r>
            <a:r>
              <a:rPr lang="es-ES" sz="1600" dirty="0"/>
              <a:t> </a:t>
            </a:r>
            <a:r>
              <a:rPr lang="es-ES" sz="1600" dirty="0" smtClean="0"/>
              <a:t>" </a:t>
            </a:r>
            <a:r>
              <a:rPr lang="es-ES" sz="1600" dirty="0"/>
              <a:t>es la correspondiente cuenta de compensación.</a:t>
            </a:r>
          </a:p>
          <a:p>
            <a:pPr marL="0" indent="0">
              <a:buNone/>
            </a:pPr>
            <a:r>
              <a:rPr lang="es-ES" sz="1600" dirty="0"/>
              <a:t>La primera cuenta se regularizará con Pérdidas y Ganancias, disminuyendo el beneficio del ejercicio, y la segunda permanecerá en el balance indicando el menor valor del </a:t>
            </a:r>
            <a:r>
              <a:rPr lang="es-ES" sz="1600" dirty="0" smtClean="0"/>
              <a:t>activo. </a:t>
            </a:r>
            <a:r>
              <a:rPr lang="es-ES" sz="1600" dirty="0"/>
              <a:t>	</a:t>
            </a:r>
            <a:endParaRPr lang="es-ES" sz="1600" dirty="0" smtClean="0"/>
          </a:p>
          <a:p>
            <a:pPr marL="0" indent="0">
              <a:buNone/>
            </a:pPr>
            <a:endParaRPr lang="es-ES" sz="1600" dirty="0"/>
          </a:p>
          <a:p>
            <a:pPr marL="0" indent="0">
              <a:buNone/>
            </a:pPr>
            <a:r>
              <a:rPr lang="es-ES" sz="1600" dirty="0" smtClean="0"/>
              <a:t>Si </a:t>
            </a:r>
            <a:r>
              <a:rPr lang="es-ES" sz="1600" dirty="0"/>
              <a:t>en el ejercicio </a:t>
            </a:r>
            <a:r>
              <a:rPr lang="es-ES" sz="1600" dirty="0" smtClean="0"/>
              <a:t>20X2 </a:t>
            </a:r>
            <a:r>
              <a:rPr lang="es-ES" sz="1600" dirty="0"/>
              <a:t>las </a:t>
            </a:r>
            <a:r>
              <a:rPr lang="es-ES" sz="1600" dirty="0" err="1" smtClean="0"/>
              <a:t>mds</a:t>
            </a:r>
            <a:r>
              <a:rPr lang="es-ES" sz="1600" dirty="0" smtClean="0"/>
              <a:t> </a:t>
            </a:r>
            <a:r>
              <a:rPr lang="es-ES" sz="1600" dirty="0"/>
              <a:t>recuperasen su </a:t>
            </a:r>
            <a:r>
              <a:rPr lang="es-ES" sz="1600" dirty="0" smtClean="0"/>
              <a:t>valor , se anularía el deterioro así:</a:t>
            </a:r>
            <a:endParaRPr lang="es-ES" sz="1600" dirty="0"/>
          </a:p>
          <a:p>
            <a:pPr marL="0" indent="0">
              <a:buNone/>
            </a:pPr>
            <a:r>
              <a:rPr lang="es-ES" sz="1600" dirty="0"/>
              <a:t>	</a:t>
            </a:r>
            <a:r>
              <a:rPr lang="es-ES" sz="1600" dirty="0" smtClean="0"/>
              <a:t>_____________________</a:t>
            </a:r>
            <a:r>
              <a:rPr lang="es-ES" sz="1600" dirty="0"/>
              <a:t>	x	_________________</a:t>
            </a:r>
          </a:p>
          <a:p>
            <a:pPr marL="0" indent="0">
              <a:buNone/>
            </a:pPr>
            <a:r>
              <a:rPr lang="es-ES" sz="1600" dirty="0" smtClean="0"/>
              <a:t>27.000 </a:t>
            </a:r>
            <a:r>
              <a:rPr lang="es-ES" sz="1600" dirty="0"/>
              <a:t>(390) Deterioro de valor de </a:t>
            </a:r>
            <a:r>
              <a:rPr lang="es-ES" sz="1600" dirty="0" err="1"/>
              <a:t>mds</a:t>
            </a:r>
            <a:r>
              <a:rPr lang="es-ES" sz="1600" dirty="0"/>
              <a:t> 	a </a:t>
            </a:r>
            <a:r>
              <a:rPr lang="es-ES" sz="1600" dirty="0" smtClean="0"/>
              <a:t>(793) Reversión del deterioro </a:t>
            </a:r>
            <a:r>
              <a:rPr lang="es-ES" sz="1600" dirty="0"/>
              <a:t>de </a:t>
            </a:r>
            <a:r>
              <a:rPr lang="es-ES" sz="1600" dirty="0" err="1" smtClean="0"/>
              <a:t>exist</a:t>
            </a:r>
            <a:r>
              <a:rPr lang="es-ES" sz="1600" dirty="0" smtClean="0"/>
              <a:t>.</a:t>
            </a:r>
            <a:r>
              <a:rPr lang="es-ES" sz="1600" dirty="0"/>
              <a:t>	27.000</a:t>
            </a:r>
          </a:p>
          <a:p>
            <a:pPr marL="0" indent="0">
              <a:buNone/>
            </a:pPr>
            <a:r>
              <a:rPr lang="es-ES" sz="1600" dirty="0"/>
              <a:t>	</a:t>
            </a:r>
            <a:r>
              <a:rPr lang="es-ES" sz="1600" dirty="0" smtClean="0"/>
              <a:t>_____________________</a:t>
            </a:r>
            <a:r>
              <a:rPr lang="es-ES" sz="1600" dirty="0"/>
              <a:t>	x	_________________</a:t>
            </a:r>
          </a:p>
          <a:p>
            <a:pPr marL="0" indent="0">
              <a:buNone/>
            </a:pPr>
            <a:r>
              <a:rPr lang="es-ES" sz="1600" dirty="0"/>
              <a:t>donde la cuenta </a:t>
            </a:r>
            <a:r>
              <a:rPr lang="es-ES" sz="1600" dirty="0" smtClean="0"/>
              <a:t>"</a:t>
            </a:r>
            <a:r>
              <a:rPr lang="es-ES" sz="1600" dirty="0"/>
              <a:t> Reversión del deterioro de existencias </a:t>
            </a:r>
            <a:r>
              <a:rPr lang="es-ES" sz="1600" dirty="0" smtClean="0"/>
              <a:t>" </a:t>
            </a:r>
            <a:r>
              <a:rPr lang="es-ES" sz="1600" dirty="0"/>
              <a:t>es una </a:t>
            </a:r>
            <a:r>
              <a:rPr lang="es-ES" sz="1600" i="1" dirty="0"/>
              <a:t>cuenta de ingresos</a:t>
            </a:r>
            <a:r>
              <a:rPr lang="es-ES" sz="1600" dirty="0"/>
              <a:t>, que expresa el beneficio obtenido por la revalorización de las acciones previamente depreciadas</a:t>
            </a:r>
            <a:r>
              <a:rPr lang="es-ES" sz="1600" dirty="0" smtClean="0"/>
              <a:t>.</a:t>
            </a:r>
            <a:endParaRPr lang="es-ES" sz="1600" dirty="0"/>
          </a:p>
        </p:txBody>
      </p:sp>
    </p:spTree>
    <p:extLst>
      <p:ext uri="{BB962C8B-B14F-4D97-AF65-F5344CB8AC3E}">
        <p14:creationId xmlns:p14="http://schemas.microsoft.com/office/powerpoint/2010/main" val="48600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URL </a:t>
            </a:r>
            <a:r>
              <a:rPr lang="es-ES" b="1">
                <a:hlinkClick r:id="rId2"/>
              </a:rPr>
              <a:t>http</a:t>
            </a:r>
            <a:r>
              <a:rPr lang="es-ES" b="1" smtClean="0">
                <a:hlinkClick r:id="rId2"/>
              </a:rPr>
              <a:t>://calidad.ucm.es/encuestacalidad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40607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92664"/>
          </a:xfrm>
        </p:spPr>
        <p:txBody>
          <a:bodyPr>
            <a:normAutofit fontScale="90000"/>
          </a:bodyPr>
          <a:lstStyle/>
          <a:p>
            <a:endParaRPr lang="es-E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640960" cy="40581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496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492664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Conceptos fundamentales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052736"/>
            <a:ext cx="8229600" cy="5343872"/>
          </a:xfrm>
        </p:spPr>
        <p:txBody>
          <a:bodyPr>
            <a:normAutofit fontScale="92500" lnSpcReduction="10000"/>
          </a:bodyPr>
          <a:lstStyle/>
          <a:p>
            <a:pPr lvl="0"/>
            <a:r>
              <a:rPr lang="es-ES" b="1" i="1" dirty="0"/>
              <a:t>Compras de mercaderías</a:t>
            </a:r>
            <a:r>
              <a:rPr lang="es-ES" dirty="0"/>
              <a:t>: importe, </a:t>
            </a:r>
            <a:r>
              <a:rPr lang="es-ES" i="1" dirty="0"/>
              <a:t>a precio de</a:t>
            </a:r>
            <a:r>
              <a:rPr lang="es-ES" dirty="0"/>
              <a:t> </a:t>
            </a:r>
            <a:r>
              <a:rPr lang="es-ES" i="1" dirty="0"/>
              <a:t>adquisición</a:t>
            </a:r>
            <a:r>
              <a:rPr lang="es-ES" dirty="0"/>
              <a:t>, de las mercaderías </a:t>
            </a:r>
            <a:r>
              <a:rPr lang="es-ES" i="1" dirty="0"/>
              <a:t>compradas</a:t>
            </a:r>
            <a:r>
              <a:rPr lang="es-ES" dirty="0"/>
              <a:t> durante un periodo.</a:t>
            </a:r>
          </a:p>
          <a:p>
            <a:pPr lvl="0"/>
            <a:r>
              <a:rPr lang="es-ES" b="1" i="1" dirty="0"/>
              <a:t>Ventas de mercaderías</a:t>
            </a:r>
            <a:r>
              <a:rPr lang="es-ES" dirty="0"/>
              <a:t>: importe, </a:t>
            </a:r>
            <a:r>
              <a:rPr lang="es-ES" i="1" dirty="0"/>
              <a:t>a precio</a:t>
            </a:r>
            <a:r>
              <a:rPr lang="es-ES" dirty="0"/>
              <a:t> de </a:t>
            </a:r>
            <a:r>
              <a:rPr lang="es-ES" i="1" dirty="0"/>
              <a:t>venta</a:t>
            </a:r>
            <a:r>
              <a:rPr lang="es-ES" dirty="0"/>
              <a:t>, de las mercaderías </a:t>
            </a:r>
            <a:r>
              <a:rPr lang="es-ES" i="1" dirty="0"/>
              <a:t>vendidas</a:t>
            </a:r>
            <a:r>
              <a:rPr lang="es-ES" dirty="0"/>
              <a:t> durante un periodo.</a:t>
            </a:r>
          </a:p>
          <a:p>
            <a:pPr lvl="0"/>
            <a:r>
              <a:rPr lang="es-ES" b="1" i="1" dirty="0"/>
              <a:t>Existencias iniciales</a:t>
            </a:r>
            <a:r>
              <a:rPr lang="es-ES" dirty="0"/>
              <a:t>: importe de las mercancías existentes al comienzo del ejercicio.</a:t>
            </a:r>
          </a:p>
          <a:p>
            <a:pPr lvl="0"/>
            <a:r>
              <a:rPr lang="es-ES" b="1" i="1" dirty="0"/>
              <a:t>Existencias finales</a:t>
            </a:r>
            <a:r>
              <a:rPr lang="es-ES" dirty="0"/>
              <a:t>: importe de las mercancías existentes al cierre del ejercicio</a:t>
            </a:r>
            <a:r>
              <a:rPr lang="es-ES" dirty="0" smtClean="0"/>
              <a:t>.</a:t>
            </a:r>
          </a:p>
          <a:p>
            <a:pPr lvl="0"/>
            <a:r>
              <a:rPr lang="es-ES" b="1" i="1" dirty="0"/>
              <a:t>Coste de las ventas</a:t>
            </a:r>
            <a:r>
              <a:rPr lang="es-ES" dirty="0"/>
              <a:t>: importe, </a:t>
            </a:r>
            <a:r>
              <a:rPr lang="es-ES" i="1" dirty="0"/>
              <a:t>a precio de</a:t>
            </a:r>
            <a:r>
              <a:rPr lang="es-ES" dirty="0"/>
              <a:t> </a:t>
            </a:r>
            <a:r>
              <a:rPr lang="es-ES" i="1" dirty="0"/>
              <a:t>adquisición</a:t>
            </a:r>
            <a:r>
              <a:rPr lang="es-ES" dirty="0"/>
              <a:t>, de las mercaderías</a:t>
            </a:r>
            <a:r>
              <a:rPr lang="es-ES" i="1" dirty="0"/>
              <a:t> vendidas</a:t>
            </a:r>
            <a:r>
              <a:rPr lang="es-ES" dirty="0"/>
              <a:t> durante un periodo.</a:t>
            </a:r>
          </a:p>
          <a:p>
            <a:pPr lvl="0"/>
            <a:r>
              <a:rPr lang="es-ES" b="1" i="1" dirty="0"/>
              <a:t>Beneficio bruto</a:t>
            </a:r>
            <a:r>
              <a:rPr lang="es-ES" dirty="0"/>
              <a:t> de ventas: es el que se obtiene exclusivamente de la compraventa de mercancías, sin tener en cuenta ningún otro gasto o ingreso de la empresa. 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43806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s-ES" b="1" i="1" dirty="0"/>
              <a:t>Beneficio bruto</a:t>
            </a:r>
            <a:r>
              <a:rPr lang="es-ES" dirty="0"/>
              <a:t> = Ventas - Coste de las </a:t>
            </a:r>
            <a:r>
              <a:rPr lang="es-ES" dirty="0" smtClean="0"/>
              <a:t>ventas</a:t>
            </a:r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b="1" i="1" dirty="0"/>
              <a:t>Coste de las ventas</a:t>
            </a:r>
            <a:r>
              <a:rPr lang="es-ES" dirty="0"/>
              <a:t> = Ei + Compras - </a:t>
            </a:r>
            <a:r>
              <a:rPr lang="es-ES" dirty="0" err="1"/>
              <a:t>Ef</a:t>
            </a:r>
            <a:r>
              <a:rPr lang="es-ES" dirty="0"/>
              <a:t> </a:t>
            </a:r>
            <a:endParaRPr lang="es-ES" dirty="0" smtClean="0"/>
          </a:p>
          <a:p>
            <a:pPr marL="0" indent="0" algn="ctr">
              <a:buNone/>
            </a:pPr>
            <a:endParaRPr lang="es-ES" dirty="0"/>
          </a:p>
          <a:p>
            <a:pPr marL="0" indent="0" algn="ctr">
              <a:buNone/>
            </a:pPr>
            <a:r>
              <a:rPr lang="es-ES" b="1" i="1" dirty="0"/>
              <a:t>Beneficio bruto</a:t>
            </a:r>
            <a:r>
              <a:rPr lang="es-ES" dirty="0"/>
              <a:t> = </a:t>
            </a:r>
            <a:r>
              <a:rPr lang="es-ES" b="1" dirty="0"/>
              <a:t>Ventas - Ei - Compras + </a:t>
            </a:r>
            <a:r>
              <a:rPr lang="es-ES" b="1" dirty="0" err="1" smtClean="0"/>
              <a:t>Ef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2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648072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La variación de existencias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271864"/>
          </a:xfrm>
        </p:spPr>
        <p:txBody>
          <a:bodyPr/>
          <a:lstStyle/>
          <a:p>
            <a:r>
              <a:rPr lang="es-ES" dirty="0"/>
              <a:t>Se conoce con el nombre de </a:t>
            </a:r>
            <a:r>
              <a:rPr lang="es-ES" b="1" i="1" dirty="0"/>
              <a:t>variación de existencias</a:t>
            </a:r>
            <a:r>
              <a:rPr lang="es-ES" dirty="0"/>
              <a:t> la diferencia matemática de valor entre las existencias finales y las iniciales.</a:t>
            </a:r>
          </a:p>
          <a:p>
            <a:pPr marL="0" indent="0" algn="ctr">
              <a:buNone/>
            </a:pPr>
            <a:r>
              <a:rPr lang="es-ES" b="1" dirty="0" err="1"/>
              <a:t>VarEx</a:t>
            </a:r>
            <a:r>
              <a:rPr lang="es-ES" b="1" dirty="0"/>
              <a:t> = </a:t>
            </a:r>
            <a:r>
              <a:rPr lang="es-ES" b="1" dirty="0" err="1"/>
              <a:t>Ef</a:t>
            </a:r>
            <a:r>
              <a:rPr lang="es-ES" b="1" dirty="0"/>
              <a:t> - Ei</a:t>
            </a:r>
            <a:endParaRPr lang="es-ES" dirty="0"/>
          </a:p>
          <a:p>
            <a:r>
              <a:rPr lang="es-ES" dirty="0"/>
              <a:t>Si introducimos este nuevo concepto en la fórmula de cálculo del </a:t>
            </a:r>
            <a:r>
              <a:rPr lang="es-ES" i="1" dirty="0"/>
              <a:t>beneficio bruto</a:t>
            </a:r>
            <a:r>
              <a:rPr lang="es-ES" dirty="0"/>
              <a:t>, aquella quedará así:</a:t>
            </a:r>
          </a:p>
          <a:p>
            <a:pPr marL="0" indent="0" algn="ctr">
              <a:buNone/>
            </a:pPr>
            <a:r>
              <a:rPr lang="es-ES" dirty="0" smtClean="0"/>
              <a:t> </a:t>
            </a:r>
            <a:r>
              <a:rPr lang="es-ES" b="1" i="1" dirty="0"/>
              <a:t>Beneficio bruto</a:t>
            </a:r>
            <a:r>
              <a:rPr lang="es-ES" dirty="0"/>
              <a:t> = </a:t>
            </a:r>
            <a:r>
              <a:rPr lang="es-ES" b="1" dirty="0"/>
              <a:t>Ventas netas - Compras netas + </a:t>
            </a:r>
            <a:r>
              <a:rPr lang="es-ES" b="1" dirty="0" err="1"/>
              <a:t>VarEx</a:t>
            </a:r>
            <a:endParaRPr lang="es-ES" dirty="0"/>
          </a:p>
          <a:p>
            <a:pPr marL="0" indent="0">
              <a:buNone/>
            </a:pPr>
            <a:r>
              <a:rPr lang="es-ES" dirty="0"/>
              <a:t>donde la variación de existencias aumentará el beneficio cuando las existencias finales sean mayores que las iniciales, y disminuirá la cifra de beneficio en caso contrario.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9217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EJEMPLO: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055840"/>
          </a:xfrm>
        </p:spPr>
        <p:txBody>
          <a:bodyPr/>
          <a:lstStyle/>
          <a:p>
            <a:pPr marL="0" indent="0">
              <a:buNone/>
            </a:pPr>
            <a:r>
              <a:rPr lang="es-ES" sz="2000" i="1" dirty="0"/>
              <a:t>Supongamos que </a:t>
            </a:r>
            <a:r>
              <a:rPr lang="es-ES" sz="2000" i="1" dirty="0" smtClean="0"/>
              <a:t>una empresa </a:t>
            </a:r>
            <a:r>
              <a:rPr lang="es-ES" sz="2000" i="1" dirty="0"/>
              <a:t>posee, al comienzo del ejercicio, unas mercaderías por valor de 8.000 euros. Durante el mismo compra mercaderías por valor de 65.000 €, y en ese mismo periodo alcanza una cifra de ventas de 160.000 €. Al cierre, el valor de las existencias que quedan en el almacén es de 15.000 €</a:t>
            </a:r>
            <a:r>
              <a:rPr lang="es-ES" sz="2000" i="1" dirty="0" smtClean="0"/>
              <a:t>. Calcula el coste de ventas y el beneficio. 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10168" y="2996953"/>
            <a:ext cx="11838805" cy="29149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6614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287016" y="476672"/>
            <a:ext cx="8677472" cy="576064"/>
          </a:xfrm>
        </p:spPr>
        <p:txBody>
          <a:bodyPr>
            <a:noAutofit/>
          </a:bodyPr>
          <a:lstStyle/>
          <a:p>
            <a:r>
              <a:rPr lang="es-ES" sz="3600" b="1" dirty="0"/>
              <a:t>Descuentos y devoluciones de mercaderías</a:t>
            </a:r>
            <a:endParaRPr lang="es-ES" sz="3600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54726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1900" dirty="0" smtClean="0"/>
              <a:t>Los </a:t>
            </a:r>
            <a:r>
              <a:rPr lang="es-ES" sz="1900" dirty="0"/>
              <a:t>descuentos comerciales tienen como finalidad principal aumentar la venta de los productos de la empresa. Podríamos clasificarlos, básicamente, en dos grupos:</a:t>
            </a:r>
          </a:p>
          <a:p>
            <a:pPr marL="0" indent="0">
              <a:buNone/>
            </a:pPr>
            <a:r>
              <a:rPr lang="es-ES" sz="1900" i="1" dirty="0" smtClean="0"/>
              <a:t>	A</a:t>
            </a:r>
            <a:r>
              <a:rPr lang="es-ES" sz="1900" i="1" dirty="0"/>
              <a:t>)</a:t>
            </a:r>
            <a:r>
              <a:rPr lang="es-ES" sz="1900" dirty="0"/>
              <a:t> </a:t>
            </a:r>
            <a:r>
              <a:rPr lang="es-ES" sz="1900" b="1" i="1" dirty="0"/>
              <a:t>Descuentos promocionales</a:t>
            </a:r>
            <a:r>
              <a:rPr lang="es-ES" sz="1900" dirty="0"/>
              <a:t>: Son aquellos destinados a favorecer la venta de un determinado producto ya existente, introducir uno nuevo en el mercado, dar salida a los que no han tenido aceptación, liquidar existencias, etc. También entrarían en esta categoría los que se conceden a determinados clientes por su fidelidad a la empresa.</a:t>
            </a:r>
          </a:p>
          <a:p>
            <a:pPr marL="0" indent="0">
              <a:buNone/>
            </a:pPr>
            <a:r>
              <a:rPr lang="es-ES" sz="1900" i="1" dirty="0" smtClean="0"/>
              <a:t>	B</a:t>
            </a:r>
            <a:r>
              <a:rPr lang="es-ES" sz="1900" i="1" dirty="0"/>
              <a:t>)</a:t>
            </a:r>
            <a:r>
              <a:rPr lang="es-ES" sz="1900" dirty="0"/>
              <a:t> </a:t>
            </a:r>
            <a:r>
              <a:rPr lang="es-ES" sz="1900" b="1" i="1" dirty="0"/>
              <a:t>"Rappels" o descuentos por volumen de operaciones</a:t>
            </a:r>
            <a:r>
              <a:rPr lang="es-ES" sz="1900" dirty="0"/>
              <a:t>: Son aquellos que se conceden cuando el cliente alcanza una determinada cantidad de compras, normalmente dentro de un período determinado. </a:t>
            </a:r>
            <a:endParaRPr lang="es-ES" sz="1900" dirty="0" smtClean="0"/>
          </a:p>
          <a:p>
            <a:pPr marL="0" indent="0">
              <a:buNone/>
            </a:pPr>
            <a:r>
              <a:rPr lang="es-ES" sz="1900" dirty="0" smtClean="0"/>
              <a:t>	</a:t>
            </a:r>
            <a:r>
              <a:rPr lang="es-ES" sz="1900" i="1" dirty="0"/>
              <a:t> </a:t>
            </a:r>
            <a:r>
              <a:rPr lang="es-ES" sz="1900" i="1" dirty="0" smtClean="0"/>
              <a:t>C)</a:t>
            </a:r>
            <a:r>
              <a:rPr lang="es-ES" sz="1900" dirty="0" smtClean="0"/>
              <a:t> </a:t>
            </a:r>
            <a:r>
              <a:rPr lang="es-ES" sz="1900" b="1" i="1" dirty="0"/>
              <a:t>Desc</a:t>
            </a:r>
            <a:r>
              <a:rPr lang="es-ES" sz="1900" b="1" i="1" dirty="0" smtClean="0"/>
              <a:t>uentos por pronto pago</a:t>
            </a:r>
            <a:r>
              <a:rPr lang="es-ES" sz="1900" dirty="0" smtClean="0"/>
              <a:t>: </a:t>
            </a:r>
            <a:r>
              <a:rPr lang="es-ES" sz="2000" dirty="0"/>
              <a:t>las operaciones entre comerciantes se realizan normalmente a crédito, </a:t>
            </a:r>
            <a:r>
              <a:rPr lang="es-ES" sz="2000" dirty="0" smtClean="0"/>
              <a:t>pero </a:t>
            </a:r>
            <a:r>
              <a:rPr lang="es-ES" sz="2000" dirty="0"/>
              <a:t>si el vendedor tiene necesidad de dinero líquido, puede ofrecer al comprador la posibilidad de pagar al contado haciéndole un descuento </a:t>
            </a:r>
            <a:r>
              <a:rPr lang="es-ES" sz="2000" dirty="0" smtClean="0"/>
              <a:t>especial denominado por pronto pago.</a:t>
            </a:r>
          </a:p>
          <a:p>
            <a:pPr marL="0" indent="0">
              <a:buNone/>
            </a:pPr>
            <a:r>
              <a:rPr lang="es-ES" sz="2000" dirty="0" smtClean="0"/>
              <a:t>	D) </a:t>
            </a:r>
            <a:r>
              <a:rPr lang="es-ES" sz="2000" b="1" dirty="0" smtClean="0"/>
              <a:t>Devoluciones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556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492664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Cuentas utilizadas por el P.G.C</a:t>
            </a:r>
            <a:r>
              <a:rPr lang="es-ES" b="1" dirty="0" smtClean="0"/>
              <a:t>.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179512" y="1052736"/>
            <a:ext cx="8856984" cy="5271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1800" b="1" dirty="0" smtClean="0"/>
              <a:t>A) Subgrupo </a:t>
            </a:r>
            <a:r>
              <a:rPr lang="es-ES" sz="1800" b="1" dirty="0"/>
              <a:t>60: Compras</a:t>
            </a:r>
            <a:r>
              <a:rPr lang="es-ES" sz="1800" dirty="0"/>
              <a:t>. En este subgrupo se encuentra la cuenta 600: Compras de mercaderías, además de la </a:t>
            </a:r>
            <a:r>
              <a:rPr lang="es-ES" sz="1800" dirty="0" smtClean="0"/>
              <a:t>606 :</a:t>
            </a:r>
            <a:r>
              <a:rPr lang="es-ES" sz="1800" dirty="0" err="1" smtClean="0"/>
              <a:t>Dcto</a:t>
            </a:r>
            <a:r>
              <a:rPr lang="es-ES" sz="1800" dirty="0" smtClean="0"/>
              <a:t> s compras </a:t>
            </a:r>
            <a:r>
              <a:rPr lang="es-ES" sz="1800" dirty="0" err="1" smtClean="0"/>
              <a:t>ppp</a:t>
            </a:r>
            <a:r>
              <a:rPr lang="es-ES" sz="1800" dirty="0" smtClean="0"/>
              <a:t>, 609</a:t>
            </a:r>
            <a:r>
              <a:rPr lang="es-ES" sz="1800" dirty="0"/>
              <a:t>: Rappels por compras, y la 608: Devoluciones de compras y operaciones similares</a:t>
            </a:r>
            <a:r>
              <a:rPr lang="es-ES" sz="1800" dirty="0" smtClean="0"/>
              <a:t>.  </a:t>
            </a:r>
            <a:r>
              <a:rPr lang="es-ES" sz="1800" dirty="0"/>
              <a:t>Nótese que las </a:t>
            </a:r>
            <a:r>
              <a:rPr lang="es-ES" sz="1800" dirty="0" smtClean="0"/>
              <a:t>cuentas (606, 608 </a:t>
            </a:r>
            <a:r>
              <a:rPr lang="es-ES" sz="1800" dirty="0"/>
              <a:t>y 609) tienen </a:t>
            </a:r>
            <a:r>
              <a:rPr lang="es-ES" sz="1800" i="1" dirty="0"/>
              <a:t>saldo </a:t>
            </a:r>
            <a:r>
              <a:rPr lang="es-ES" sz="1800" i="1" dirty="0" smtClean="0"/>
              <a:t>acreedor</a:t>
            </a:r>
            <a:r>
              <a:rPr lang="es-ES" sz="1800" dirty="0" smtClean="0"/>
              <a:t>. </a:t>
            </a:r>
            <a:r>
              <a:rPr lang="es-ES" sz="1800" dirty="0"/>
              <a:t>El P.G.C. ha agrupado todas ellas en un mismo subgrupo porque, </a:t>
            </a:r>
            <a:r>
              <a:rPr lang="es-ES" sz="1800" i="1" dirty="0"/>
              <a:t>sumando sus saldos</a:t>
            </a:r>
            <a:r>
              <a:rPr lang="es-ES" sz="1800" dirty="0"/>
              <a:t>, podemos conocer el importe de las </a:t>
            </a:r>
            <a:r>
              <a:rPr lang="es-ES" sz="1800" b="1" dirty="0"/>
              <a:t>compras netas</a:t>
            </a:r>
            <a:r>
              <a:rPr lang="es-ES" sz="1800" dirty="0"/>
              <a:t>.</a:t>
            </a:r>
          </a:p>
          <a:p>
            <a:pPr marL="0" indent="0">
              <a:buNone/>
            </a:pPr>
            <a:r>
              <a:rPr lang="es-ES" sz="1800" b="1" dirty="0"/>
              <a:t>B) Subgrupo 70: Ventas de mercaderías... </a:t>
            </a:r>
            <a:r>
              <a:rPr lang="es-ES" sz="1800" dirty="0"/>
              <a:t>Aquí encontramos los mismos conceptos anteriores pero referidos a las ventas, es decir, las cuentas 700: Ventas de mercaderías, </a:t>
            </a:r>
            <a:r>
              <a:rPr lang="es-ES" sz="1800" dirty="0" smtClean="0"/>
              <a:t>706 </a:t>
            </a:r>
            <a:r>
              <a:rPr lang="es-ES" sz="1800" dirty="0"/>
              <a:t>:</a:t>
            </a:r>
            <a:r>
              <a:rPr lang="es-ES" sz="1800" dirty="0" err="1"/>
              <a:t>Dcto</a:t>
            </a:r>
            <a:r>
              <a:rPr lang="es-ES" sz="1800" dirty="0"/>
              <a:t> </a:t>
            </a:r>
            <a:r>
              <a:rPr lang="es-ES" sz="1800" dirty="0" smtClean="0"/>
              <a:t>s/ventas </a:t>
            </a:r>
            <a:r>
              <a:rPr lang="es-ES" sz="1800" dirty="0" err="1" smtClean="0"/>
              <a:t>ppp</a:t>
            </a:r>
            <a:r>
              <a:rPr lang="es-ES" sz="1800" dirty="0" smtClean="0"/>
              <a:t>, 709</a:t>
            </a:r>
            <a:r>
              <a:rPr lang="es-ES" sz="1800" dirty="0"/>
              <a:t>: Rappels sobre ventas, y 708: Devoluciones de ventas y operaciones similares. </a:t>
            </a:r>
            <a:r>
              <a:rPr lang="es-ES" sz="1800" dirty="0" smtClean="0"/>
              <a:t> También </a:t>
            </a:r>
            <a:r>
              <a:rPr lang="es-ES" sz="1800" dirty="0"/>
              <a:t>en este caso, las cuentas representativas de los </a:t>
            </a:r>
            <a:r>
              <a:rPr lang="es-ES" sz="1800" dirty="0" smtClean="0"/>
              <a:t>descuentos  </a:t>
            </a:r>
            <a:r>
              <a:rPr lang="es-ES" sz="1800" dirty="0"/>
              <a:t>y devoluciones de ventas tienen un </a:t>
            </a:r>
            <a:r>
              <a:rPr lang="es-ES" sz="1800" dirty="0" smtClean="0"/>
              <a:t>saldo  </a:t>
            </a:r>
            <a:r>
              <a:rPr lang="es-ES" sz="1800" i="1" dirty="0" smtClean="0"/>
              <a:t>deudor</a:t>
            </a:r>
            <a:r>
              <a:rPr lang="es-ES" sz="1800" dirty="0" smtClean="0"/>
              <a:t>. El </a:t>
            </a:r>
            <a:r>
              <a:rPr lang="es-ES" sz="1800" i="1" dirty="0" smtClean="0"/>
              <a:t>sumatorio </a:t>
            </a:r>
            <a:r>
              <a:rPr lang="es-ES" sz="1800" i="1" dirty="0"/>
              <a:t>de todas sus cuentas</a:t>
            </a:r>
            <a:r>
              <a:rPr lang="es-ES" sz="1800" dirty="0"/>
              <a:t> </a:t>
            </a:r>
            <a:r>
              <a:rPr lang="es-ES" sz="1800" dirty="0" smtClean="0"/>
              <a:t>del </a:t>
            </a:r>
            <a:r>
              <a:rPr lang="es-ES" sz="1800" dirty="0"/>
              <a:t>subgrupo </a:t>
            </a:r>
            <a:r>
              <a:rPr lang="es-ES" sz="1800" dirty="0" smtClean="0"/>
              <a:t>70 nos </a:t>
            </a:r>
            <a:r>
              <a:rPr lang="es-ES" sz="1800" dirty="0"/>
              <a:t>informa de las </a:t>
            </a:r>
            <a:r>
              <a:rPr lang="es-ES" sz="1800" b="1" dirty="0"/>
              <a:t>ventas netas</a:t>
            </a:r>
            <a:r>
              <a:rPr lang="es-ES" sz="1800" dirty="0"/>
              <a:t>.</a:t>
            </a:r>
          </a:p>
          <a:p>
            <a:pPr marL="0" indent="0">
              <a:buNone/>
            </a:pPr>
            <a:r>
              <a:rPr lang="es-ES" sz="1800" b="1" dirty="0" smtClean="0"/>
              <a:t>C</a:t>
            </a:r>
            <a:r>
              <a:rPr lang="es-ES" sz="1800" b="1" dirty="0"/>
              <a:t>) Subgrupo 61: Variación de existencias</a:t>
            </a:r>
            <a:r>
              <a:rPr lang="es-ES" sz="1800" dirty="0"/>
              <a:t>. El P.G.C., mediante este subgrupo, recoge, </a:t>
            </a:r>
            <a:r>
              <a:rPr lang="es-ES" sz="1800" i="1" dirty="0"/>
              <a:t>como paso previo a la regularización</a:t>
            </a:r>
            <a:r>
              <a:rPr lang="es-ES" sz="1800" dirty="0"/>
              <a:t>, la diferencia de valor entre las existencias iniciales y las finales. Para las mercaderías se utiliza concretamente la 610: Variación de existencias de mercaderías</a:t>
            </a:r>
            <a:r>
              <a:rPr lang="es-ES" sz="1800" dirty="0" smtClean="0"/>
              <a:t>. A </a:t>
            </a:r>
            <a:r>
              <a:rPr lang="es-ES" sz="1800" dirty="0"/>
              <a:t>pesar de pertenecer al grupo 6, el saldo de las cuentas de este subgrupo puede ser deudor o acreedor, indistintamente. Ello dependerá de que las existencias finales sean menores o mayores que las iniciales, respectivamente. </a:t>
            </a:r>
          </a:p>
          <a:p>
            <a:pPr marL="0" indent="0">
              <a:buNone/>
            </a:pPr>
            <a:r>
              <a:rPr lang="es-ES" sz="1800" b="1" dirty="0"/>
              <a:t>D) Subgrupo 30: Comerciales</a:t>
            </a:r>
            <a:r>
              <a:rPr lang="es-ES" sz="1800" dirty="0"/>
              <a:t>. En este subgrupo se encuentra la cuenta 300: Mercaderías </a:t>
            </a:r>
            <a:r>
              <a:rPr lang="es-ES" sz="1800" dirty="0" smtClean="0"/>
              <a:t>que recoge </a:t>
            </a:r>
            <a:r>
              <a:rPr lang="es-ES" sz="1800" dirty="0"/>
              <a:t>exclusivamente el valor de las existencias iniciales y finales</a:t>
            </a:r>
            <a:r>
              <a:rPr lang="es-ES" sz="1800" dirty="0" smtClean="0"/>
              <a:t>.</a:t>
            </a:r>
            <a:endParaRPr lang="es-ES" sz="1800" dirty="0"/>
          </a:p>
        </p:txBody>
      </p:sp>
    </p:spTree>
    <p:extLst>
      <p:ext uri="{BB962C8B-B14F-4D97-AF65-F5344CB8AC3E}">
        <p14:creationId xmlns:p14="http://schemas.microsoft.com/office/powerpoint/2010/main" val="331825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564672"/>
          </a:xfrm>
        </p:spPr>
        <p:txBody>
          <a:bodyPr>
            <a:normAutofit fontScale="90000"/>
          </a:bodyPr>
          <a:lstStyle/>
          <a:p>
            <a:r>
              <a:rPr lang="es-ES" dirty="0" smtClean="0"/>
              <a:t>EJEMPLO</a:t>
            </a:r>
            <a:endParaRPr lang="es-E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124744"/>
            <a:ext cx="8229600" cy="51998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Supongamos </a:t>
            </a:r>
            <a:r>
              <a:rPr lang="es-ES" sz="2400" dirty="0" smtClean="0"/>
              <a:t>que una empresa inicia </a:t>
            </a:r>
            <a:r>
              <a:rPr lang="es-ES" sz="2400" dirty="0"/>
              <a:t>su ejercicio económico con unas existencias iniciales de mercaderías de 1.000 €. Las compras realizadas durante el ejercicio fueron de 6.000 €, aunque tuvo unas devoluciones de 300 €. </a:t>
            </a:r>
            <a:r>
              <a:rPr lang="es-ES" sz="2400" dirty="0" smtClean="0"/>
              <a:t>Además al pagar al proveedor antes de tiempo le conceden un descuento por pronto pago de </a:t>
            </a:r>
            <a:r>
              <a:rPr lang="es-ES" sz="2400" dirty="0"/>
              <a:t>400 </a:t>
            </a:r>
            <a:r>
              <a:rPr lang="es-ES" sz="2400" dirty="0" smtClean="0"/>
              <a:t>€. </a:t>
            </a:r>
            <a:r>
              <a:rPr lang="es-ES" sz="2400" dirty="0"/>
              <a:t>En el mismo periodo, las ventas de mercaderías alcanzaron el importe de 7.500 €, siendo los descuentos comerciales sobre ventas de 1.400 €. Finalizado el ejercicio, el inventario de almacén arroja un valor de existencias de 5.000 €</a:t>
            </a:r>
            <a:r>
              <a:rPr lang="es-ES" sz="2400" dirty="0" smtClean="0"/>
              <a:t>. Calcula su beneficio y contabiliza las operaciones.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692153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222</TotalTime>
  <Words>1230</Words>
  <Application>Microsoft Office PowerPoint</Application>
  <PresentationFormat>Presentación en pantalla (4:3)</PresentationFormat>
  <Paragraphs>109</Paragraphs>
  <Slides>18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Flujo</vt:lpstr>
      <vt:lpstr>MERCADERÍAS</vt:lpstr>
      <vt:lpstr>Presentación de PowerPoint</vt:lpstr>
      <vt:lpstr>Conceptos fundamentales</vt:lpstr>
      <vt:lpstr>Presentación de PowerPoint</vt:lpstr>
      <vt:lpstr>La variación de existencias</vt:lpstr>
      <vt:lpstr>EJEMPLO:</vt:lpstr>
      <vt:lpstr>Descuentos y devoluciones de mercaderías</vt:lpstr>
      <vt:lpstr>Cuentas utilizadas por el P.G.C.</vt:lpstr>
      <vt:lpstr>EJEMPLO</vt:lpstr>
      <vt:lpstr>Asiento de apertura</vt:lpstr>
      <vt:lpstr>Asientos de gestión</vt:lpstr>
      <vt:lpstr>Presentación de PowerPoint</vt:lpstr>
      <vt:lpstr>Regularización de resultados</vt:lpstr>
      <vt:lpstr>VALORACION DE LAS EXISTENCIAS</vt:lpstr>
      <vt:lpstr>Presentación de PowerPoint</vt:lpstr>
      <vt:lpstr>DETERIOROS DE VALOR</vt:lpstr>
      <vt:lpstr>Problemática contable 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MERCADERÍAS</dc:title>
  <dc:creator>Raquel Pérez</dc:creator>
  <cp:lastModifiedBy>ucm</cp:lastModifiedBy>
  <cp:revision>20</cp:revision>
  <dcterms:created xsi:type="dcterms:W3CDTF">2011-11-24T09:34:05Z</dcterms:created>
  <dcterms:modified xsi:type="dcterms:W3CDTF">2014-11-24T13:43:26Z</dcterms:modified>
</cp:coreProperties>
</file>