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1" d="100"/>
          <a:sy n="101" d="100"/>
        </p:scale>
        <p:origin x="-270"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s-ES" smtClean="0"/>
              <a:t>Haga clic para modificar el estilo de subtítulo del patrón</a:t>
            </a:r>
            <a:endParaRPr kumimoji="0" lang="en-US"/>
          </a:p>
        </p:txBody>
      </p:sp>
      <p:sp>
        <p:nvSpPr>
          <p:cNvPr id="30" name="Date Placeholder 29"/>
          <p:cNvSpPr>
            <a:spLocks noGrp="1"/>
          </p:cNvSpPr>
          <p:nvPr>
            <p:ph type="dt" sz="half" idx="10"/>
          </p:nvPr>
        </p:nvSpPr>
        <p:spPr/>
        <p:txBody>
          <a:bodyPr/>
          <a:lstStyle/>
          <a:p>
            <a:fld id="{EE271BB1-C84E-4E1D-BF46-B881569E7861}" type="datetimeFigureOut">
              <a:rPr lang="es-ES" smtClean="0"/>
              <a:t>07/12/2015</a:t>
            </a:fld>
            <a:endParaRPr lang="es-ES"/>
          </a:p>
        </p:txBody>
      </p:sp>
      <p:sp>
        <p:nvSpPr>
          <p:cNvPr id="19" name="Footer Placeholder 18"/>
          <p:cNvSpPr>
            <a:spLocks noGrp="1"/>
          </p:cNvSpPr>
          <p:nvPr>
            <p:ph type="ftr" sz="quarter" idx="11"/>
          </p:nvPr>
        </p:nvSpPr>
        <p:spPr/>
        <p:txBody>
          <a:bodyPr/>
          <a:lstStyle/>
          <a:p>
            <a:endParaRPr lang="es-ES"/>
          </a:p>
        </p:txBody>
      </p:sp>
      <p:sp>
        <p:nvSpPr>
          <p:cNvPr id="27" name="Slide Number Placeholder 26"/>
          <p:cNvSpPr>
            <a:spLocks noGrp="1"/>
          </p:cNvSpPr>
          <p:nvPr>
            <p:ph type="sldNum" sz="quarter" idx="12"/>
          </p:nvPr>
        </p:nvSpPr>
        <p:spPr/>
        <p:txBody>
          <a:bodyPr/>
          <a:lstStyle/>
          <a:p>
            <a:fld id="{71E30709-FED8-420F-A946-6F7F9BCD8F63}"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EE271BB1-C84E-4E1D-BF46-B881569E7861}" type="datetimeFigureOut">
              <a:rPr lang="es-ES" smtClean="0"/>
              <a:t>07/12/2015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1E30709-FED8-420F-A946-6F7F9BCD8F63}" type="slidenum">
              <a:rPr lang="es-ES" smtClean="0"/>
              <a:t>‹Nº›</a:t>
            </a:fld>
            <a:endParaRPr lang="es-E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s-ES" smtClean="0"/>
              <a:t>Haga clic para modificar el estilo de título del patrón</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EE271BB1-C84E-4E1D-BF46-B881569E7861}" type="datetimeFigureOut">
              <a:rPr lang="es-ES" smtClean="0"/>
              <a:t>07/12/2015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1E30709-FED8-420F-A946-6F7F9BCD8F63}" type="slidenum">
              <a:rPr lang="es-ES" smtClean="0"/>
              <a:t>‹Nº›</a:t>
            </a:fld>
            <a:endParaRPr lang="es-E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s-ES" smtClean="0"/>
              <a:t>Haga clic para modificar el estilo de título del patrón</a:t>
            </a:r>
            <a:endParaRPr kumimoji="0" lang="en-US"/>
          </a:p>
        </p:txBody>
      </p:sp>
      <p:sp>
        <p:nvSpPr>
          <p:cNvPr id="3" name="Content Placeholder 2"/>
          <p:cNvSpPr>
            <a:spLocks noGrp="1"/>
          </p:cNvSpPr>
          <p:nvPr>
            <p:ph idx="1"/>
          </p:nvPr>
        </p:nvSpPr>
        <p:spPr/>
        <p:txBody>
          <a:body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Date Placeholder 3"/>
          <p:cNvSpPr>
            <a:spLocks noGrp="1"/>
          </p:cNvSpPr>
          <p:nvPr>
            <p:ph type="dt" sz="half" idx="10"/>
          </p:nvPr>
        </p:nvSpPr>
        <p:spPr/>
        <p:txBody>
          <a:bodyPr/>
          <a:lstStyle/>
          <a:p>
            <a:fld id="{EE271BB1-C84E-4E1D-BF46-B881569E7861}" type="datetimeFigureOut">
              <a:rPr lang="es-ES" smtClean="0"/>
              <a:t>07/12/2015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1E30709-FED8-420F-A946-6F7F9BCD8F63}" type="slidenum">
              <a:rPr lang="es-ES" smtClean="0"/>
              <a:t>‹Nº›</a:t>
            </a:fld>
            <a:endParaRPr lang="es-E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s-ES" smtClean="0"/>
              <a:t>Haga clic para modificar el estilo de texto del patrón</a:t>
            </a:r>
          </a:p>
        </p:txBody>
      </p:sp>
      <p:sp>
        <p:nvSpPr>
          <p:cNvPr id="4" name="Date Placeholder 3"/>
          <p:cNvSpPr>
            <a:spLocks noGrp="1"/>
          </p:cNvSpPr>
          <p:nvPr>
            <p:ph type="dt" sz="half" idx="10"/>
          </p:nvPr>
        </p:nvSpPr>
        <p:spPr/>
        <p:txBody>
          <a:bodyPr/>
          <a:lstStyle/>
          <a:p>
            <a:fld id="{EE271BB1-C84E-4E1D-BF46-B881569E7861}" type="datetimeFigureOut">
              <a:rPr lang="es-ES" smtClean="0"/>
              <a:t>07/12/2015</a:t>
            </a:fld>
            <a:endParaRPr lang="es-ES"/>
          </a:p>
        </p:txBody>
      </p:sp>
      <p:sp>
        <p:nvSpPr>
          <p:cNvPr id="5" name="Footer Placeholder 4"/>
          <p:cNvSpPr>
            <a:spLocks noGrp="1"/>
          </p:cNvSpPr>
          <p:nvPr>
            <p:ph type="ftr" sz="quarter" idx="11"/>
          </p:nvPr>
        </p:nvSpPr>
        <p:spPr/>
        <p:txBody>
          <a:bodyPr/>
          <a:lstStyle/>
          <a:p>
            <a:endParaRPr lang="es-ES"/>
          </a:p>
        </p:txBody>
      </p:sp>
      <p:sp>
        <p:nvSpPr>
          <p:cNvPr id="6" name="Slide Number Placeholder 5"/>
          <p:cNvSpPr>
            <a:spLocks noGrp="1"/>
          </p:cNvSpPr>
          <p:nvPr>
            <p:ph type="sldNum" sz="quarter" idx="12"/>
          </p:nvPr>
        </p:nvSpPr>
        <p:spPr/>
        <p:txBody>
          <a:bodyPr/>
          <a:lstStyle/>
          <a:p>
            <a:fld id="{71E30709-FED8-420F-A946-6F7F9BCD8F63}" type="slidenum">
              <a:rPr lang="es-ES" smtClean="0"/>
              <a:t>‹Nº›</a:t>
            </a:fld>
            <a:endParaRPr lang="es-E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s-ES" smtClean="0"/>
              <a:t>Haga clic para modificar el estilo de título del patrón</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EE271BB1-C84E-4E1D-BF46-B881569E7861}" type="datetimeFigureOut">
              <a:rPr lang="es-ES" smtClean="0"/>
              <a:t>07/12/2015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1E30709-FED8-420F-A946-6F7F9BCD8F63}" type="slidenum">
              <a:rPr lang="es-ES" smtClean="0"/>
              <a:t>‹Nº›</a:t>
            </a:fld>
            <a:endParaRPr lang="es-E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s-ES" smtClean="0"/>
              <a:t>Haga clic para modificar el estilo de texto del patrón</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7" name="Date Placeholder 6"/>
          <p:cNvSpPr>
            <a:spLocks noGrp="1"/>
          </p:cNvSpPr>
          <p:nvPr>
            <p:ph type="dt" sz="half" idx="10"/>
          </p:nvPr>
        </p:nvSpPr>
        <p:spPr/>
        <p:txBody>
          <a:bodyPr/>
          <a:lstStyle/>
          <a:p>
            <a:fld id="{EE271BB1-C84E-4E1D-BF46-B881569E7861}" type="datetimeFigureOut">
              <a:rPr lang="es-ES" smtClean="0"/>
              <a:t>07/12/2015</a:t>
            </a:fld>
            <a:endParaRPr lang="es-ES"/>
          </a:p>
        </p:txBody>
      </p:sp>
      <p:sp>
        <p:nvSpPr>
          <p:cNvPr id="8" name="Footer Placeholder 7"/>
          <p:cNvSpPr>
            <a:spLocks noGrp="1"/>
          </p:cNvSpPr>
          <p:nvPr>
            <p:ph type="ftr" sz="quarter" idx="11"/>
          </p:nvPr>
        </p:nvSpPr>
        <p:spPr/>
        <p:txBody>
          <a:bodyPr/>
          <a:lstStyle/>
          <a:p>
            <a:endParaRPr lang="es-ES"/>
          </a:p>
        </p:txBody>
      </p:sp>
      <p:sp>
        <p:nvSpPr>
          <p:cNvPr id="9" name="Slide Number Placeholder 8"/>
          <p:cNvSpPr>
            <a:spLocks noGrp="1"/>
          </p:cNvSpPr>
          <p:nvPr>
            <p:ph type="sldNum" sz="quarter" idx="12"/>
          </p:nvPr>
        </p:nvSpPr>
        <p:spPr/>
        <p:txBody>
          <a:bodyPr/>
          <a:lstStyle/>
          <a:p>
            <a:fld id="{71E30709-FED8-420F-A946-6F7F9BCD8F63}" type="slidenum">
              <a:rPr lang="es-ES" smtClean="0"/>
              <a:t>‹Nº›</a:t>
            </a:fld>
            <a:endParaRPr lang="es-E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Date Placeholder 2"/>
          <p:cNvSpPr>
            <a:spLocks noGrp="1"/>
          </p:cNvSpPr>
          <p:nvPr>
            <p:ph type="dt" sz="half" idx="10"/>
          </p:nvPr>
        </p:nvSpPr>
        <p:spPr/>
        <p:txBody>
          <a:bodyPr/>
          <a:lstStyle/>
          <a:p>
            <a:fld id="{EE271BB1-C84E-4E1D-BF46-B881569E7861}" type="datetimeFigureOut">
              <a:rPr lang="es-ES" smtClean="0"/>
              <a:t>07/12/2015</a:t>
            </a:fld>
            <a:endParaRPr lang="es-ES"/>
          </a:p>
        </p:txBody>
      </p:sp>
      <p:sp>
        <p:nvSpPr>
          <p:cNvPr id="4" name="Footer Placeholder 3"/>
          <p:cNvSpPr>
            <a:spLocks noGrp="1"/>
          </p:cNvSpPr>
          <p:nvPr>
            <p:ph type="ftr" sz="quarter" idx="11"/>
          </p:nvPr>
        </p:nvSpPr>
        <p:spPr/>
        <p:txBody>
          <a:bodyPr/>
          <a:lstStyle/>
          <a:p>
            <a:endParaRPr lang="es-ES"/>
          </a:p>
        </p:txBody>
      </p:sp>
      <p:sp>
        <p:nvSpPr>
          <p:cNvPr id="5" name="Slide Number Placeholder 4"/>
          <p:cNvSpPr>
            <a:spLocks noGrp="1"/>
          </p:cNvSpPr>
          <p:nvPr>
            <p:ph type="sldNum" sz="quarter" idx="12"/>
          </p:nvPr>
        </p:nvSpPr>
        <p:spPr/>
        <p:txBody>
          <a:bodyPr/>
          <a:lstStyle/>
          <a:p>
            <a:fld id="{71E30709-FED8-420F-A946-6F7F9BCD8F63}" type="slidenum">
              <a:rPr lang="es-ES" smtClean="0"/>
              <a:t>‹Nº›</a:t>
            </a:fld>
            <a:endParaRPr lang="es-E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271BB1-C84E-4E1D-BF46-B881569E7861}" type="datetimeFigureOut">
              <a:rPr lang="es-ES" smtClean="0"/>
              <a:t>07/12/2015</a:t>
            </a:fld>
            <a:endParaRPr lang="es-ES"/>
          </a:p>
        </p:txBody>
      </p:sp>
      <p:sp>
        <p:nvSpPr>
          <p:cNvPr id="3" name="Footer Placeholder 2"/>
          <p:cNvSpPr>
            <a:spLocks noGrp="1"/>
          </p:cNvSpPr>
          <p:nvPr>
            <p:ph type="ftr" sz="quarter" idx="11"/>
          </p:nvPr>
        </p:nvSpPr>
        <p:spPr/>
        <p:txBody>
          <a:bodyPr/>
          <a:lstStyle/>
          <a:p>
            <a:endParaRPr lang="es-ES"/>
          </a:p>
        </p:txBody>
      </p:sp>
      <p:sp>
        <p:nvSpPr>
          <p:cNvPr id="4" name="Slide Number Placeholder 3"/>
          <p:cNvSpPr>
            <a:spLocks noGrp="1"/>
          </p:cNvSpPr>
          <p:nvPr>
            <p:ph type="sldNum" sz="quarter" idx="12"/>
          </p:nvPr>
        </p:nvSpPr>
        <p:spPr/>
        <p:txBody>
          <a:bodyPr/>
          <a:lstStyle/>
          <a:p>
            <a:fld id="{71E30709-FED8-420F-A946-6F7F9BCD8F63}" type="slidenum">
              <a:rPr lang="es-ES" smtClean="0"/>
              <a:t>‹Nº›</a:t>
            </a:fld>
            <a:endParaRPr lang="es-E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s-ES" smtClean="0"/>
              <a:t>Haga clic para modificar el estilo de título del patrón</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s-ES" smtClean="0"/>
              <a:t>Haga clic para modificar el estilo de texto del patrón</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s-ES" smtClean="0"/>
              <a:t>Haga clic para modificar el estilo de texto del patrón</a:t>
            </a:r>
          </a:p>
          <a:p>
            <a:pPr lvl="1" eaLnBrk="1" latinLnBrk="0" hangingPunct="1"/>
            <a:r>
              <a:rPr lang="es-ES" smtClean="0"/>
              <a:t>Segundo nivel</a:t>
            </a:r>
          </a:p>
          <a:p>
            <a:pPr lvl="2" eaLnBrk="1" latinLnBrk="0" hangingPunct="1"/>
            <a:r>
              <a:rPr lang="es-ES" smtClean="0"/>
              <a:t>Tercer nivel</a:t>
            </a:r>
          </a:p>
          <a:p>
            <a:pPr lvl="3" eaLnBrk="1" latinLnBrk="0" hangingPunct="1"/>
            <a:r>
              <a:rPr lang="es-ES" smtClean="0"/>
              <a:t>Cuarto nivel</a:t>
            </a:r>
          </a:p>
          <a:p>
            <a:pPr lvl="4" eaLnBrk="1" latinLnBrk="0" hangingPunct="1"/>
            <a:r>
              <a:rPr lang="es-ES" smtClean="0"/>
              <a:t>Quinto nivel</a:t>
            </a:r>
            <a:endParaRPr kumimoji="0" lang="en-US"/>
          </a:p>
        </p:txBody>
      </p:sp>
      <p:sp>
        <p:nvSpPr>
          <p:cNvPr id="5" name="Date Placeholder 4"/>
          <p:cNvSpPr>
            <a:spLocks noGrp="1"/>
          </p:cNvSpPr>
          <p:nvPr>
            <p:ph type="dt" sz="half" idx="10"/>
          </p:nvPr>
        </p:nvSpPr>
        <p:spPr/>
        <p:txBody>
          <a:bodyPr/>
          <a:lstStyle/>
          <a:p>
            <a:fld id="{EE271BB1-C84E-4E1D-BF46-B881569E7861}" type="datetimeFigureOut">
              <a:rPr lang="es-ES" smtClean="0"/>
              <a:t>07/12/2015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p:txBody>
          <a:bodyPr/>
          <a:lstStyle/>
          <a:p>
            <a:fld id="{71E30709-FED8-420F-A946-6F7F9BCD8F63}" type="slidenum">
              <a:rPr lang="es-ES" smtClean="0"/>
              <a:t>‹Nº›</a:t>
            </a:fld>
            <a:endParaRPr lang="es-E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s-ES" smtClean="0"/>
              <a:t>Haga clic para modificar el estilo de título del patrón</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s-ES" smtClean="0"/>
              <a:t>Haga clic para modificar el estilo de texto del patrón</a:t>
            </a:r>
          </a:p>
        </p:txBody>
      </p:sp>
      <p:sp>
        <p:nvSpPr>
          <p:cNvPr id="5" name="Date Placeholder 4"/>
          <p:cNvSpPr>
            <a:spLocks noGrp="1"/>
          </p:cNvSpPr>
          <p:nvPr>
            <p:ph type="dt" sz="half" idx="10"/>
          </p:nvPr>
        </p:nvSpPr>
        <p:spPr/>
        <p:txBody>
          <a:bodyPr/>
          <a:lstStyle/>
          <a:p>
            <a:fld id="{EE271BB1-C84E-4E1D-BF46-B881569E7861}" type="datetimeFigureOut">
              <a:rPr lang="es-ES" smtClean="0"/>
              <a:t>07/12/2015</a:t>
            </a:fld>
            <a:endParaRPr lang="es-ES"/>
          </a:p>
        </p:txBody>
      </p:sp>
      <p:sp>
        <p:nvSpPr>
          <p:cNvPr id="6" name="Footer Placeholder 5"/>
          <p:cNvSpPr>
            <a:spLocks noGrp="1"/>
          </p:cNvSpPr>
          <p:nvPr>
            <p:ph type="ftr" sz="quarter" idx="11"/>
          </p:nvPr>
        </p:nvSpPr>
        <p:spPr/>
        <p:txBody>
          <a:bodyPr/>
          <a:lstStyle/>
          <a:p>
            <a:endParaRPr lang="es-ES"/>
          </a:p>
        </p:txBody>
      </p:sp>
      <p:sp>
        <p:nvSpPr>
          <p:cNvPr id="7" name="Slide Number Placeholder 6"/>
          <p:cNvSpPr>
            <a:spLocks noGrp="1"/>
          </p:cNvSpPr>
          <p:nvPr>
            <p:ph type="sldNum" sz="quarter" idx="12"/>
          </p:nvPr>
        </p:nvSpPr>
        <p:spPr>
          <a:xfrm>
            <a:off x="8077200" y="6356350"/>
            <a:ext cx="609600" cy="365125"/>
          </a:xfrm>
        </p:spPr>
        <p:txBody>
          <a:bodyPr/>
          <a:lstStyle/>
          <a:p>
            <a:fld id="{71E30709-FED8-420F-A946-6F7F9BCD8F63}" type="slidenum">
              <a:rPr lang="es-ES" smtClean="0"/>
              <a:t>‹Nº›</a:t>
            </a:fld>
            <a:endParaRPr lang="es-E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s-ES" smtClean="0"/>
              <a:t>Haga clic en el icono para agregar una imagen</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s-ES" smtClean="0"/>
              <a:t>Haga clic para modificar el estilo de título del patrón</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s-ES" smtClean="0"/>
              <a:t>Haga clic para modificar el estilo de texto del patrón</a:t>
            </a:r>
          </a:p>
          <a:p>
            <a:pPr lvl="1" eaLnBrk="1" latinLnBrk="0" hangingPunct="1"/>
            <a:r>
              <a:rPr kumimoji="0" lang="es-ES" smtClean="0"/>
              <a:t>Segundo nivel</a:t>
            </a:r>
          </a:p>
          <a:p>
            <a:pPr lvl="2" eaLnBrk="1" latinLnBrk="0" hangingPunct="1"/>
            <a:r>
              <a:rPr kumimoji="0" lang="es-ES" smtClean="0"/>
              <a:t>Tercer nivel</a:t>
            </a:r>
          </a:p>
          <a:p>
            <a:pPr lvl="3" eaLnBrk="1" latinLnBrk="0" hangingPunct="1"/>
            <a:r>
              <a:rPr kumimoji="0" lang="es-ES" smtClean="0"/>
              <a:t>Cuarto nivel</a:t>
            </a:r>
          </a:p>
          <a:p>
            <a:pPr lvl="4" eaLnBrk="1" latinLnBrk="0" hangingPunct="1"/>
            <a:r>
              <a:rPr kumimoji="0" lang="es-ES" smtClean="0"/>
              <a:t>Quinto nivel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E271BB1-C84E-4E1D-BF46-B881569E7861}" type="datetimeFigureOut">
              <a:rPr lang="es-ES" smtClean="0"/>
              <a:t>07/12/2015</a:t>
            </a:fld>
            <a:endParaRPr lang="es-E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s-E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71E30709-FED8-420F-A946-6F7F9BCD8F63}" type="slidenum">
              <a:rPr lang="es-ES" smtClean="0"/>
              <a:t>‹Nº›</a:t>
            </a:fld>
            <a:endParaRPr lang="es-E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ES" dirty="0" smtClean="0"/>
              <a:t>Periodificación contable</a:t>
            </a:r>
            <a:endParaRPr lang="es-ES" dirty="0"/>
          </a:p>
        </p:txBody>
      </p:sp>
      <p:sp>
        <p:nvSpPr>
          <p:cNvPr id="3" name="2 Subtítulo"/>
          <p:cNvSpPr>
            <a:spLocks noGrp="1"/>
          </p:cNvSpPr>
          <p:nvPr>
            <p:ph type="subTitle" idx="1"/>
          </p:nvPr>
        </p:nvSpPr>
        <p:spPr/>
        <p:txBody>
          <a:bodyPr/>
          <a:lstStyle/>
          <a:p>
            <a:endParaRPr lang="es-ES" dirty="0"/>
          </a:p>
        </p:txBody>
      </p:sp>
    </p:spTree>
    <p:extLst>
      <p:ext uri="{BB962C8B-B14F-4D97-AF65-F5344CB8AC3E}">
        <p14:creationId xmlns:p14="http://schemas.microsoft.com/office/powerpoint/2010/main" val="223766688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395536" y="476672"/>
            <a:ext cx="8229600" cy="492664"/>
          </a:xfrm>
        </p:spPr>
        <p:txBody>
          <a:bodyPr>
            <a:normAutofit fontScale="90000"/>
          </a:bodyPr>
          <a:lstStyle/>
          <a:p>
            <a:r>
              <a:rPr lang="es-ES" dirty="0" smtClean="0"/>
              <a:t>Introducción</a:t>
            </a:r>
            <a:endParaRPr lang="es-ES" dirty="0"/>
          </a:p>
        </p:txBody>
      </p:sp>
      <p:sp>
        <p:nvSpPr>
          <p:cNvPr id="3" name="2 Marcador de contenido"/>
          <p:cNvSpPr>
            <a:spLocks noGrp="1"/>
          </p:cNvSpPr>
          <p:nvPr>
            <p:ph idx="1"/>
          </p:nvPr>
        </p:nvSpPr>
        <p:spPr>
          <a:xfrm>
            <a:off x="467544" y="1052736"/>
            <a:ext cx="8435280" cy="5688632"/>
          </a:xfrm>
        </p:spPr>
        <p:txBody>
          <a:bodyPr>
            <a:normAutofit fontScale="62500" lnSpcReduction="20000"/>
          </a:bodyPr>
          <a:lstStyle/>
          <a:p>
            <a:r>
              <a:rPr lang="es-ES" dirty="0"/>
              <a:t>Cada ejercicio económico, la empresa ha de determinar el resultado que ha obtenido, pérdida o ganancia, en ese período. Normalmente, este cálculo se efectúa a finales de año, puesto que el ejercicio económico de las empresas suele coincidir con el año natural.</a:t>
            </a:r>
          </a:p>
          <a:p>
            <a:r>
              <a:rPr lang="es-ES" dirty="0" smtClean="0"/>
              <a:t>Al </a:t>
            </a:r>
            <a:r>
              <a:rPr lang="es-ES" dirty="0"/>
              <a:t>cierre del ejercicio, la empresa se ve obligada a analizar los distintos ingresos y gastos contabilizados en el período, puesto que éstos pueden presentar las siguientes circunstancias:</a:t>
            </a:r>
          </a:p>
          <a:p>
            <a:pPr lvl="1"/>
            <a:r>
              <a:rPr lang="es-ES" dirty="0"/>
              <a:t>Que se hayan devengado en el ejercicio, aunque todavía no se hayan cobrado o pagado.</a:t>
            </a:r>
          </a:p>
          <a:p>
            <a:pPr lvl="1"/>
            <a:r>
              <a:rPr lang="es-ES" dirty="0"/>
              <a:t>Que no se hayan devengado en el período, pero se hayan cobrado o pagado en el mismo.</a:t>
            </a:r>
          </a:p>
          <a:p>
            <a:endParaRPr lang="es-ES" dirty="0" smtClean="0"/>
          </a:p>
          <a:p>
            <a:r>
              <a:rPr lang="es-ES" dirty="0" smtClean="0"/>
              <a:t>A </a:t>
            </a:r>
            <a:r>
              <a:rPr lang="es-ES" dirty="0"/>
              <a:t>tenor del principio del devengo, los ingresos y gastos se imputarán al ejercicio en el que se generen, con independencia de que se realice –o no– su cobro o pago en ese período.</a:t>
            </a:r>
          </a:p>
          <a:p>
            <a:r>
              <a:rPr lang="es-ES" dirty="0" smtClean="0"/>
              <a:t>Se </a:t>
            </a:r>
            <a:r>
              <a:rPr lang="es-ES" dirty="0"/>
              <a:t>genera un ingreso en la fecha en la que la empresa preste los servicios correspondientes a dicho ingreso o entregue las pertinentes existencias. A su vez, se considera que un gasto se ha devengado si la entidad ha recibido o disfrutado los bienes, servicios o suministros inherentes a ese gasto.</a:t>
            </a:r>
          </a:p>
          <a:p>
            <a:r>
              <a:rPr lang="es-ES" dirty="0"/>
              <a:t>Por lo tanto, a la hora de determinar el resultado contable del ejercicio económico, hay que considerar exclusivamente los ingresos y gastos devengados en él. Ahora bien, dado que se han contabilizado ciertos ingresos y gastos no devengados en el ejercicio, hay que proceder a darlos de baja por un tiempo, puesto que no participarán en el cálculo del resultado.</a:t>
            </a:r>
          </a:p>
          <a:p>
            <a:r>
              <a:rPr lang="es-ES" dirty="0"/>
              <a:t>A este proceso, consistente en efectuar los ajustes contables precisos para que al hallar el resultado sólo se incluyan los ingresos y gastos devengados en el período, se le conoce con el nombre de </a:t>
            </a:r>
            <a:r>
              <a:rPr lang="es-ES" b="1" dirty="0"/>
              <a:t>periodificación contable</a:t>
            </a:r>
            <a:r>
              <a:rPr lang="es-ES" dirty="0" smtClean="0"/>
              <a:t>.</a:t>
            </a:r>
            <a:endParaRPr lang="es-ES" dirty="0"/>
          </a:p>
        </p:txBody>
      </p:sp>
    </p:spTree>
    <p:extLst>
      <p:ext uri="{BB962C8B-B14F-4D97-AF65-F5344CB8AC3E}">
        <p14:creationId xmlns:p14="http://schemas.microsoft.com/office/powerpoint/2010/main" val="20538889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Cuentas</a:t>
            </a:r>
            <a:endParaRPr lang="es-ES" dirty="0"/>
          </a:p>
        </p:txBody>
      </p:sp>
      <p:sp>
        <p:nvSpPr>
          <p:cNvPr id="3" name="2 Marcador de contenido"/>
          <p:cNvSpPr>
            <a:spLocks noGrp="1"/>
          </p:cNvSpPr>
          <p:nvPr>
            <p:ph idx="1"/>
          </p:nvPr>
        </p:nvSpPr>
        <p:spPr/>
        <p:txBody>
          <a:bodyPr/>
          <a:lstStyle/>
          <a:p>
            <a:r>
              <a:rPr lang="es-ES" dirty="0" smtClean="0"/>
              <a:t>(480) Gastos anticipados : cuenta correctora de gastos que nace por el DEBE y recoge el importe pagado pero aún no devengado de un gasto.</a:t>
            </a:r>
          </a:p>
          <a:p>
            <a:r>
              <a:rPr lang="es-ES" dirty="0" smtClean="0"/>
              <a:t>(485) Ingresos anticipados: </a:t>
            </a:r>
            <a:r>
              <a:rPr lang="es-ES" dirty="0"/>
              <a:t>cuenta correctora de </a:t>
            </a:r>
            <a:r>
              <a:rPr lang="es-ES" dirty="0" smtClean="0"/>
              <a:t>ingresos </a:t>
            </a:r>
            <a:r>
              <a:rPr lang="es-ES" dirty="0"/>
              <a:t>que nace por el </a:t>
            </a:r>
            <a:r>
              <a:rPr lang="es-ES" dirty="0" smtClean="0"/>
              <a:t>HABER </a:t>
            </a:r>
            <a:r>
              <a:rPr lang="es-ES" dirty="0"/>
              <a:t>y recoge el importe </a:t>
            </a:r>
            <a:r>
              <a:rPr lang="es-ES" dirty="0" smtClean="0"/>
              <a:t>cobrado </a:t>
            </a:r>
            <a:r>
              <a:rPr lang="es-ES" dirty="0"/>
              <a:t>pero aún no devengado de un </a:t>
            </a:r>
            <a:r>
              <a:rPr lang="es-ES" dirty="0" smtClean="0"/>
              <a:t>ingreso.</a:t>
            </a:r>
            <a:endParaRPr lang="es-ES" dirty="0"/>
          </a:p>
          <a:p>
            <a:endParaRPr lang="es-ES" dirty="0"/>
          </a:p>
        </p:txBody>
      </p:sp>
    </p:spTree>
    <p:extLst>
      <p:ext uri="{BB962C8B-B14F-4D97-AF65-F5344CB8AC3E}">
        <p14:creationId xmlns:p14="http://schemas.microsoft.com/office/powerpoint/2010/main" val="41425814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467544" y="548680"/>
            <a:ext cx="8229600" cy="564672"/>
          </a:xfrm>
        </p:spPr>
        <p:txBody>
          <a:bodyPr>
            <a:normAutofit fontScale="90000"/>
          </a:bodyPr>
          <a:lstStyle/>
          <a:p>
            <a:r>
              <a:rPr lang="es-ES" dirty="0" smtClean="0"/>
              <a:t>Ejemplos:</a:t>
            </a:r>
            <a:endParaRPr lang="es-E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71800" y="260648"/>
            <a:ext cx="5688497" cy="4822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4953527"/>
            <a:ext cx="5760640" cy="167217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107504" y="1556792"/>
            <a:ext cx="2520280" cy="5355312"/>
          </a:xfrm>
          <a:prstGeom prst="rect">
            <a:avLst/>
          </a:prstGeom>
          <a:noFill/>
        </p:spPr>
        <p:txBody>
          <a:bodyPr wrap="square" rtlCol="0">
            <a:spAutoFit/>
          </a:bodyPr>
          <a:lstStyle/>
          <a:p>
            <a:r>
              <a:rPr lang="es-ES" dirty="0" smtClean="0"/>
              <a:t>Lo que corresponde devengar en el año X0 de Publicidad: (12.000/12)x10 meses= 10.000 euros</a:t>
            </a:r>
          </a:p>
          <a:p>
            <a:endParaRPr lang="es-ES" dirty="0"/>
          </a:p>
          <a:p>
            <a:r>
              <a:rPr lang="es-ES" dirty="0" smtClean="0"/>
              <a:t>Lo que va a gasto anticipado:</a:t>
            </a:r>
          </a:p>
          <a:p>
            <a:endParaRPr lang="es-ES" dirty="0"/>
          </a:p>
          <a:p>
            <a:r>
              <a:rPr lang="es-ES" dirty="0" smtClean="0"/>
              <a:t>(12.000/12)x2 meses= 2.000 euros</a:t>
            </a:r>
          </a:p>
          <a:p>
            <a:endParaRPr lang="es-ES" dirty="0"/>
          </a:p>
          <a:p>
            <a:endParaRPr lang="es-ES" dirty="0" smtClean="0"/>
          </a:p>
          <a:p>
            <a:endParaRPr lang="es-ES" dirty="0"/>
          </a:p>
          <a:p>
            <a:endParaRPr lang="es-ES" dirty="0" smtClean="0"/>
          </a:p>
          <a:p>
            <a:endParaRPr lang="es-ES" dirty="0"/>
          </a:p>
          <a:p>
            <a:endParaRPr lang="es-ES" dirty="0" smtClean="0"/>
          </a:p>
          <a:p>
            <a:endParaRPr lang="es-ES" dirty="0"/>
          </a:p>
          <a:p>
            <a:endParaRPr lang="es-ES" dirty="0"/>
          </a:p>
        </p:txBody>
      </p:sp>
    </p:spTree>
    <p:extLst>
      <p:ext uri="{BB962C8B-B14F-4D97-AF65-F5344CB8AC3E}">
        <p14:creationId xmlns:p14="http://schemas.microsoft.com/office/powerpoint/2010/main" val="100195920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endParaRPr lang="es-E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8" y="483025"/>
            <a:ext cx="6091107" cy="4389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528" y="4879173"/>
            <a:ext cx="6120680" cy="13670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3 CuadroTexto"/>
          <p:cNvSpPr txBox="1"/>
          <p:nvPr/>
        </p:nvSpPr>
        <p:spPr>
          <a:xfrm>
            <a:off x="6732240" y="1196752"/>
            <a:ext cx="2232248" cy="3139321"/>
          </a:xfrm>
          <a:prstGeom prst="rect">
            <a:avLst/>
          </a:prstGeom>
          <a:noFill/>
        </p:spPr>
        <p:txBody>
          <a:bodyPr wrap="square" rtlCol="0">
            <a:spAutoFit/>
          </a:bodyPr>
          <a:lstStyle/>
          <a:p>
            <a:r>
              <a:rPr lang="es-ES" dirty="0" smtClean="0"/>
              <a:t>El devengo de alquiler del año X0 es:</a:t>
            </a:r>
          </a:p>
          <a:p>
            <a:r>
              <a:rPr lang="es-ES" dirty="0" smtClean="0"/>
              <a:t>4.500/3=1.500 euros/mes</a:t>
            </a:r>
          </a:p>
          <a:p>
            <a:endParaRPr lang="es-ES" dirty="0"/>
          </a:p>
          <a:p>
            <a:r>
              <a:rPr lang="es-ES" dirty="0" smtClean="0"/>
              <a:t>1.500x2=3.000</a:t>
            </a:r>
          </a:p>
          <a:p>
            <a:endParaRPr lang="es-ES" dirty="0"/>
          </a:p>
          <a:p>
            <a:r>
              <a:rPr lang="es-ES" dirty="0" smtClean="0"/>
              <a:t>Lo anticipado:</a:t>
            </a:r>
          </a:p>
          <a:p>
            <a:r>
              <a:rPr lang="es-ES" dirty="0" smtClean="0"/>
              <a:t>1.500 del mes de enero X1</a:t>
            </a:r>
            <a:endParaRPr lang="es-ES" dirty="0"/>
          </a:p>
        </p:txBody>
      </p:sp>
    </p:spTree>
    <p:extLst>
      <p:ext uri="{BB962C8B-B14F-4D97-AF65-F5344CB8AC3E}">
        <p14:creationId xmlns:p14="http://schemas.microsoft.com/office/powerpoint/2010/main" val="22693153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a:xfrm>
            <a:off x="29546" y="0"/>
            <a:ext cx="9252520" cy="780696"/>
          </a:xfrm>
        </p:spPr>
        <p:txBody>
          <a:bodyPr>
            <a:normAutofit fontScale="90000"/>
          </a:bodyPr>
          <a:lstStyle/>
          <a:p>
            <a:r>
              <a:rPr lang="es-ES" b="1" dirty="0"/>
              <a:t>Ejercicios de periodificación </a:t>
            </a:r>
            <a:r>
              <a:rPr lang="es-ES" b="1" dirty="0" smtClean="0"/>
              <a:t>contable</a:t>
            </a:r>
            <a:endParaRPr lang="es-ES" dirty="0"/>
          </a:p>
        </p:txBody>
      </p:sp>
      <p:sp>
        <p:nvSpPr>
          <p:cNvPr id="3" name="2 Marcador de contenido"/>
          <p:cNvSpPr>
            <a:spLocks noGrp="1"/>
          </p:cNvSpPr>
          <p:nvPr>
            <p:ph idx="1"/>
          </p:nvPr>
        </p:nvSpPr>
        <p:spPr>
          <a:xfrm>
            <a:off x="467544" y="1124744"/>
            <a:ext cx="8229600" cy="5472608"/>
          </a:xfrm>
        </p:spPr>
        <p:txBody>
          <a:bodyPr>
            <a:normAutofit fontScale="62500" lnSpcReduction="20000"/>
          </a:bodyPr>
          <a:lstStyle/>
          <a:p>
            <a:pPr lvl="0"/>
            <a:r>
              <a:rPr lang="es-ES" dirty="0" smtClean="0"/>
              <a:t>La </a:t>
            </a:r>
            <a:r>
              <a:rPr lang="es-ES" dirty="0"/>
              <a:t>prima del seguro a todo riesgo, correspondiente a los vehículos propiedad de la empresa, asciende anualmente a 3.000 euros, que se satisfacen por adelantado en un solo pago, que se efectúa al comienzo del mes de noviembre de cada ejercicio. La empresa paga la prima anual correspondiente el día 1 de noviembre a través de la cuenta bancaria. Al final de diciembre se efectúa la oportuna periodificación de la prima del seguro. En el siguiente ejercicio, al llegar el 1 de noviembre, se imputa a la correspondiente cuenta de gastos el importe del gasto anticipado contabilizado en el período anterior.</a:t>
            </a:r>
          </a:p>
          <a:p>
            <a:pPr marL="0" indent="0">
              <a:buNone/>
            </a:pPr>
            <a:r>
              <a:rPr lang="es-ES" dirty="0"/>
              <a:t> </a:t>
            </a:r>
          </a:p>
          <a:p>
            <a:pPr marL="393192" lvl="1" indent="0">
              <a:buNone/>
            </a:pPr>
            <a:r>
              <a:rPr lang="es-ES" dirty="0" smtClean="0"/>
              <a:t>	SE </a:t>
            </a:r>
            <a:r>
              <a:rPr lang="es-ES" dirty="0"/>
              <a:t>PIDE: Contabilice en el Libro Diario todas las operaciones relativas al punto 1.</a:t>
            </a:r>
          </a:p>
          <a:p>
            <a:pPr marL="0" indent="0">
              <a:buNone/>
            </a:pPr>
            <a:endParaRPr lang="es-ES" dirty="0"/>
          </a:p>
          <a:p>
            <a:pPr lvl="0"/>
            <a:r>
              <a:rPr lang="es-ES" dirty="0"/>
              <a:t>Una empresa paga el 1 de octubre del ejercicio N la prima anual del seguro de incendios. El importe de la misma asciende a 5.000 euros y su período de vigencia es de 1 de octubre del ejercicio N a 30 de septiembre del ejercicio N+1</a:t>
            </a:r>
            <a:r>
              <a:rPr lang="es-ES" dirty="0" smtClean="0"/>
              <a:t>.</a:t>
            </a:r>
          </a:p>
          <a:p>
            <a:pPr marL="0" lvl="0" indent="0">
              <a:buNone/>
            </a:pPr>
            <a:endParaRPr lang="es-ES" dirty="0"/>
          </a:p>
          <a:p>
            <a:pPr marL="0" indent="0">
              <a:buNone/>
            </a:pPr>
            <a:r>
              <a:rPr lang="es-ES" dirty="0"/>
              <a:t>	</a:t>
            </a:r>
            <a:r>
              <a:rPr lang="es-ES" dirty="0" smtClean="0"/>
              <a:t>SE </a:t>
            </a:r>
            <a:r>
              <a:rPr lang="es-ES" dirty="0"/>
              <a:t>PIDE: Contabilice en el Libro Diario todas las operaciones relativas al punto 2.</a:t>
            </a:r>
          </a:p>
          <a:p>
            <a:pPr marL="0" indent="0">
              <a:buNone/>
            </a:pPr>
            <a:endParaRPr lang="es-ES" dirty="0"/>
          </a:p>
          <a:p>
            <a:pPr lvl="0"/>
            <a:r>
              <a:rPr lang="es-ES" dirty="0"/>
              <a:t>El 1 diciembre X0 una empresa factura por un servicio de asesoría correspondiente a los meses de diciembre X0 y enero de X1 500 euros.</a:t>
            </a:r>
          </a:p>
          <a:p>
            <a:pPr marL="0" indent="0">
              <a:buNone/>
            </a:pPr>
            <a:endParaRPr lang="es-ES" dirty="0"/>
          </a:p>
          <a:p>
            <a:pPr marL="0" indent="0">
              <a:buNone/>
            </a:pPr>
            <a:r>
              <a:rPr lang="es-ES" dirty="0" smtClean="0"/>
              <a:t>	SE </a:t>
            </a:r>
            <a:r>
              <a:rPr lang="es-ES" dirty="0"/>
              <a:t>PIDE: Contabilice en el Libro Diario todas las operaciones relativas al punto 3.</a:t>
            </a:r>
          </a:p>
          <a:p>
            <a:endParaRPr lang="es-ES" dirty="0"/>
          </a:p>
        </p:txBody>
      </p:sp>
    </p:spTree>
    <p:extLst>
      <p:ext uri="{BB962C8B-B14F-4D97-AF65-F5344CB8AC3E}">
        <p14:creationId xmlns:p14="http://schemas.microsoft.com/office/powerpoint/2010/main" val="13039207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ujo">
  <a:themeElements>
    <a:clrScheme name="Flujo">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Flujo">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ujo">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26</TotalTime>
  <Words>544</Words>
  <Application>Microsoft Office PowerPoint</Application>
  <PresentationFormat>Presentación en pantalla (4:3)</PresentationFormat>
  <Paragraphs>45</Paragraphs>
  <Slides>6</Slides>
  <Notes>0</Notes>
  <HiddenSlides>0</HiddenSlides>
  <MMClips>0</MMClips>
  <ScaleCrop>false</ScaleCrop>
  <HeadingPairs>
    <vt:vector size="4" baseType="variant">
      <vt:variant>
        <vt:lpstr>Tema</vt:lpstr>
      </vt:variant>
      <vt:variant>
        <vt:i4>1</vt:i4>
      </vt:variant>
      <vt:variant>
        <vt:lpstr>Títulos de diapositiva</vt:lpstr>
      </vt:variant>
      <vt:variant>
        <vt:i4>6</vt:i4>
      </vt:variant>
    </vt:vector>
  </HeadingPairs>
  <TitlesOfParts>
    <vt:vector size="7" baseType="lpstr">
      <vt:lpstr>Flujo</vt:lpstr>
      <vt:lpstr>Periodificación contable</vt:lpstr>
      <vt:lpstr>Introducción</vt:lpstr>
      <vt:lpstr>Cuentas</vt:lpstr>
      <vt:lpstr>Ejemplos:</vt:lpstr>
      <vt:lpstr>Presentación de PowerPoint</vt:lpstr>
      <vt:lpstr>Ejercicios de periodificación contable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Periodificación contable</dc:title>
  <dc:creator>ucm</dc:creator>
  <cp:lastModifiedBy>ucm</cp:lastModifiedBy>
  <cp:revision>3</cp:revision>
  <dcterms:created xsi:type="dcterms:W3CDTF">2015-12-07T13:16:42Z</dcterms:created>
  <dcterms:modified xsi:type="dcterms:W3CDTF">2015-12-07T13:43:08Z</dcterms:modified>
</cp:coreProperties>
</file>