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0DB-4DD5-4307-A1BA-3418542657CD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4680-5EBB-44EC-8A2A-BEEDA1CD2C9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0DB-4DD5-4307-A1BA-3418542657CD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4680-5EBB-44EC-8A2A-BEEDA1CD2C9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0DB-4DD5-4307-A1BA-3418542657CD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4680-5EBB-44EC-8A2A-BEEDA1CD2C9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0DB-4DD5-4307-A1BA-3418542657CD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4680-5EBB-44EC-8A2A-BEEDA1CD2C9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0DB-4DD5-4307-A1BA-3418542657CD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4680-5EBB-44EC-8A2A-BEEDA1CD2C9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0DB-4DD5-4307-A1BA-3418542657CD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4680-5EBB-44EC-8A2A-BEEDA1CD2C9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0DB-4DD5-4307-A1BA-3418542657CD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4680-5EBB-44EC-8A2A-BEEDA1CD2C9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0DB-4DD5-4307-A1BA-3418542657CD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4680-5EBB-44EC-8A2A-BEEDA1CD2C9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0DB-4DD5-4307-A1BA-3418542657CD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4680-5EBB-44EC-8A2A-BEEDA1CD2C9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0DB-4DD5-4307-A1BA-3418542657CD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4680-5EBB-44EC-8A2A-BEEDA1CD2C9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0DB-4DD5-4307-A1BA-3418542657CD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6404680-5EBB-44EC-8A2A-BEEDA1CD2C9A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0640DB-4DD5-4307-A1BA-3418542657CD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404680-5EBB-44EC-8A2A-BEEDA1CD2C9A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REGISTRO Y ELABORACIÓN DE LOS ESTADOS FINANCIEROS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METODOLOGÍA DE LA PARTIDA DOBLE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114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823555" cy="529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1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49266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CONT.</a:t>
            </a:r>
            <a:endParaRPr lang="es-E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799415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37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LA PARTIDA DOBLE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La Partida doble: es un método de registro de las operaciones que realizan las empresas. </a:t>
            </a:r>
          </a:p>
          <a:p>
            <a:r>
              <a:rPr lang="es-ES" dirty="0" smtClean="0"/>
              <a:t>Hecho contable: es un acontecimiento que afecta o puede afectar al patrimonio de la empresa.  El método de la partida doble se fundamenta en representar los hechos contables desde dos puntos de vista. </a:t>
            </a:r>
          </a:p>
          <a:p>
            <a:r>
              <a:rPr lang="es-ES" dirty="0" smtClean="0"/>
              <a:t>Los Libros contables:</a:t>
            </a:r>
          </a:p>
          <a:p>
            <a:pPr lvl="1"/>
            <a:r>
              <a:rPr lang="es-ES" dirty="0" smtClean="0"/>
              <a:t>Libro Diario: registra los hechos contables cronológicamente a través de los «asientos contables»</a:t>
            </a:r>
          </a:p>
          <a:p>
            <a:pPr lvl="1"/>
            <a:r>
              <a:rPr lang="es-ES" dirty="0" smtClean="0"/>
              <a:t>Libro de Inventarios y Cuentas Anuales: recoge el balance inicial, los balances de comprobación y el del cierre del ejercicio.</a:t>
            </a:r>
          </a:p>
          <a:p>
            <a:pPr lvl="1"/>
            <a:r>
              <a:rPr lang="es-ES" dirty="0" smtClean="0"/>
              <a:t>Libro Mayor (no obligatorio): recoge todas las cuentas.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45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LAS CUENTAS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/>
          <a:lstStyle/>
          <a:p>
            <a:r>
              <a:rPr lang="es-ES" dirty="0" smtClean="0"/>
              <a:t>Una </a:t>
            </a:r>
            <a:r>
              <a:rPr lang="es-ES" b="1" dirty="0" smtClean="0">
                <a:solidFill>
                  <a:srgbClr val="FF0000"/>
                </a:solidFill>
              </a:rPr>
              <a:t>cuenta </a:t>
            </a:r>
            <a:r>
              <a:rPr lang="es-ES" dirty="0" smtClean="0"/>
              <a:t>es un mecanismo de representación y medida de un elemento patrimonial. Se representa en forma de T.</a:t>
            </a:r>
          </a:p>
          <a:p>
            <a:r>
              <a:rPr lang="es-ES" dirty="0" smtClean="0"/>
              <a:t>Cargar es hacer una anotación</a:t>
            </a:r>
          </a:p>
          <a:p>
            <a:pPr marL="0" indent="0">
              <a:buNone/>
            </a:pPr>
            <a:r>
              <a:rPr lang="es-ES" dirty="0"/>
              <a:t>e</a:t>
            </a:r>
            <a:r>
              <a:rPr lang="es-ES" dirty="0" smtClean="0"/>
              <a:t>n el Debe de una cuenta.</a:t>
            </a:r>
          </a:p>
          <a:p>
            <a:r>
              <a:rPr lang="es-ES" dirty="0" smtClean="0"/>
              <a:t>Abonar: es hacer una anotación</a:t>
            </a:r>
          </a:p>
          <a:p>
            <a:pPr marL="0" indent="0">
              <a:buNone/>
            </a:pPr>
            <a:r>
              <a:rPr lang="es-ES" dirty="0"/>
              <a:t>e</a:t>
            </a:r>
            <a:r>
              <a:rPr lang="es-ES" dirty="0" smtClean="0"/>
              <a:t>n el Haber de la cuenta.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348879"/>
            <a:ext cx="343852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04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CLASIFICACIÓN DE LAS CUENTAS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r>
              <a:rPr lang="es-ES" dirty="0" smtClean="0"/>
              <a:t>Cuentas que representan riqueza (B. Situación):</a:t>
            </a:r>
          </a:p>
          <a:p>
            <a:pPr lvl="1"/>
            <a:r>
              <a:rPr lang="es-ES" dirty="0" smtClean="0"/>
              <a:t>Cuentas de Activo</a:t>
            </a:r>
          </a:p>
          <a:p>
            <a:pPr lvl="1"/>
            <a:r>
              <a:rPr lang="es-ES" dirty="0" smtClean="0"/>
              <a:t>Cuentas de Pasivo</a:t>
            </a:r>
          </a:p>
          <a:p>
            <a:pPr lvl="1"/>
            <a:r>
              <a:rPr lang="es-ES" dirty="0" smtClean="0"/>
              <a:t>Cuentas de Neto</a:t>
            </a:r>
          </a:p>
          <a:p>
            <a:r>
              <a:rPr lang="es-ES" dirty="0" smtClean="0"/>
              <a:t>Cuentas que representan renta (P y G):</a:t>
            </a:r>
          </a:p>
          <a:p>
            <a:pPr lvl="1"/>
            <a:r>
              <a:rPr lang="es-ES" dirty="0" smtClean="0"/>
              <a:t>Cuentas de Gastos</a:t>
            </a:r>
          </a:p>
          <a:p>
            <a:pPr lvl="1"/>
            <a:r>
              <a:rPr lang="es-ES" dirty="0" smtClean="0"/>
              <a:t>Cuentas de Ingresos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922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EL SALDO DE UNA CUENTA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Saldo Deudor: si la cuantía del Debe de una cuenta es mayor de la del Haber</a:t>
            </a:r>
          </a:p>
          <a:p>
            <a:r>
              <a:rPr lang="es-ES" dirty="0" smtClean="0"/>
              <a:t>Saldo Acreedor: </a:t>
            </a:r>
            <a:r>
              <a:rPr lang="es-ES" dirty="0"/>
              <a:t>si la cuantía del </a:t>
            </a:r>
            <a:r>
              <a:rPr lang="es-ES" dirty="0" smtClean="0"/>
              <a:t>Haber </a:t>
            </a:r>
            <a:r>
              <a:rPr lang="es-ES" dirty="0"/>
              <a:t>de una cuenta es mayor de la del </a:t>
            </a:r>
            <a:r>
              <a:rPr lang="es-ES" dirty="0" smtClean="0"/>
              <a:t>Debe</a:t>
            </a:r>
          </a:p>
          <a:p>
            <a:r>
              <a:rPr lang="es-ES" dirty="0" smtClean="0"/>
              <a:t>Saldo cero o nulo: si la cuantía del Debe es igual a la del Haber.</a:t>
            </a:r>
          </a:p>
          <a:p>
            <a:pPr marL="0" indent="0">
              <a:buNone/>
            </a:pPr>
            <a:r>
              <a:rPr lang="es-ES" dirty="0" smtClean="0"/>
              <a:t>		D&gt;H: saldo deudor</a:t>
            </a:r>
          </a:p>
          <a:p>
            <a:pPr marL="0" indent="0">
              <a:buNone/>
            </a:pPr>
            <a:r>
              <a:rPr lang="es-ES" dirty="0" smtClean="0"/>
              <a:t>		D&lt;H: saldo acreedor</a:t>
            </a:r>
          </a:p>
          <a:p>
            <a:pPr marL="0" indent="0">
              <a:buNone/>
            </a:pPr>
            <a:r>
              <a:rPr lang="es-ES" dirty="0" smtClean="0"/>
              <a:t>		D=H: saldo cero</a:t>
            </a:r>
            <a:endParaRPr lang="es-ES" dirty="0"/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581128"/>
            <a:ext cx="27432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036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704088"/>
            <a:ext cx="8507288" cy="63668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CONVENIO DEL CARGO Y EL ABONO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r>
              <a:rPr lang="es-ES" dirty="0" smtClean="0"/>
              <a:t>ACTIVO: las cuentas de activo nacen por el Debe. Los aumentos se registran en el Debe. Y las disminuciones por el Haber. </a:t>
            </a:r>
          </a:p>
          <a:p>
            <a:r>
              <a:rPr lang="es-ES" dirty="0" smtClean="0"/>
              <a:t>PASIVO Y NETO: Nacen por el Haber. Los aumentos se reflejan en el Haber y las disminuciones en el Debe.</a:t>
            </a:r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969028"/>
              </p:ext>
            </p:extLst>
          </p:nvPr>
        </p:nvGraphicFramePr>
        <p:xfrm>
          <a:off x="971600" y="3789040"/>
          <a:ext cx="3168353" cy="1224135"/>
        </p:xfrm>
        <a:graphic>
          <a:graphicData uri="http://schemas.openxmlformats.org/drawingml/2006/table">
            <a:tbl>
              <a:tblPr/>
              <a:tblGrid>
                <a:gridCol w="997906"/>
                <a:gridCol w="274425"/>
                <a:gridCol w="249477"/>
                <a:gridCol w="187108"/>
                <a:gridCol w="1459437"/>
              </a:tblGrid>
              <a:tr h="244827"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Debe      Cuenta de Activo       Haber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4827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Valor inicial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Disminuciones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Aumentos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0202"/>
              </p:ext>
            </p:extLst>
          </p:nvPr>
        </p:nvGraphicFramePr>
        <p:xfrm>
          <a:off x="4716016" y="3576354"/>
          <a:ext cx="3672408" cy="2451735"/>
        </p:xfrm>
        <a:graphic>
          <a:graphicData uri="http://schemas.openxmlformats.org/drawingml/2006/table">
            <a:tbl>
              <a:tblPr/>
              <a:tblGrid>
                <a:gridCol w="1156664"/>
                <a:gridCol w="318083"/>
                <a:gridCol w="289166"/>
                <a:gridCol w="216874"/>
                <a:gridCol w="1691621"/>
              </a:tblGrid>
              <a:tr h="16192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Debe      Cuenta de Pasivo       Haber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Disminuciones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Valor inicial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Aumentos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Debe      Cuenta de Neto       Haber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Disminuciones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Valor inicial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Aumentos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84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704088"/>
            <a:ext cx="8435280" cy="780696"/>
          </a:xfrm>
        </p:spPr>
        <p:txBody>
          <a:bodyPr>
            <a:normAutofit fontScale="90000"/>
          </a:bodyPr>
          <a:lstStyle/>
          <a:p>
            <a:r>
              <a:rPr lang="es-ES" dirty="0"/>
              <a:t>CONVENIO DEL CARGO Y EL ABONO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Gastos: nacen y se incrementan por el Debe.</a:t>
            </a:r>
          </a:p>
          <a:p>
            <a:r>
              <a:rPr lang="es-ES" dirty="0" smtClean="0"/>
              <a:t>Ingresos: nacen y se incrementan por el Haber.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954225"/>
              </p:ext>
            </p:extLst>
          </p:nvPr>
        </p:nvGraphicFramePr>
        <p:xfrm>
          <a:off x="755576" y="3501008"/>
          <a:ext cx="3600401" cy="1205865"/>
        </p:xfrm>
        <a:graphic>
          <a:graphicData uri="http://schemas.openxmlformats.org/drawingml/2006/table">
            <a:tbl>
              <a:tblPr/>
              <a:tblGrid>
                <a:gridCol w="1282554"/>
                <a:gridCol w="163276"/>
                <a:gridCol w="283497"/>
                <a:gridCol w="212622"/>
                <a:gridCol w="1658452"/>
              </a:tblGrid>
              <a:tr h="16192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Debe      Cuenta de Gastos       Haber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Valor inicial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Aumentos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30871"/>
              </p:ext>
            </p:extLst>
          </p:nvPr>
        </p:nvGraphicFramePr>
        <p:xfrm>
          <a:off x="4499992" y="3501008"/>
          <a:ext cx="3744415" cy="1266825"/>
        </p:xfrm>
        <a:graphic>
          <a:graphicData uri="http://schemas.openxmlformats.org/drawingml/2006/table">
            <a:tbl>
              <a:tblPr/>
              <a:tblGrid>
                <a:gridCol w="1179344"/>
                <a:gridCol w="324319"/>
                <a:gridCol w="294835"/>
                <a:gridCol w="221127"/>
                <a:gridCol w="1724790"/>
              </a:tblGrid>
              <a:tr h="16192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Debe      Cuenta de Ingresos       Haber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Valor inicial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Aumentos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21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2065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SUPUESTO</a:t>
            </a:r>
            <a:endParaRPr lang="es-ES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352928" cy="5335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67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CONT.</a:t>
            </a:r>
            <a:endParaRPr lang="es-E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8058873" cy="484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037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142</TotalTime>
  <Words>392</Words>
  <Application>Microsoft Office PowerPoint</Application>
  <PresentationFormat>Presentación en pantalla (4:3)</PresentationFormat>
  <Paragraphs>79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Flujo</vt:lpstr>
      <vt:lpstr>REGISTRO Y ELABORACIÓN DE LOS ESTADOS FINANCIEROS</vt:lpstr>
      <vt:lpstr>LA PARTIDA DOBLE</vt:lpstr>
      <vt:lpstr>LAS CUENTAS</vt:lpstr>
      <vt:lpstr>CLASIFICACIÓN DE LAS CUENTAS</vt:lpstr>
      <vt:lpstr>EL SALDO DE UNA CUENTA</vt:lpstr>
      <vt:lpstr>CONVENIO DEL CARGO Y EL ABONO</vt:lpstr>
      <vt:lpstr>CONVENIO DEL CARGO Y EL ABONO</vt:lpstr>
      <vt:lpstr>SUPUESTO</vt:lpstr>
      <vt:lpstr>CONT.</vt:lpstr>
      <vt:lpstr>Presentación de PowerPoint</vt:lpstr>
      <vt:lpstr>CONT.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Raquel Pérez</dc:creator>
  <cp:lastModifiedBy>Raquel Pérez</cp:lastModifiedBy>
  <cp:revision>9</cp:revision>
  <dcterms:created xsi:type="dcterms:W3CDTF">2011-10-14T10:35:50Z</dcterms:created>
  <dcterms:modified xsi:type="dcterms:W3CDTF">2011-10-14T12:58:12Z</dcterms:modified>
</cp:coreProperties>
</file>