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8" r:id="rId5"/>
    <p:sldId id="287" r:id="rId6"/>
    <p:sldId id="291" r:id="rId7"/>
    <p:sldId id="290" r:id="rId8"/>
    <p:sldId id="289" r:id="rId9"/>
    <p:sldId id="288" r:id="rId10"/>
    <p:sldId id="260" r:id="rId11"/>
    <p:sldId id="263" r:id="rId12"/>
    <p:sldId id="265" r:id="rId13"/>
    <p:sldId id="264" r:id="rId14"/>
    <p:sldId id="286" r:id="rId15"/>
    <p:sldId id="292" r:id="rId16"/>
    <p:sldId id="282" r:id="rId17"/>
    <p:sldId id="283" r:id="rId18"/>
    <p:sldId id="284" r:id="rId19"/>
    <p:sldId id="285" r:id="rId20"/>
    <p:sldId id="295" r:id="rId21"/>
    <p:sldId id="293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Juan Carlos Llamas Núñez 3ºDG Mat-</a:t>
            </a:r>
            <a:r>
              <a:rPr lang="en-US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</a:t>
            </a:r>
            <a:r>
              <a:rPr lang="es-ES" i="1" dirty="0" smtClean="0"/>
              <a:t>rotación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Elección de los ángulos de rotación </a:t>
            </a:r>
            <a:r>
              <a:rPr lang="es-ES" dirty="0" err="1" smtClean="0">
                <a:latin typeface="CMMI12"/>
              </a:rPr>
              <a:t>w</a:t>
            </a:r>
            <a:r>
              <a:rPr lang="es-ES" sz="1100" dirty="0" err="1" smtClean="0">
                <a:latin typeface="CMMI8"/>
              </a:rPr>
              <a:t>i</a:t>
            </a:r>
            <a:endParaRPr lang="es-ES" sz="1100" dirty="0" smtClean="0">
              <a:latin typeface="CMMI8"/>
            </a:endParaRPr>
          </a:p>
          <a:p>
            <a:endParaRPr lang="es-ES" sz="1100" dirty="0">
              <a:latin typeface="CMMI8"/>
            </a:endParaRPr>
          </a:p>
          <a:p>
            <a:endParaRPr lang="es-ES" sz="1100" dirty="0" smtClean="0">
              <a:latin typeface="CMMI8"/>
            </a:endParaRPr>
          </a:p>
          <a:p>
            <a:endParaRPr lang="es-ES" sz="1100" dirty="0">
              <a:latin typeface="CMMI8"/>
            </a:endParaRPr>
          </a:p>
          <a:p>
            <a:endParaRPr lang="es-ES" sz="1100" dirty="0" smtClean="0">
              <a:latin typeface="CMMI8"/>
            </a:endParaRPr>
          </a:p>
          <a:p>
            <a:endParaRPr lang="es-ES" sz="1100" dirty="0">
              <a:latin typeface="CMMI8"/>
            </a:endParaRPr>
          </a:p>
          <a:p>
            <a:r>
              <a:rPr lang="es-ES" dirty="0" smtClean="0"/>
              <a:t>Sentido de rotación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52" y="2676445"/>
            <a:ext cx="4896533" cy="11241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4"/>
          <a:stretch/>
        </p:blipFill>
        <p:spPr>
          <a:xfrm>
            <a:off x="6051177" y="4634111"/>
            <a:ext cx="3118031" cy="11812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" t="18182" r="3042" b="13291"/>
          <a:stretch/>
        </p:blipFill>
        <p:spPr>
          <a:xfrm>
            <a:off x="2958352" y="4742329"/>
            <a:ext cx="2268071" cy="9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Recurrencias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Solamente sumas, restas y desplazamientos hacia la izquierda</a:t>
            </a:r>
          </a:p>
          <a:p>
            <a:r>
              <a:rPr lang="es-ES" dirty="0" smtClean="0"/>
              <a:t>Podemos almacenar los valores de las </a:t>
            </a:r>
            <a:r>
              <a:rPr lang="es-ES" dirty="0" err="1" smtClean="0"/>
              <a:t>arcotangentes</a:t>
            </a:r>
            <a:r>
              <a:rPr lang="es-ES" dirty="0" smtClean="0"/>
              <a:t> en una LUT</a:t>
            </a:r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>
            <a:off x="3727075" y="1624324"/>
            <a:ext cx="3750662" cy="2423801"/>
            <a:chOff x="3727075" y="1624324"/>
            <a:chExt cx="3750662" cy="242380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738" y="2411506"/>
              <a:ext cx="3748999" cy="1636619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075" y="1624324"/>
              <a:ext cx="3750049" cy="78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7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Tras n iteraciones…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436" y="2312021"/>
            <a:ext cx="4505954" cy="2476846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t="50761" r="12904"/>
          <a:stretch/>
        </p:blipFill>
        <p:spPr>
          <a:xfrm>
            <a:off x="2859743" y="3469341"/>
            <a:ext cx="672354" cy="796732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0" b="64495"/>
          <a:stretch/>
        </p:blipFill>
        <p:spPr>
          <a:xfrm>
            <a:off x="2859740" y="4633880"/>
            <a:ext cx="891743" cy="153273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0" b="64495"/>
          <a:stretch/>
        </p:blipFill>
        <p:spPr>
          <a:xfrm>
            <a:off x="2859740" y="2312894"/>
            <a:ext cx="891743" cy="11654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t="50761" r="12904" b="11565"/>
          <a:stretch/>
        </p:blipFill>
        <p:spPr>
          <a:xfrm>
            <a:off x="2859743" y="4141693"/>
            <a:ext cx="67235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</a:t>
            </a:r>
            <a:r>
              <a:rPr lang="es-ES" dirty="0" smtClean="0"/>
              <a:t>hacemos con K(n)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inicializar el algoritmo con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Podemos recordar que el resultado está multiplicado por 1/K(n)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927" y="1795398"/>
            <a:ext cx="372479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98" y="577049"/>
            <a:ext cx="8561205" cy="5703903"/>
          </a:xfrm>
        </p:spPr>
      </p:pic>
    </p:spTree>
    <p:extLst>
      <p:ext uri="{BB962C8B-B14F-4D97-AF65-F5344CB8AC3E}">
        <p14:creationId xmlns:p14="http://schemas.microsoft.com/office/powerpoint/2010/main" val="6329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77049"/>
            <a:ext cx="12191998" cy="5703903"/>
          </a:xfr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-306389" y="0"/>
            <a:ext cx="8364539" cy="1400530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Modo </a:t>
            </a:r>
            <a:r>
              <a:rPr lang="es-ES" i="1" dirty="0" smtClean="0">
                <a:solidFill>
                  <a:schemeClr val="bg1"/>
                </a:solidFill>
              </a:rPr>
              <a:t>vectorización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4" name="Arco 3"/>
          <p:cNvSpPr/>
          <p:nvPr/>
        </p:nvSpPr>
        <p:spPr>
          <a:xfrm rot="2701142">
            <a:off x="3358981" y="950618"/>
            <a:ext cx="3909741" cy="3909741"/>
          </a:xfrm>
          <a:prstGeom prst="arc">
            <a:avLst>
              <a:gd name="adj1" fmla="val 16200000"/>
              <a:gd name="adj2" fmla="val 18945649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7191375" y="18192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rgbClr val="FF0000"/>
                </a:solidFill>
                <a:latin typeface="+mj-lt"/>
              </a:rPr>
              <a:t>θ</a:t>
            </a:r>
            <a:r>
              <a:rPr lang="es-ES" b="1" dirty="0" smtClean="0">
                <a:solidFill>
                  <a:srgbClr val="FF0000"/>
                </a:solidFill>
                <a:latin typeface="+mj-lt"/>
              </a:rPr>
              <a:t>=?</a:t>
            </a:r>
            <a:endParaRPr lang="es-E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34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77049"/>
            <a:ext cx="12191998" cy="5703903"/>
          </a:xfrm>
        </p:spPr>
      </p:pic>
    </p:spTree>
    <p:extLst>
      <p:ext uri="{BB962C8B-B14F-4D97-AF65-F5344CB8AC3E}">
        <p14:creationId xmlns:p14="http://schemas.microsoft.com/office/powerpoint/2010/main" val="23988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77049"/>
            <a:ext cx="12191998" cy="5703903"/>
          </a:xfrm>
        </p:spPr>
      </p:pic>
    </p:spTree>
    <p:extLst>
      <p:ext uri="{BB962C8B-B14F-4D97-AF65-F5344CB8AC3E}">
        <p14:creationId xmlns:p14="http://schemas.microsoft.com/office/powerpoint/2010/main" val="6424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77049"/>
            <a:ext cx="12191998" cy="5703903"/>
          </a:xfrm>
        </p:spPr>
      </p:pic>
    </p:spTree>
    <p:extLst>
      <p:ext uri="{BB962C8B-B14F-4D97-AF65-F5344CB8AC3E}">
        <p14:creationId xmlns:p14="http://schemas.microsoft.com/office/powerpoint/2010/main" val="3998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77049"/>
            <a:ext cx="12191998" cy="5703903"/>
          </a:xfrm>
        </p:spPr>
      </p:pic>
    </p:spTree>
    <p:extLst>
      <p:ext uri="{BB962C8B-B14F-4D97-AF65-F5344CB8AC3E}">
        <p14:creationId xmlns:p14="http://schemas.microsoft.com/office/powerpoint/2010/main" val="12573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s-ES" dirty="0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CORDIC?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CORDIC (</a:t>
            </a:r>
            <a:r>
              <a:rPr lang="en-US" dirty="0" err="1"/>
              <a:t>COordinate</a:t>
            </a:r>
            <a:r>
              <a:rPr lang="en-US" dirty="0"/>
              <a:t> Rotation </a:t>
            </a:r>
            <a:r>
              <a:rPr lang="en-US" dirty="0" err="1"/>
              <a:t>DIgital</a:t>
            </a:r>
            <a:r>
              <a:rPr lang="en-US" dirty="0"/>
              <a:t> </a:t>
            </a:r>
            <a:r>
              <a:rPr lang="en-US" dirty="0" smtClean="0"/>
              <a:t>Computer) </a:t>
            </a:r>
            <a:r>
              <a:rPr lang="es-ES" dirty="0"/>
              <a:t>computadora digital de rotación de </a:t>
            </a:r>
            <a:r>
              <a:rPr lang="es-ES" dirty="0" smtClean="0"/>
              <a:t>coordenadas</a:t>
            </a:r>
          </a:p>
          <a:p>
            <a:endParaRPr lang="en-US" dirty="0"/>
          </a:p>
          <a:p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trigonométricas</a:t>
            </a:r>
            <a:r>
              <a:rPr lang="en-US" dirty="0" smtClean="0"/>
              <a:t> e </a:t>
            </a:r>
            <a:r>
              <a:rPr lang="en-US" dirty="0" err="1" smtClean="0"/>
              <a:t>hiperbólicas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Diseñado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s-ES" dirty="0" smtClean="0"/>
              <a:t>Jack</a:t>
            </a:r>
            <a:r>
              <a:rPr lang="en-US" dirty="0" smtClean="0"/>
              <a:t> </a:t>
            </a:r>
            <a:r>
              <a:rPr lang="en-US" dirty="0" err="1" smtClean="0"/>
              <a:t>E.Volder</a:t>
            </a:r>
            <a:r>
              <a:rPr lang="en-US" dirty="0" smtClean="0"/>
              <a:t> (1956)</a:t>
            </a:r>
          </a:p>
          <a:p>
            <a:endParaRPr lang="en-US" dirty="0"/>
          </a:p>
          <a:p>
            <a:r>
              <a:rPr lang="en-US" dirty="0" err="1" smtClean="0"/>
              <a:t>Posteriores</a:t>
            </a:r>
            <a:r>
              <a:rPr lang="en-US" dirty="0" smtClean="0"/>
              <a:t> </a:t>
            </a:r>
            <a:r>
              <a:rPr lang="en-US" dirty="0" err="1" smtClean="0"/>
              <a:t>generalizaciones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Evita el </a:t>
            </a:r>
            <a:r>
              <a:rPr lang="en-US" dirty="0" err="1" smtClean="0"/>
              <a:t>uso</a:t>
            </a:r>
            <a:r>
              <a:rPr lang="en-US" dirty="0" smtClean="0"/>
              <a:t> de un modulo </a:t>
            </a:r>
            <a:r>
              <a:rPr lang="en-US" dirty="0" err="1" smtClean="0"/>
              <a:t>multiplicador</a:t>
            </a:r>
            <a:r>
              <a:rPr lang="en-US" dirty="0" smtClean="0"/>
              <a:t> </a:t>
            </a:r>
            <a:r>
              <a:rPr lang="en-US" dirty="0" err="1" smtClean="0"/>
              <a:t>externo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08688"/>
            <a:ext cx="12191998" cy="5640625"/>
          </a:xfrm>
        </p:spPr>
      </p:pic>
      <p:pic>
        <p:nvPicPr>
          <p:cNvPr id="7" name="Marcador de contenido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5" t="67562" r="40735" b="20995"/>
          <a:stretch/>
        </p:blipFill>
        <p:spPr>
          <a:xfrm>
            <a:off x="6835027" y="4427445"/>
            <a:ext cx="609601" cy="64545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4" t="7463" r="50830" b="52379"/>
          <a:stretch/>
        </p:blipFill>
        <p:spPr>
          <a:xfrm>
            <a:off x="6619876" y="4505326"/>
            <a:ext cx="247650" cy="6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</a:t>
            </a:r>
            <a:r>
              <a:rPr lang="es-ES" i="1" dirty="0" smtClean="0"/>
              <a:t>vectoriz</a:t>
            </a:r>
            <a:r>
              <a:rPr lang="es-ES" i="1" dirty="0" smtClean="0"/>
              <a:t>ación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Sentido de rotación</a:t>
            </a:r>
          </a:p>
          <a:p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>
                <a:latin typeface="CMMI12"/>
              </a:rPr>
              <a:t>X</a:t>
            </a:r>
            <a:r>
              <a:rPr lang="es-ES" sz="1100" dirty="0" smtClean="0">
                <a:latin typeface="CMMI8"/>
              </a:rPr>
              <a:t>i+1</a:t>
            </a:r>
            <a:r>
              <a:rPr lang="es-ES" dirty="0" smtClean="0">
                <a:solidFill>
                  <a:prstClr val="white"/>
                </a:solidFill>
              </a:rPr>
              <a:t>,</a:t>
            </a:r>
            <a:r>
              <a:rPr lang="es-ES" sz="1100" dirty="0" smtClean="0">
                <a:latin typeface="CMMI8"/>
              </a:rPr>
              <a:t> </a:t>
            </a:r>
            <a:r>
              <a:rPr lang="es-ES" dirty="0" smtClean="0">
                <a:latin typeface="CMMI12"/>
              </a:rPr>
              <a:t>y</a:t>
            </a:r>
            <a:r>
              <a:rPr lang="es-ES" sz="1100" dirty="0" smtClean="0">
                <a:latin typeface="CMMI8"/>
              </a:rPr>
              <a:t>i+1 </a:t>
            </a:r>
            <a:r>
              <a:rPr lang="es-ES" dirty="0"/>
              <a:t>, </a:t>
            </a:r>
            <a:r>
              <a:rPr lang="es-ES" dirty="0" smtClean="0">
                <a:latin typeface="CMMI12"/>
              </a:rPr>
              <a:t>z</a:t>
            </a:r>
            <a:r>
              <a:rPr lang="es-ES" sz="1100" dirty="0" smtClean="0">
                <a:latin typeface="CMMI8"/>
              </a:rPr>
              <a:t>i+1 </a:t>
            </a:r>
            <a:r>
              <a:rPr lang="es-ES" dirty="0"/>
              <a:t>se calculan igual que en el modo </a:t>
            </a:r>
            <a:r>
              <a:rPr lang="es-ES" i="1" dirty="0"/>
              <a:t>rotación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4" name="Grupo 3"/>
          <p:cNvGrpSpPr/>
          <p:nvPr/>
        </p:nvGrpSpPr>
        <p:grpSpPr>
          <a:xfrm>
            <a:off x="4768103" y="1884829"/>
            <a:ext cx="2058520" cy="986118"/>
            <a:chOff x="2958353" y="4742329"/>
            <a:chExt cx="2058520" cy="986118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4" t="18182" r="60018" b="13291"/>
            <a:stretch/>
          </p:blipFill>
          <p:spPr>
            <a:xfrm>
              <a:off x="2958353" y="4742329"/>
              <a:ext cx="851648" cy="98611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28" t="18182" r="3042" b="13291"/>
            <a:stretch/>
          </p:blipFill>
          <p:spPr>
            <a:xfrm>
              <a:off x="3800475" y="4742329"/>
              <a:ext cx="1216398" cy="986118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7"/>
          <a:stretch/>
        </p:blipFill>
        <p:spPr>
          <a:xfrm>
            <a:off x="7296150" y="1742967"/>
            <a:ext cx="3266266" cy="1340016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4868808" y="4456554"/>
            <a:ext cx="3456654" cy="2153797"/>
            <a:chOff x="4868808" y="4456554"/>
            <a:chExt cx="3456654" cy="215379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808" y="5101355"/>
              <a:ext cx="3456654" cy="1508996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450" y="4456554"/>
              <a:ext cx="3454400" cy="644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Tras n iteraciones…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5" y="2362201"/>
            <a:ext cx="4824468" cy="2988608"/>
          </a:xfrm>
        </p:spPr>
      </p:pic>
    </p:spTree>
    <p:extLst>
      <p:ext uri="{BB962C8B-B14F-4D97-AF65-F5344CB8AC3E}">
        <p14:creationId xmlns:p14="http://schemas.microsoft.com/office/powerpoint/2010/main" val="29977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Calculo de senos y cosenos</a:t>
            </a:r>
          </a:p>
          <a:p>
            <a:endParaRPr lang="es-ES" dirty="0"/>
          </a:p>
          <a:p>
            <a:r>
              <a:rPr lang="es-ES" dirty="0" smtClean="0"/>
              <a:t>Calculo de </a:t>
            </a:r>
            <a:r>
              <a:rPr lang="es-ES" dirty="0" err="1" smtClean="0"/>
              <a:t>arcotangentes</a:t>
            </a:r>
            <a:r>
              <a:rPr lang="es-ES" dirty="0" smtClean="0"/>
              <a:t> y módulo de vectores</a:t>
            </a:r>
          </a:p>
          <a:p>
            <a:endParaRPr lang="es-ES" dirty="0"/>
          </a:p>
          <a:p>
            <a:r>
              <a:rPr lang="es-ES" dirty="0" smtClean="0"/>
              <a:t>Cambio de coordenadas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0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Generalizaciones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Nuevos parámetros f(x) y m</a:t>
            </a:r>
          </a:p>
          <a:p>
            <a:endParaRPr lang="es-ES" dirty="0"/>
          </a:p>
          <a:p>
            <a:r>
              <a:rPr lang="es-ES" dirty="0" smtClean="0"/>
              <a:t>Si m = 1 y f(x) = </a:t>
            </a:r>
            <a:r>
              <a:rPr lang="es-ES" dirty="0" err="1" smtClean="0"/>
              <a:t>arctan</a:t>
            </a:r>
            <a:r>
              <a:rPr lang="es-ES" dirty="0" smtClean="0"/>
              <a:t>(x), CORDIC básico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 m = 0 y f(x) = x, CORDIC </a:t>
            </a:r>
            <a:r>
              <a:rPr lang="es-ES" b="1" dirty="0" smtClean="0"/>
              <a:t>lineal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 m = -1 y f(x) =</a:t>
            </a:r>
            <a:r>
              <a:rPr lang="es-ES" dirty="0"/>
              <a:t> </a:t>
            </a:r>
            <a:r>
              <a:rPr lang="es-ES" dirty="0" err="1" smtClean="0"/>
              <a:t>arctanh</a:t>
            </a:r>
            <a:r>
              <a:rPr lang="es-ES" dirty="0" smtClean="0"/>
              <a:t>(x</a:t>
            </a:r>
            <a:r>
              <a:rPr lang="es-ES" dirty="0"/>
              <a:t>), </a:t>
            </a:r>
            <a:r>
              <a:rPr lang="es-ES" dirty="0" smtClean="0"/>
              <a:t>CORDIC </a:t>
            </a:r>
            <a:r>
              <a:rPr lang="es-ES" b="1" dirty="0" smtClean="0"/>
              <a:t>hiperbólico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10" y="619000"/>
            <a:ext cx="3791479" cy="17909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08" y="3108661"/>
            <a:ext cx="3174467" cy="15610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76" y="5048250"/>
            <a:ext cx="3952676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Mayor capacidad de cómputo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CORDIC </a:t>
            </a:r>
            <a:r>
              <a:rPr lang="es-ES" b="1" dirty="0" smtClean="0"/>
              <a:t>lineal</a:t>
            </a:r>
            <a:r>
              <a:rPr lang="es-ES" dirty="0" smtClean="0"/>
              <a:t> en modo </a:t>
            </a:r>
            <a:r>
              <a:rPr lang="es-ES" i="1" dirty="0" smtClean="0"/>
              <a:t>rotación</a:t>
            </a:r>
            <a:r>
              <a:rPr lang="es-ES" dirty="0" smtClean="0"/>
              <a:t>: productos</a:t>
            </a:r>
          </a:p>
          <a:p>
            <a:endParaRPr lang="es-ES" dirty="0"/>
          </a:p>
          <a:p>
            <a:r>
              <a:rPr lang="es-ES" dirty="0" smtClean="0"/>
              <a:t>CORDIC </a:t>
            </a:r>
            <a:r>
              <a:rPr lang="es-ES" b="1" dirty="0" smtClean="0"/>
              <a:t>lineal</a:t>
            </a:r>
            <a:r>
              <a:rPr lang="es-ES" dirty="0" smtClean="0"/>
              <a:t> en modo </a:t>
            </a:r>
            <a:r>
              <a:rPr lang="es-ES" i="1" dirty="0" smtClean="0"/>
              <a:t>vectorización</a:t>
            </a:r>
            <a:r>
              <a:rPr lang="es-ES" dirty="0" smtClean="0"/>
              <a:t>: divisiones</a:t>
            </a:r>
          </a:p>
          <a:p>
            <a:endParaRPr lang="es-ES" dirty="0"/>
          </a:p>
          <a:p>
            <a:r>
              <a:rPr lang="es-ES" dirty="0" smtClean="0"/>
              <a:t>CORDIC </a:t>
            </a:r>
            <a:r>
              <a:rPr lang="es-ES" b="1" dirty="0" smtClean="0"/>
              <a:t>hiperbólico</a:t>
            </a:r>
            <a:r>
              <a:rPr lang="es-ES" dirty="0" smtClean="0"/>
              <a:t> en modo </a:t>
            </a:r>
            <a:r>
              <a:rPr lang="es-ES" i="1" dirty="0" smtClean="0"/>
              <a:t>rotación</a:t>
            </a:r>
            <a:r>
              <a:rPr lang="es-ES" dirty="0" smtClean="0"/>
              <a:t>: senos y cosenos hiperbólicos</a:t>
            </a:r>
          </a:p>
          <a:p>
            <a:endParaRPr lang="es-ES" dirty="0"/>
          </a:p>
          <a:p>
            <a:r>
              <a:rPr lang="es-ES" dirty="0" smtClean="0"/>
              <a:t>CORDIC </a:t>
            </a:r>
            <a:r>
              <a:rPr lang="es-ES" b="1" dirty="0" smtClean="0"/>
              <a:t>hiperbólico</a:t>
            </a:r>
            <a:r>
              <a:rPr lang="es-ES" dirty="0" smtClean="0"/>
              <a:t> en modo </a:t>
            </a:r>
            <a:r>
              <a:rPr lang="es-ES" i="1" dirty="0" smtClean="0"/>
              <a:t>vectorización</a:t>
            </a:r>
            <a:r>
              <a:rPr lang="es-ES" dirty="0" smtClean="0"/>
              <a:t>: raíces y </a:t>
            </a:r>
            <a:r>
              <a:rPr lang="es-ES" dirty="0" err="1" smtClean="0"/>
              <a:t>arcotangentes</a:t>
            </a:r>
            <a:r>
              <a:rPr lang="es-ES" dirty="0" smtClean="0"/>
              <a:t> hiperbólicas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1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Y combinándolos apropiadamente…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35590"/>
            <a:ext cx="8947150" cy="3629857"/>
          </a:xfrm>
        </p:spPr>
      </p:pic>
    </p:spTree>
    <p:extLst>
      <p:ext uri="{BB962C8B-B14F-4D97-AF65-F5344CB8AC3E}">
        <p14:creationId xmlns:p14="http://schemas.microsoft.com/office/powerpoint/2010/main" val="2117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 embargo…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Convergencia en dominio de parámetros reducidos</a:t>
            </a:r>
          </a:p>
          <a:p>
            <a:endParaRPr lang="es-ES" dirty="0" smtClean="0"/>
          </a:p>
          <a:p>
            <a:r>
              <a:rPr lang="es-ES" dirty="0" smtClean="0"/>
              <a:t>Se puede mejorar haciendo iteraciones </a:t>
            </a:r>
            <a:r>
              <a:rPr lang="es-ES" dirty="0" smtClean="0"/>
              <a:t>dobles o utilizando igualdades algebraicas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Número de iteraciones: en la práctica alrededor de 40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17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CORDIC básico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334123"/>
            <a:ext cx="8496300" cy="5352428"/>
          </a:xfrm>
        </p:spPr>
      </p:pic>
    </p:spTree>
    <p:extLst>
      <p:ext uri="{BB962C8B-B14F-4D97-AF65-F5344CB8AC3E}">
        <p14:creationId xmlns:p14="http://schemas.microsoft.com/office/powerpoint/2010/main" val="39688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2" y="914401"/>
            <a:ext cx="5696492" cy="56007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29" y="3009866"/>
            <a:ext cx="6199196" cy="20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operación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Modo </a:t>
            </a:r>
            <a:r>
              <a:rPr lang="es-ES" i="1" dirty="0" smtClean="0"/>
              <a:t>rotación</a:t>
            </a:r>
            <a:r>
              <a:rPr lang="es-ES" dirty="0" smtClean="0"/>
              <a:t> vs. Modo </a:t>
            </a:r>
            <a:r>
              <a:rPr lang="es-ES" i="1" dirty="0" smtClean="0"/>
              <a:t>vectorización</a:t>
            </a:r>
          </a:p>
          <a:p>
            <a:endParaRPr lang="es-ES" i="1" dirty="0"/>
          </a:p>
          <a:p>
            <a:r>
              <a:rPr lang="es-ES" dirty="0" smtClean="0"/>
              <a:t>Modo </a:t>
            </a:r>
            <a:r>
              <a:rPr lang="es-ES" i="1" dirty="0"/>
              <a:t>rotación</a:t>
            </a:r>
            <a:r>
              <a:rPr lang="es-ES" dirty="0"/>
              <a:t> </a:t>
            </a:r>
            <a:r>
              <a:rPr lang="es-ES" dirty="0" smtClean="0"/>
              <a:t>: recibimos un ángulo y calculamos su seno y coseno</a:t>
            </a:r>
          </a:p>
          <a:p>
            <a:endParaRPr lang="es-ES" dirty="0"/>
          </a:p>
          <a:p>
            <a:r>
              <a:rPr lang="es-ES" dirty="0" smtClean="0"/>
              <a:t>Modo </a:t>
            </a:r>
            <a:r>
              <a:rPr lang="es-ES" i="1" dirty="0" smtClean="0"/>
              <a:t>vectorización </a:t>
            </a:r>
            <a:r>
              <a:rPr lang="es-ES" dirty="0" smtClean="0"/>
              <a:t>: recibimos un vector y calculamos su ángulo respecto al eje 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59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50" y="1311144"/>
            <a:ext cx="10058400" cy="5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05100"/>
            <a:ext cx="11848847" cy="2634626"/>
          </a:xfrm>
        </p:spPr>
      </p:pic>
    </p:spTree>
    <p:extLst>
      <p:ext uri="{BB962C8B-B14F-4D97-AF65-F5344CB8AC3E}">
        <p14:creationId xmlns:p14="http://schemas.microsoft.com/office/powerpoint/2010/main" val="40272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415"/>
            <a:ext cx="12192000" cy="570117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364539" cy="1400530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bg1"/>
                </a:solidFill>
              </a:rPr>
              <a:t>Modo </a:t>
            </a:r>
            <a:r>
              <a:rPr lang="es-ES" i="1" dirty="0" smtClean="0">
                <a:solidFill>
                  <a:schemeClr val="bg1"/>
                </a:solidFill>
              </a:rPr>
              <a:t>rotación</a:t>
            </a: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415"/>
            <a:ext cx="12191999" cy="5701170"/>
          </a:xfrm>
        </p:spPr>
      </p:pic>
    </p:spTree>
    <p:extLst>
      <p:ext uri="{BB962C8B-B14F-4D97-AF65-F5344CB8AC3E}">
        <p14:creationId xmlns:p14="http://schemas.microsoft.com/office/powerpoint/2010/main" val="14116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415"/>
            <a:ext cx="12191999" cy="5701170"/>
          </a:xfrm>
        </p:spPr>
      </p:pic>
    </p:spTree>
    <p:extLst>
      <p:ext uri="{BB962C8B-B14F-4D97-AF65-F5344CB8AC3E}">
        <p14:creationId xmlns:p14="http://schemas.microsoft.com/office/powerpoint/2010/main" val="2815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415"/>
            <a:ext cx="12191999" cy="5701170"/>
          </a:xfrm>
        </p:spPr>
      </p:pic>
    </p:spTree>
    <p:extLst>
      <p:ext uri="{BB962C8B-B14F-4D97-AF65-F5344CB8AC3E}">
        <p14:creationId xmlns:p14="http://schemas.microsoft.com/office/powerpoint/2010/main" val="33562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415"/>
            <a:ext cx="12191999" cy="5701170"/>
          </a:xfrm>
        </p:spPr>
      </p:pic>
    </p:spTree>
    <p:extLst>
      <p:ext uri="{BB962C8B-B14F-4D97-AF65-F5344CB8AC3E}">
        <p14:creationId xmlns:p14="http://schemas.microsoft.com/office/powerpoint/2010/main" val="37221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" y="578415"/>
            <a:ext cx="9514967" cy="5701170"/>
          </a:xfrm>
        </p:spPr>
      </p:pic>
    </p:spTree>
    <p:extLst>
      <p:ext uri="{BB962C8B-B14F-4D97-AF65-F5344CB8AC3E}">
        <p14:creationId xmlns:p14="http://schemas.microsoft.com/office/powerpoint/2010/main" val="17391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304</Words>
  <Application>Microsoft Office PowerPoint</Application>
  <PresentationFormat>Panorámica</PresentationFormat>
  <Paragraphs>84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CMMI12</vt:lpstr>
      <vt:lpstr>CMMI8</vt:lpstr>
      <vt:lpstr>Wingdings 3</vt:lpstr>
      <vt:lpstr>Ion</vt:lpstr>
      <vt:lpstr>CORDIC</vt:lpstr>
      <vt:lpstr>¿Qué es el algoritmo CORDIC?</vt:lpstr>
      <vt:lpstr>Modos de operación</vt:lpstr>
      <vt:lpstr>Modo rotación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Modo rotación</vt:lpstr>
      <vt:lpstr>Recurrencias</vt:lpstr>
      <vt:lpstr>Tras n iteraciones…</vt:lpstr>
      <vt:lpstr>¿Qué hacemos con K(n)?</vt:lpstr>
      <vt:lpstr>Presentación de PowerPoint</vt:lpstr>
      <vt:lpstr>Modo vectorización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Modo vectorización</vt:lpstr>
      <vt:lpstr>Tras n iteraciones…</vt:lpstr>
      <vt:lpstr>Aplicaciones</vt:lpstr>
      <vt:lpstr>Generalizaciones</vt:lpstr>
      <vt:lpstr>Mayor capacidad de cómputo</vt:lpstr>
      <vt:lpstr>Y combinándolos apropiadamente…</vt:lpstr>
      <vt:lpstr>Sin embargo…</vt:lpstr>
      <vt:lpstr>Implementación CORDIC básico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CORDIC</dc:title>
  <dc:creator>conchi núñez</dc:creator>
  <cp:lastModifiedBy>conchi núñez</cp:lastModifiedBy>
  <cp:revision>28</cp:revision>
  <dcterms:created xsi:type="dcterms:W3CDTF">2021-05-19T16:14:17Z</dcterms:created>
  <dcterms:modified xsi:type="dcterms:W3CDTF">2021-05-20T17:19:24Z</dcterms:modified>
</cp:coreProperties>
</file>