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e7286eb09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ee7286eb09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Let your employees define how much they want to earn!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be0ee23f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ebe0ee23f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e7286eb09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ee7286eb09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CalculateBonus(){}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f39f89f3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ef39f89f3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ea29363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ea29363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Let your employees define how much they want to earn!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e7286eb09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e7286eb09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Let your employees define how much they want to earn!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e7286eb0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e7286eb0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ea29363b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ea29363b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Let your employees define how much they want to earn!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f39f89f3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f39f89f3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be0ee23f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be0ee23f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e7286eb09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e7286eb09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Let your employees define how much they want to earn!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be0ee23f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be0ee23f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7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PayRoll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/>
              <a:t>@ </a:t>
            </a:r>
            <a:r>
              <a:rPr i="1" lang="nl"/>
              <a:t>Dong Enterprise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868625"/>
            <a:ext cx="3470700" cy="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i="1" lang="nl" sz="2207"/>
              <a:t>Jean-Christophe Mignon</a:t>
            </a:r>
            <a:endParaRPr i="1" sz="2207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i="1" lang="nl" sz="2207"/>
              <a:t>Raj Mohapatro</a:t>
            </a:r>
            <a:endParaRPr i="1" sz="2207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i="1" lang="nl" sz="2207"/>
              <a:t>David Spring </a:t>
            </a:r>
            <a:endParaRPr i="1" sz="2207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"/>
          <p:cNvSpPr txBox="1"/>
          <p:nvPr>
            <p:ph type="title"/>
          </p:nvPr>
        </p:nvSpPr>
        <p:spPr>
          <a:xfrm>
            <a:off x="175425" y="2192050"/>
            <a:ext cx="7097700" cy="11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Salary Processor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pic>
        <p:nvPicPr>
          <p:cNvPr id="252" name="Google Shape;2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268" y="0"/>
            <a:ext cx="57817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Contract execution</a:t>
            </a:r>
            <a:endParaRPr/>
          </a:p>
        </p:txBody>
      </p:sp>
      <p:pic>
        <p:nvPicPr>
          <p:cNvPr id="258" name="Google Shape;2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225" y="996950"/>
            <a:ext cx="6962549" cy="396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9900" y="1337700"/>
            <a:ext cx="1639074" cy="2863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5650" y="1337700"/>
            <a:ext cx="2157632" cy="28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Improvements</a:t>
            </a:r>
            <a:endParaRPr/>
          </a:p>
        </p:txBody>
      </p:sp>
      <p:sp>
        <p:nvSpPr>
          <p:cNvPr id="266" name="Google Shape;266;p24"/>
          <p:cNvSpPr txBox="1"/>
          <p:nvPr/>
        </p:nvSpPr>
        <p:spPr>
          <a:xfrm>
            <a:off x="1218000" y="1354900"/>
            <a:ext cx="71979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nl" sz="1700">
                <a:solidFill>
                  <a:schemeClr val="lt1"/>
                </a:solidFill>
              </a:rPr>
              <a:t>Onboarding Bulk upload</a:t>
            </a:r>
            <a:r>
              <a:rPr lang="nl" sz="1700">
                <a:solidFill>
                  <a:schemeClr val="lt1"/>
                </a:solidFill>
              </a:rPr>
              <a:t> (CSV)</a:t>
            </a:r>
            <a:br>
              <a:rPr b="1" lang="nl" sz="1700">
                <a:solidFill>
                  <a:schemeClr val="lt1"/>
                </a:solidFill>
              </a:rPr>
            </a:br>
            <a:endParaRPr b="1"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nl" sz="1700">
                <a:solidFill>
                  <a:schemeClr val="lt1"/>
                </a:solidFill>
              </a:rPr>
              <a:t>Bonus calculation</a:t>
            </a:r>
            <a:r>
              <a:rPr lang="nl" sz="1700">
                <a:solidFill>
                  <a:schemeClr val="lt1"/>
                </a:solidFill>
              </a:rPr>
              <a:t> </a:t>
            </a:r>
            <a:r>
              <a:rPr b="1" lang="nl" sz="1700">
                <a:solidFill>
                  <a:schemeClr val="lt1"/>
                </a:solidFill>
              </a:rPr>
              <a:t>feature</a:t>
            </a:r>
            <a:r>
              <a:rPr lang="nl" sz="1700">
                <a:solidFill>
                  <a:schemeClr val="lt1"/>
                </a:solidFill>
              </a:rPr>
              <a:t> </a:t>
            </a:r>
            <a:r>
              <a:rPr i="1" lang="nl" sz="1700">
                <a:solidFill>
                  <a:schemeClr val="lt1"/>
                </a:solidFill>
              </a:rPr>
              <a:t>(Sales Finance)</a:t>
            </a:r>
            <a:br>
              <a:rPr lang="nl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nl" sz="1700">
                <a:solidFill>
                  <a:schemeClr val="lt1"/>
                </a:solidFill>
              </a:rPr>
              <a:t>Analytics</a:t>
            </a:r>
            <a:r>
              <a:rPr lang="nl" sz="1700">
                <a:solidFill>
                  <a:schemeClr val="lt1"/>
                </a:solidFill>
              </a:rPr>
              <a:t> - </a:t>
            </a:r>
            <a:r>
              <a:rPr i="1" lang="nl" sz="1700">
                <a:solidFill>
                  <a:schemeClr val="lt1"/>
                </a:solidFill>
              </a:rPr>
              <a:t>overview of EOFY statements via Python  </a:t>
            </a:r>
            <a:br>
              <a:rPr lang="nl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nl" sz="1700">
                <a:solidFill>
                  <a:schemeClr val="lt1"/>
                </a:solidFill>
              </a:rPr>
              <a:t>Python automation for the Salary Processor function</a:t>
            </a:r>
            <a:br>
              <a:rPr lang="nl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Q &amp; A</a:t>
            </a:r>
            <a:endParaRPr/>
          </a:p>
        </p:txBody>
      </p:sp>
      <p:pic>
        <p:nvPicPr>
          <p:cNvPr id="272" name="Google Shape;2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00" y="2816125"/>
            <a:ext cx="2133600" cy="2133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73" name="Google Shape;27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2800" y="2816125"/>
            <a:ext cx="2133600" cy="2133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74" name="Google Shape;27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9675" y="2889175"/>
            <a:ext cx="2133600" cy="1987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75" name="Google Shape;275;p25"/>
          <p:cNvSpPr txBox="1"/>
          <p:nvPr/>
        </p:nvSpPr>
        <p:spPr>
          <a:xfrm>
            <a:off x="1350125" y="1452000"/>
            <a:ext cx="6900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nl" sz="1700">
                <a:solidFill>
                  <a:schemeClr val="lt1"/>
                </a:solidFill>
              </a:rPr>
              <a:t>Thank you from the Grand Final Team</a:t>
            </a:r>
            <a:endParaRPr sz="1700">
              <a:solidFill>
                <a:schemeClr val="lt1"/>
              </a:solidFill>
            </a:endParaRPr>
          </a:p>
        </p:txBody>
      </p:sp>
      <p:pic>
        <p:nvPicPr>
          <p:cNvPr id="276" name="Google Shape;27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16023" y="-2"/>
            <a:ext cx="1727975" cy="97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16025" y="1015865"/>
            <a:ext cx="1727975" cy="1027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81125" y="431125"/>
            <a:ext cx="70389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Business opportunity 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1281125" y="1117325"/>
            <a:ext cx="6220200" cy="3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300">
                <a:solidFill>
                  <a:schemeClr val="lt1"/>
                </a:solidFill>
              </a:rPr>
              <a:t>One significant source of inefficiency across nearly all industries in the legacy world is the delay in payments for services rendered to employees and contractors. </a:t>
            </a:r>
            <a:endParaRPr i="1"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300">
                <a:solidFill>
                  <a:schemeClr val="lt1"/>
                </a:solidFill>
              </a:rPr>
              <a:t>Smart contracts can be used to programmatically distribute payments to workers in real-time, which would reduce accounting overhead costs for employers, as well as providing access to earned wages for workers on a more immediate basis in a range of currency or forms.</a:t>
            </a:r>
            <a:r>
              <a:rPr lang="nl" sz="1300">
                <a:solidFill>
                  <a:schemeClr val="lt1"/>
                </a:solidFill>
              </a:rPr>
              <a:t> 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300">
                <a:solidFill>
                  <a:schemeClr val="lt1"/>
                </a:solidFill>
              </a:rPr>
              <a:t>Additionally, Chainlink Price Feeds can be used to calculate the exact amount of crypto revenue or forex to distribute, maintaining a certain currency value per payout.</a:t>
            </a:r>
            <a:endParaRPr i="1"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nl" sz="1300">
                <a:solidFill>
                  <a:schemeClr val="lt1"/>
                </a:solidFill>
              </a:rPr>
              <a:t>The new way of handling payroll, ......</a:t>
            </a:r>
            <a:endParaRPr i="1"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nl" sz="1300">
                <a:solidFill>
                  <a:schemeClr val="lt1"/>
                </a:solidFill>
              </a:rPr>
              <a:t>Give ownership to your employees …….</a:t>
            </a:r>
            <a:endParaRPr i="1"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D9730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81125" y="431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Our Solution&gt;&gt; dApp for Salary Payments</a:t>
            </a: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1469750" y="1442800"/>
            <a:ext cx="7197900" cy="28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nl" sz="1700">
                <a:solidFill>
                  <a:schemeClr val="lt1"/>
                </a:solidFill>
              </a:rPr>
              <a:t>Instant borderless payments</a:t>
            </a:r>
            <a:br>
              <a:rPr lang="nl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nl" sz="1700">
                <a:solidFill>
                  <a:schemeClr val="lt1"/>
                </a:solidFill>
              </a:rPr>
              <a:t>Secure DeFi payments </a:t>
            </a:r>
            <a:br>
              <a:rPr lang="nl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nl" sz="1700">
                <a:solidFill>
                  <a:schemeClr val="lt1"/>
                </a:solidFill>
              </a:rPr>
              <a:t>Flexibility for the employee </a:t>
            </a:r>
            <a:br>
              <a:rPr lang="nl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nl" sz="1700">
                <a:solidFill>
                  <a:schemeClr val="lt1"/>
                </a:solidFill>
              </a:rPr>
              <a:t>Salary transparency (optional)</a:t>
            </a:r>
            <a:br>
              <a:rPr lang="nl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nl" sz="1700">
                <a:solidFill>
                  <a:schemeClr val="lt1"/>
                </a:solidFill>
              </a:rPr>
              <a:t>Lower payroll costs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Your Token at the centre </a:t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3348450" y="2067600"/>
            <a:ext cx="2447100" cy="146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DONG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Token</a:t>
            </a:r>
            <a:endParaRPr b="1"/>
          </a:p>
        </p:txBody>
      </p:sp>
      <p:cxnSp>
        <p:nvCxnSpPr>
          <p:cNvPr id="154" name="Google Shape;154;p16"/>
          <p:cNvCxnSpPr/>
          <p:nvPr/>
        </p:nvCxnSpPr>
        <p:spPr>
          <a:xfrm rot="10800000">
            <a:off x="2293350" y="2835600"/>
            <a:ext cx="10551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6"/>
          <p:cNvCxnSpPr/>
          <p:nvPr/>
        </p:nvCxnSpPr>
        <p:spPr>
          <a:xfrm>
            <a:off x="4565400" y="3533100"/>
            <a:ext cx="13200" cy="8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6"/>
          <p:cNvCxnSpPr/>
          <p:nvPr/>
        </p:nvCxnSpPr>
        <p:spPr>
          <a:xfrm rot="10800000">
            <a:off x="4571250" y="1362900"/>
            <a:ext cx="1500" cy="7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6"/>
          <p:cNvCxnSpPr/>
          <p:nvPr/>
        </p:nvCxnSpPr>
        <p:spPr>
          <a:xfrm>
            <a:off x="5795550" y="2809800"/>
            <a:ext cx="11943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6"/>
          <p:cNvCxnSpPr>
            <a:stCxn id="153" idx="3"/>
          </p:cNvCxnSpPr>
          <p:nvPr/>
        </p:nvCxnSpPr>
        <p:spPr>
          <a:xfrm flipH="1">
            <a:off x="2696419" y="3318482"/>
            <a:ext cx="1010400" cy="6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6"/>
          <p:cNvCxnSpPr>
            <a:stCxn id="153" idx="7"/>
          </p:cNvCxnSpPr>
          <p:nvPr/>
        </p:nvCxnSpPr>
        <p:spPr>
          <a:xfrm flipH="1" rot="10800000">
            <a:off x="5437181" y="1663318"/>
            <a:ext cx="666000" cy="6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16"/>
          <p:cNvCxnSpPr>
            <a:stCxn id="153" idx="5"/>
          </p:cNvCxnSpPr>
          <p:nvPr/>
        </p:nvCxnSpPr>
        <p:spPr>
          <a:xfrm>
            <a:off x="5437181" y="3318482"/>
            <a:ext cx="856500" cy="6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6"/>
          <p:cNvCxnSpPr>
            <a:stCxn id="153" idx="1"/>
          </p:cNvCxnSpPr>
          <p:nvPr/>
        </p:nvCxnSpPr>
        <p:spPr>
          <a:xfrm rot="10800000">
            <a:off x="3135919" y="1743718"/>
            <a:ext cx="570900" cy="5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16"/>
          <p:cNvSpPr/>
          <p:nvPr/>
        </p:nvSpPr>
        <p:spPr>
          <a:xfrm>
            <a:off x="1135675" y="2686950"/>
            <a:ext cx="1157700" cy="30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200"/>
              <a:t>Annual leave</a:t>
            </a:r>
            <a:endParaRPr i="1" sz="1200"/>
          </a:p>
        </p:txBody>
      </p:sp>
      <p:sp>
        <p:nvSpPr>
          <p:cNvPr id="163" name="Google Shape;163;p16"/>
          <p:cNvSpPr/>
          <p:nvPr/>
        </p:nvSpPr>
        <p:spPr>
          <a:xfrm>
            <a:off x="6989850" y="2658750"/>
            <a:ext cx="1157700" cy="30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200"/>
              <a:t>Salary</a:t>
            </a:r>
            <a:endParaRPr i="1" sz="1200"/>
          </a:p>
        </p:txBody>
      </p:sp>
      <p:sp>
        <p:nvSpPr>
          <p:cNvPr id="164" name="Google Shape;164;p16"/>
          <p:cNvSpPr/>
          <p:nvPr/>
        </p:nvSpPr>
        <p:spPr>
          <a:xfrm>
            <a:off x="3993150" y="1056900"/>
            <a:ext cx="1157700" cy="30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200"/>
              <a:t>Insurance</a:t>
            </a:r>
            <a:endParaRPr i="1" sz="1200"/>
          </a:p>
        </p:txBody>
      </p:sp>
      <p:sp>
        <p:nvSpPr>
          <p:cNvPr id="165" name="Google Shape;165;p16"/>
          <p:cNvSpPr/>
          <p:nvPr/>
        </p:nvSpPr>
        <p:spPr>
          <a:xfrm>
            <a:off x="3993150" y="4362600"/>
            <a:ext cx="1157700" cy="30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200"/>
              <a:t>Company Shares</a:t>
            </a:r>
            <a:endParaRPr i="1" sz="1200"/>
          </a:p>
        </p:txBody>
      </p:sp>
      <p:sp>
        <p:nvSpPr>
          <p:cNvPr id="166" name="Google Shape;166;p16"/>
          <p:cNvSpPr/>
          <p:nvPr/>
        </p:nvSpPr>
        <p:spPr>
          <a:xfrm>
            <a:off x="1588325" y="3956575"/>
            <a:ext cx="1157700" cy="306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200"/>
              <a:t>IT upgrade</a:t>
            </a:r>
            <a:endParaRPr i="1" sz="1200"/>
          </a:p>
        </p:txBody>
      </p:sp>
      <p:sp>
        <p:nvSpPr>
          <p:cNvPr id="167" name="Google Shape;167;p16"/>
          <p:cNvSpPr/>
          <p:nvPr/>
        </p:nvSpPr>
        <p:spPr>
          <a:xfrm>
            <a:off x="6103175" y="1362900"/>
            <a:ext cx="1597500" cy="306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200"/>
              <a:t>Swag</a:t>
            </a:r>
            <a:endParaRPr i="1" sz="1200"/>
          </a:p>
        </p:txBody>
      </p:sp>
      <p:sp>
        <p:nvSpPr>
          <p:cNvPr id="168" name="Google Shape;168;p16"/>
          <p:cNvSpPr/>
          <p:nvPr/>
        </p:nvSpPr>
        <p:spPr>
          <a:xfrm>
            <a:off x="6262900" y="4000375"/>
            <a:ext cx="1738200" cy="306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200"/>
              <a:t>Training credits</a:t>
            </a:r>
            <a:endParaRPr i="1" sz="1200"/>
          </a:p>
        </p:txBody>
      </p:sp>
      <p:sp>
        <p:nvSpPr>
          <p:cNvPr id="169" name="Google Shape;169;p16"/>
          <p:cNvSpPr/>
          <p:nvPr/>
        </p:nvSpPr>
        <p:spPr>
          <a:xfrm>
            <a:off x="1588325" y="1471125"/>
            <a:ext cx="1547700" cy="306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200"/>
              <a:t>Gym membership</a:t>
            </a:r>
            <a:endParaRPr i="1"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/>
          <p:nvPr/>
        </p:nvSpPr>
        <p:spPr>
          <a:xfrm>
            <a:off x="3940425" y="1040425"/>
            <a:ext cx="527400" cy="66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5643200" y="1040425"/>
            <a:ext cx="527400" cy="30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7124700" y="1040425"/>
            <a:ext cx="527400" cy="93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3940425" y="1702436"/>
            <a:ext cx="527400" cy="480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5643200" y="1344326"/>
            <a:ext cx="527400" cy="303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7124700" y="1971384"/>
            <a:ext cx="527400" cy="696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3940425" y="2180670"/>
            <a:ext cx="527400" cy="2628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7124700" y="2668307"/>
            <a:ext cx="527400" cy="662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5643200" y="1648227"/>
            <a:ext cx="527400" cy="2005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1301275" y="1921100"/>
            <a:ext cx="263700" cy="25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 txBox="1"/>
          <p:nvPr/>
        </p:nvSpPr>
        <p:spPr>
          <a:xfrm>
            <a:off x="1645650" y="1847750"/>
            <a:ext cx="7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Salary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7"/>
          <p:cNvSpPr/>
          <p:nvPr/>
        </p:nvSpPr>
        <p:spPr>
          <a:xfrm>
            <a:off x="1301275" y="2535100"/>
            <a:ext cx="263700" cy="253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"/>
          <p:cNvSpPr txBox="1"/>
          <p:nvPr/>
        </p:nvSpPr>
        <p:spPr>
          <a:xfrm>
            <a:off x="1645650" y="2461750"/>
            <a:ext cx="10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Insurance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17"/>
          <p:cNvSpPr/>
          <p:nvPr/>
        </p:nvSpPr>
        <p:spPr>
          <a:xfrm>
            <a:off x="1301263" y="3149100"/>
            <a:ext cx="263700" cy="253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"/>
          <p:cNvSpPr txBox="1"/>
          <p:nvPr/>
        </p:nvSpPr>
        <p:spPr>
          <a:xfrm>
            <a:off x="1645655" y="3075750"/>
            <a:ext cx="142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Annual leave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9" name="Google Shape;1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9850" y="4027375"/>
            <a:ext cx="914100" cy="9141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0" name="Google Shape;1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4950" y="4027375"/>
            <a:ext cx="846900" cy="8469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1" name="Google Shape;191;p17"/>
          <p:cNvSpPr/>
          <p:nvPr/>
        </p:nvSpPr>
        <p:spPr>
          <a:xfrm>
            <a:off x="1301275" y="3763100"/>
            <a:ext cx="263700" cy="2535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 txBox="1"/>
          <p:nvPr/>
        </p:nvSpPr>
        <p:spPr>
          <a:xfrm>
            <a:off x="1645667" y="3689750"/>
            <a:ext cx="142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upgrade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17"/>
          <p:cNvSpPr/>
          <p:nvPr/>
        </p:nvSpPr>
        <p:spPr>
          <a:xfrm>
            <a:off x="3940425" y="2443344"/>
            <a:ext cx="527400" cy="13014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5643200" y="3653557"/>
            <a:ext cx="527400" cy="912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7124700" y="3330421"/>
            <a:ext cx="527400" cy="4143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3475" y="4005675"/>
            <a:ext cx="981300" cy="9141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7" name="Google Shape;197;p17"/>
          <p:cNvSpPr txBox="1"/>
          <p:nvPr/>
        </p:nvSpPr>
        <p:spPr>
          <a:xfrm>
            <a:off x="8002500" y="1481400"/>
            <a:ext cx="529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17"/>
          <p:cNvSpPr txBox="1"/>
          <p:nvPr/>
        </p:nvSpPr>
        <p:spPr>
          <a:xfrm>
            <a:off x="6603900" y="1398600"/>
            <a:ext cx="529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9" name="Google Shape;19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949" y="4874274"/>
            <a:ext cx="777682" cy="1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Your Employees </a:t>
            </a:r>
            <a:r>
              <a:rPr lang="nl"/>
              <a:t>in the driver seat</a:t>
            </a:r>
            <a:r>
              <a:rPr lang="nl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/>
          <p:nvPr>
            <p:ph type="title"/>
          </p:nvPr>
        </p:nvSpPr>
        <p:spPr>
          <a:xfrm>
            <a:off x="1334300" y="412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Project Architecture </a:t>
            </a:r>
            <a:endParaRPr/>
          </a:p>
        </p:txBody>
      </p:sp>
      <p:cxnSp>
        <p:nvCxnSpPr>
          <p:cNvPr id="206" name="Google Shape;206;p18"/>
          <p:cNvCxnSpPr>
            <a:stCxn id="207" idx="1"/>
          </p:cNvCxnSpPr>
          <p:nvPr/>
        </p:nvCxnSpPr>
        <p:spPr>
          <a:xfrm flipH="1">
            <a:off x="1749263" y="3251525"/>
            <a:ext cx="1066800" cy="7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18"/>
          <p:cNvCxnSpPr>
            <a:stCxn id="209" idx="3"/>
            <a:endCxn id="210" idx="1"/>
          </p:cNvCxnSpPr>
          <p:nvPr/>
        </p:nvCxnSpPr>
        <p:spPr>
          <a:xfrm flipH="1" rot="10800000">
            <a:off x="6259054" y="2120658"/>
            <a:ext cx="1073100" cy="11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18"/>
          <p:cNvCxnSpPr>
            <a:stCxn id="209" idx="3"/>
            <a:endCxn id="212" idx="1"/>
          </p:cNvCxnSpPr>
          <p:nvPr/>
        </p:nvCxnSpPr>
        <p:spPr>
          <a:xfrm>
            <a:off x="6259054" y="3236658"/>
            <a:ext cx="992100" cy="11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18"/>
          <p:cNvCxnSpPr>
            <a:stCxn id="207" idx="1"/>
          </p:cNvCxnSpPr>
          <p:nvPr/>
        </p:nvCxnSpPr>
        <p:spPr>
          <a:xfrm rot="10800000">
            <a:off x="1780163" y="1951925"/>
            <a:ext cx="1035900" cy="12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18"/>
          <p:cNvSpPr/>
          <p:nvPr/>
        </p:nvSpPr>
        <p:spPr>
          <a:xfrm>
            <a:off x="182600" y="3770500"/>
            <a:ext cx="1597500" cy="11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200"/>
              <a:t>NIGHTLY PAYMENT SCHEDULER</a:t>
            </a:r>
            <a:endParaRPr i="1" sz="1200"/>
          </a:p>
        </p:txBody>
      </p:sp>
      <p:sp>
        <p:nvSpPr>
          <p:cNvPr id="210" name="Google Shape;210;p18"/>
          <p:cNvSpPr/>
          <p:nvPr/>
        </p:nvSpPr>
        <p:spPr>
          <a:xfrm>
            <a:off x="7332250" y="1527400"/>
            <a:ext cx="1597500" cy="1186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200"/>
              <a:t>TOKEN </a:t>
            </a:r>
            <a:r>
              <a:rPr i="1" lang="nl" sz="1200"/>
              <a:t> MINTING </a:t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</p:txBody>
      </p:sp>
      <p:sp>
        <p:nvSpPr>
          <p:cNvPr id="212" name="Google Shape;212;p18"/>
          <p:cNvSpPr/>
          <p:nvPr/>
        </p:nvSpPr>
        <p:spPr>
          <a:xfrm>
            <a:off x="7251050" y="3770500"/>
            <a:ext cx="1738200" cy="11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200"/>
              <a:t>CURRENCY VALUE</a:t>
            </a:r>
            <a:endParaRPr i="1" sz="1200"/>
          </a:p>
        </p:txBody>
      </p:sp>
      <p:sp>
        <p:nvSpPr>
          <p:cNvPr id="215" name="Google Shape;215;p18"/>
          <p:cNvSpPr/>
          <p:nvPr/>
        </p:nvSpPr>
        <p:spPr>
          <a:xfrm>
            <a:off x="182600" y="1527400"/>
            <a:ext cx="1547700" cy="1186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200"/>
              <a:t>UI</a:t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200"/>
              <a:t>ONBOARDING</a:t>
            </a:r>
            <a:endParaRPr i="1" sz="1200"/>
          </a:p>
        </p:txBody>
      </p:sp>
      <p:sp>
        <p:nvSpPr>
          <p:cNvPr id="207" name="Google Shape;207;p18"/>
          <p:cNvSpPr txBox="1"/>
          <p:nvPr/>
        </p:nvSpPr>
        <p:spPr>
          <a:xfrm>
            <a:off x="2816063" y="1758425"/>
            <a:ext cx="3349200" cy="2986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SCREEN SHOT OF THE EMPLOYEE CONTRACT CODE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18"/>
          <p:cNvSpPr txBox="1"/>
          <p:nvPr/>
        </p:nvSpPr>
        <p:spPr>
          <a:xfrm rot="3072403">
            <a:off x="1786470" y="2377521"/>
            <a:ext cx="1287125" cy="6156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Java Script/web3</a:t>
            </a:r>
            <a:endParaRPr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18"/>
          <p:cNvSpPr txBox="1"/>
          <p:nvPr/>
        </p:nvSpPr>
        <p:spPr>
          <a:xfrm rot="3003357">
            <a:off x="6218879" y="3627799"/>
            <a:ext cx="1319078" cy="6156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Chainlink Oracle</a:t>
            </a:r>
            <a:endParaRPr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18"/>
          <p:cNvSpPr txBox="1"/>
          <p:nvPr/>
        </p:nvSpPr>
        <p:spPr>
          <a:xfrm rot="-2146904">
            <a:off x="1917379" y="3336221"/>
            <a:ext cx="761417" cy="615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Web3Python</a:t>
            </a:r>
            <a:endParaRPr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18"/>
          <p:cNvSpPr txBox="1"/>
          <p:nvPr/>
        </p:nvSpPr>
        <p:spPr>
          <a:xfrm rot="-2700000">
            <a:off x="6320443" y="2215027"/>
            <a:ext cx="856589" cy="4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Solidity</a:t>
            </a:r>
            <a:endParaRPr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" name="Google Shape;2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6079" y="1705201"/>
            <a:ext cx="3442974" cy="306291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8"/>
          <p:cNvSpPr/>
          <p:nvPr/>
        </p:nvSpPr>
        <p:spPr>
          <a:xfrm>
            <a:off x="3467375" y="1196650"/>
            <a:ext cx="2046600" cy="434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200"/>
              <a:t>SALARY PROCESSOR</a:t>
            </a:r>
            <a:r>
              <a:rPr i="1" lang="nl" sz="1200"/>
              <a:t> </a:t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/>
          <p:nvPr>
            <p:ph type="title"/>
          </p:nvPr>
        </p:nvSpPr>
        <p:spPr>
          <a:xfrm>
            <a:off x="1334300" y="412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Onboarding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19"/>
          <p:cNvPicPr preferRelativeResize="0"/>
          <p:nvPr/>
        </p:nvPicPr>
        <p:blipFill rotWithShape="1">
          <a:blip r:embed="rId3">
            <a:alphaModFix/>
          </a:blip>
          <a:srcRect b="0" l="9567" r="0" t="23896"/>
          <a:stretch/>
        </p:blipFill>
        <p:spPr>
          <a:xfrm>
            <a:off x="1069699" y="1121049"/>
            <a:ext cx="7143776" cy="35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/>
          <p:nvPr>
            <p:ph type="title"/>
          </p:nvPr>
        </p:nvSpPr>
        <p:spPr>
          <a:xfrm>
            <a:off x="1281125" y="431125"/>
            <a:ext cx="7097700" cy="11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ATO calculator &amp; Super transfer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pic>
        <p:nvPicPr>
          <p:cNvPr id="232" name="Google Shape;2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700" y="1194873"/>
            <a:ext cx="4948599" cy="2002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7688" y="3390075"/>
            <a:ext cx="4948625" cy="107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/>
          <p:nvPr>
            <p:ph type="title"/>
          </p:nvPr>
        </p:nvSpPr>
        <p:spPr>
          <a:xfrm>
            <a:off x="1334300" y="412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Facilitate stablecoin payments</a:t>
            </a:r>
            <a:endParaRPr/>
          </a:p>
        </p:txBody>
      </p:sp>
      <p:cxnSp>
        <p:nvCxnSpPr>
          <p:cNvPr id="239" name="Google Shape;239;p21"/>
          <p:cNvCxnSpPr>
            <a:stCxn id="240" idx="1"/>
          </p:cNvCxnSpPr>
          <p:nvPr/>
        </p:nvCxnSpPr>
        <p:spPr>
          <a:xfrm flipH="1">
            <a:off x="1749263" y="3251525"/>
            <a:ext cx="1066800" cy="7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1"/>
          <p:cNvCxnSpPr>
            <a:stCxn id="240" idx="1"/>
          </p:cNvCxnSpPr>
          <p:nvPr/>
        </p:nvCxnSpPr>
        <p:spPr>
          <a:xfrm rot="10800000">
            <a:off x="1780163" y="1951925"/>
            <a:ext cx="1035900" cy="12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21"/>
          <p:cNvSpPr txBox="1"/>
          <p:nvPr/>
        </p:nvSpPr>
        <p:spPr>
          <a:xfrm rot="2972989">
            <a:off x="1877171" y="2215118"/>
            <a:ext cx="1085719" cy="4000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Java Script</a:t>
            </a:r>
            <a:endParaRPr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21"/>
          <p:cNvSpPr txBox="1"/>
          <p:nvPr/>
        </p:nvSpPr>
        <p:spPr>
          <a:xfrm rot="-2146904">
            <a:off x="1917379" y="3336221"/>
            <a:ext cx="761417" cy="615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Web3Python</a:t>
            </a:r>
            <a:endParaRPr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4" name="Google Shape;2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75" y="1399050"/>
            <a:ext cx="3302199" cy="330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8379" y="3500126"/>
            <a:ext cx="5415121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1903" y="1442000"/>
            <a:ext cx="5182072" cy="193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