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8" r:id="rId7"/>
    <p:sldId id="301" r:id="rId8"/>
    <p:sldId id="302" r:id="rId9"/>
    <p:sldId id="309" r:id="rId10"/>
    <p:sldId id="317" r:id="rId11"/>
    <p:sldId id="318" r:id="rId12"/>
    <p:sldId id="303" r:id="rId13"/>
    <p:sldId id="310" r:id="rId14"/>
    <p:sldId id="314" r:id="rId15"/>
    <p:sldId id="315" r:id="rId16"/>
    <p:sldId id="316" r:id="rId17"/>
    <p:sldId id="313" r:id="rId18"/>
    <p:sldId id="312" r:id="rId19"/>
    <p:sldId id="321" r:id="rId20"/>
    <p:sldId id="311" r:id="rId21"/>
    <p:sldId id="319" r:id="rId22"/>
    <p:sldId id="320" r:id="rId23"/>
    <p:sldId id="322" r:id="rId24"/>
    <p:sldId id="323" r:id="rId25"/>
    <p:sldId id="324" r:id="rId26"/>
    <p:sldId id="325" r:id="rId27"/>
    <p:sldId id="326" r:id="rId28"/>
    <p:sldId id="304" r:id="rId29"/>
    <p:sldId id="305" r:id="rId30"/>
    <p:sldId id="306" r:id="rId31"/>
    <p:sldId id="3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u.finance.yaho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u.finance.yaho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0743" y="2568110"/>
            <a:ext cx="3214307" cy="1728978"/>
          </a:xfrm>
        </p:spPr>
        <p:txBody>
          <a:bodyPr anchor="b">
            <a:normAutofit/>
          </a:bodyPr>
          <a:lstStyle/>
          <a:p>
            <a:r>
              <a:rPr lang="en-US" sz="4400" dirty="0">
                <a:solidFill>
                  <a:schemeClr val="tx1"/>
                </a:solidFill>
              </a:rPr>
              <a:t>FIRE Analysis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25979"/>
          </a:xfrm>
        </p:spPr>
        <p:txBody>
          <a:bodyPr anchor="t">
            <a:noAutofit/>
          </a:bodyPr>
          <a:lstStyle/>
          <a:p>
            <a:pPr>
              <a:lnSpc>
                <a:spcPct val="150000"/>
              </a:lnSpc>
              <a:spcBef>
                <a:spcPts val="0"/>
              </a:spcBef>
              <a:spcAft>
                <a:spcPts val="0"/>
              </a:spcAft>
            </a:pPr>
            <a:r>
              <a:rPr lang="en-US" sz="1200" dirty="0"/>
              <a:t>Pamela Moreno </a:t>
            </a:r>
          </a:p>
          <a:p>
            <a:pPr>
              <a:lnSpc>
                <a:spcPct val="150000"/>
              </a:lnSpc>
              <a:spcBef>
                <a:spcPts val="0"/>
              </a:spcBef>
              <a:spcAft>
                <a:spcPts val="0"/>
              </a:spcAft>
            </a:pPr>
            <a:r>
              <a:rPr lang="en-US" sz="1200" dirty="0"/>
              <a:t>Raj </a:t>
            </a:r>
            <a:r>
              <a:rPr lang="en-US" sz="1200" dirty="0" err="1"/>
              <a:t>Mohapatro</a:t>
            </a:r>
            <a:endParaRPr lang="en-US" sz="1200" dirty="0"/>
          </a:p>
          <a:p>
            <a:pPr>
              <a:lnSpc>
                <a:spcPct val="150000"/>
              </a:lnSpc>
              <a:spcBef>
                <a:spcPts val="0"/>
              </a:spcBef>
              <a:spcAft>
                <a:spcPts val="0"/>
              </a:spcAft>
            </a:pPr>
            <a:r>
              <a:rPr lang="en-US" sz="1200" dirty="0"/>
              <a:t>Jean-Christophe Mignon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3" name="TextBox 2">
            <a:extLst>
              <a:ext uri="{FF2B5EF4-FFF2-40B4-BE49-F238E27FC236}">
                <a16:creationId xmlns:a16="http://schemas.microsoft.com/office/drawing/2014/main" id="{77BA77CB-217B-4E8B-BBB8-6562EA6EB278}"/>
              </a:ext>
            </a:extLst>
          </p:cNvPr>
          <p:cNvSpPr txBox="1"/>
          <p:nvPr/>
        </p:nvSpPr>
        <p:spPr>
          <a:xfrm>
            <a:off x="857250" y="1991588"/>
            <a:ext cx="10858500" cy="646331"/>
          </a:xfrm>
          <a:prstGeom prst="rect">
            <a:avLst/>
          </a:prstGeom>
          <a:noFill/>
        </p:spPr>
        <p:txBody>
          <a:bodyPr wrap="square" rtlCol="0">
            <a:spAutoFit/>
          </a:bodyPr>
          <a:lstStyle/>
          <a:p>
            <a:r>
              <a:rPr lang="en-AU" dirty="0"/>
              <a:t>We have analysed these major indexes to </a:t>
            </a:r>
            <a:r>
              <a:rPr lang="en-GB" dirty="0"/>
              <a:t>determine their performance in multiple areas: volatility, returns, risk, and Sharpe ratios</a:t>
            </a:r>
            <a:r>
              <a:rPr lang="en-AU" dirty="0"/>
              <a:t> </a:t>
            </a:r>
          </a:p>
        </p:txBody>
      </p:sp>
      <p:pic>
        <p:nvPicPr>
          <p:cNvPr id="6" name="Picture 5">
            <a:extLst>
              <a:ext uri="{FF2B5EF4-FFF2-40B4-BE49-F238E27FC236}">
                <a16:creationId xmlns:a16="http://schemas.microsoft.com/office/drawing/2014/main" id="{E75DD04C-7DC2-4BE1-A605-4458295A0A99}"/>
              </a:ext>
            </a:extLst>
          </p:cNvPr>
          <p:cNvPicPr>
            <a:picLocks noChangeAspect="1"/>
          </p:cNvPicPr>
          <p:nvPr/>
        </p:nvPicPr>
        <p:blipFill>
          <a:blip r:embed="rId2"/>
          <a:stretch>
            <a:fillRect/>
          </a:stretch>
        </p:blipFill>
        <p:spPr>
          <a:xfrm>
            <a:off x="4876800" y="2609344"/>
            <a:ext cx="5943600" cy="1228725"/>
          </a:xfrm>
          <a:prstGeom prst="rect">
            <a:avLst/>
          </a:prstGeom>
        </p:spPr>
      </p:pic>
      <p:sp>
        <p:nvSpPr>
          <p:cNvPr id="7" name="TextBox 6">
            <a:extLst>
              <a:ext uri="{FF2B5EF4-FFF2-40B4-BE49-F238E27FC236}">
                <a16:creationId xmlns:a16="http://schemas.microsoft.com/office/drawing/2014/main" id="{C1F29149-CCBE-4514-BDC4-C19B7A03AD2F}"/>
              </a:ext>
            </a:extLst>
          </p:cNvPr>
          <p:cNvSpPr txBox="1"/>
          <p:nvPr/>
        </p:nvSpPr>
        <p:spPr>
          <a:xfrm>
            <a:off x="1906905" y="3023651"/>
            <a:ext cx="2562225" cy="400110"/>
          </a:xfrm>
          <a:prstGeom prst="rect">
            <a:avLst/>
          </a:prstGeom>
          <a:noFill/>
        </p:spPr>
        <p:txBody>
          <a:bodyPr wrap="square" rtlCol="0">
            <a:spAutoFit/>
          </a:bodyPr>
          <a:lstStyle/>
          <a:p>
            <a:r>
              <a:rPr lang="en-AU" sz="2000" b="1" dirty="0">
                <a:solidFill>
                  <a:srgbClr val="0070C0"/>
                </a:solidFill>
              </a:rPr>
              <a:t>Daily Returns </a:t>
            </a:r>
          </a:p>
        </p:txBody>
      </p:sp>
      <p:pic>
        <p:nvPicPr>
          <p:cNvPr id="9" name="Picture 8">
            <a:extLst>
              <a:ext uri="{FF2B5EF4-FFF2-40B4-BE49-F238E27FC236}">
                <a16:creationId xmlns:a16="http://schemas.microsoft.com/office/drawing/2014/main" id="{9258C48D-565F-43C9-BD13-BD0D31350D2F}"/>
              </a:ext>
            </a:extLst>
          </p:cNvPr>
          <p:cNvPicPr>
            <a:picLocks noChangeAspect="1"/>
          </p:cNvPicPr>
          <p:nvPr/>
        </p:nvPicPr>
        <p:blipFill>
          <a:blip r:embed="rId3"/>
          <a:stretch>
            <a:fillRect/>
          </a:stretch>
        </p:blipFill>
        <p:spPr>
          <a:xfrm>
            <a:off x="3038475" y="3915915"/>
            <a:ext cx="5581650" cy="2301569"/>
          </a:xfrm>
          <a:prstGeom prst="rect">
            <a:avLst/>
          </a:prstGeom>
        </p:spPr>
      </p:pic>
    </p:spTree>
    <p:extLst>
      <p:ext uri="{BB962C8B-B14F-4D97-AF65-F5344CB8AC3E}">
        <p14:creationId xmlns:p14="http://schemas.microsoft.com/office/powerpoint/2010/main" val="187700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3" name="TextBox 2">
            <a:extLst>
              <a:ext uri="{FF2B5EF4-FFF2-40B4-BE49-F238E27FC236}">
                <a16:creationId xmlns:a16="http://schemas.microsoft.com/office/drawing/2014/main" id="{DFF53BFD-BE5C-4553-9F3D-BDE4168A534D}"/>
              </a:ext>
            </a:extLst>
          </p:cNvPr>
          <p:cNvSpPr txBox="1"/>
          <p:nvPr/>
        </p:nvSpPr>
        <p:spPr>
          <a:xfrm>
            <a:off x="2714625" y="2786546"/>
            <a:ext cx="2667000" cy="400110"/>
          </a:xfrm>
          <a:prstGeom prst="rect">
            <a:avLst/>
          </a:prstGeom>
          <a:noFill/>
        </p:spPr>
        <p:txBody>
          <a:bodyPr wrap="square" rtlCol="0">
            <a:spAutoFit/>
          </a:bodyPr>
          <a:lstStyle/>
          <a:p>
            <a:r>
              <a:rPr lang="en-AU" sz="2000" dirty="0">
                <a:solidFill>
                  <a:srgbClr val="0070C0"/>
                </a:solidFill>
              </a:rPr>
              <a:t>Cumulative Returns </a:t>
            </a:r>
            <a:r>
              <a:rPr lang="en-AU" sz="2000" dirty="0">
                <a:solidFill>
                  <a:srgbClr val="0070C0"/>
                </a:solidFill>
                <a:sym typeface="Wingdings" panose="05000000000000000000" pitchFamily="2" charset="2"/>
              </a:rPr>
              <a:t></a:t>
            </a:r>
            <a:endParaRPr lang="en-AU" sz="2000" dirty="0">
              <a:solidFill>
                <a:srgbClr val="0070C0"/>
              </a:solidFill>
            </a:endParaRPr>
          </a:p>
        </p:txBody>
      </p:sp>
      <p:pic>
        <p:nvPicPr>
          <p:cNvPr id="5" name="Picture 4">
            <a:extLst>
              <a:ext uri="{FF2B5EF4-FFF2-40B4-BE49-F238E27FC236}">
                <a16:creationId xmlns:a16="http://schemas.microsoft.com/office/drawing/2014/main" id="{F327637A-08BF-4FCD-BE9E-92A35BE2D7C7}"/>
              </a:ext>
            </a:extLst>
          </p:cNvPr>
          <p:cNvPicPr>
            <a:picLocks noChangeAspect="1"/>
          </p:cNvPicPr>
          <p:nvPr/>
        </p:nvPicPr>
        <p:blipFill>
          <a:blip r:embed="rId2"/>
          <a:stretch>
            <a:fillRect/>
          </a:stretch>
        </p:blipFill>
        <p:spPr>
          <a:xfrm>
            <a:off x="5957126" y="1993650"/>
            <a:ext cx="5808154" cy="2386013"/>
          </a:xfrm>
          <a:prstGeom prst="rect">
            <a:avLst/>
          </a:prstGeom>
        </p:spPr>
      </p:pic>
      <p:sp>
        <p:nvSpPr>
          <p:cNvPr id="6" name="TextBox 5">
            <a:extLst>
              <a:ext uri="{FF2B5EF4-FFF2-40B4-BE49-F238E27FC236}">
                <a16:creationId xmlns:a16="http://schemas.microsoft.com/office/drawing/2014/main" id="{81D01495-1E0D-4CAA-9B09-AA217F1DAD73}"/>
              </a:ext>
            </a:extLst>
          </p:cNvPr>
          <p:cNvSpPr txBox="1"/>
          <p:nvPr/>
        </p:nvSpPr>
        <p:spPr>
          <a:xfrm>
            <a:off x="5861876" y="4839750"/>
            <a:ext cx="4411980" cy="400110"/>
          </a:xfrm>
          <a:prstGeom prst="rect">
            <a:avLst/>
          </a:prstGeom>
          <a:noFill/>
        </p:spPr>
        <p:txBody>
          <a:bodyPr wrap="square" rtlCol="0">
            <a:spAutoFit/>
          </a:bodyPr>
          <a:lstStyle/>
          <a:p>
            <a:r>
              <a:rPr lang="en-AU" sz="2000" dirty="0">
                <a:solidFill>
                  <a:schemeClr val="accent4"/>
                </a:solidFill>
                <a:sym typeface="Wingdings" panose="05000000000000000000" pitchFamily="2" charset="2"/>
              </a:rPr>
              <a:t> </a:t>
            </a:r>
            <a:r>
              <a:rPr lang="en-AU" sz="2000" b="1" i="0" dirty="0">
                <a:solidFill>
                  <a:schemeClr val="accent4"/>
                </a:solidFill>
                <a:effectLst/>
                <a:latin typeface="-apple-system"/>
              </a:rPr>
              <a:t>Risk Analysis: </a:t>
            </a:r>
            <a:r>
              <a:rPr lang="en-AU" sz="2000" b="1" dirty="0">
                <a:solidFill>
                  <a:schemeClr val="accent4"/>
                </a:solidFill>
                <a:latin typeface="-apple-system"/>
              </a:rPr>
              <a:t>S</a:t>
            </a:r>
            <a:r>
              <a:rPr lang="en-AU" sz="2000" b="1" i="0" dirty="0">
                <a:solidFill>
                  <a:schemeClr val="accent4"/>
                </a:solidFill>
                <a:effectLst/>
                <a:latin typeface="-apple-system"/>
              </a:rPr>
              <a:t>tandard Deviation</a:t>
            </a:r>
          </a:p>
        </p:txBody>
      </p:sp>
      <p:pic>
        <p:nvPicPr>
          <p:cNvPr id="8" name="Picture 7">
            <a:extLst>
              <a:ext uri="{FF2B5EF4-FFF2-40B4-BE49-F238E27FC236}">
                <a16:creationId xmlns:a16="http://schemas.microsoft.com/office/drawing/2014/main" id="{58A01D23-3DF3-4221-A64B-99B3195A3A29}"/>
              </a:ext>
            </a:extLst>
          </p:cNvPr>
          <p:cNvPicPr>
            <a:picLocks noChangeAspect="1"/>
          </p:cNvPicPr>
          <p:nvPr/>
        </p:nvPicPr>
        <p:blipFill>
          <a:blip r:embed="rId3"/>
          <a:stretch>
            <a:fillRect/>
          </a:stretch>
        </p:blipFill>
        <p:spPr>
          <a:xfrm>
            <a:off x="2086946" y="4469326"/>
            <a:ext cx="3294679" cy="1140959"/>
          </a:xfrm>
          <a:prstGeom prst="rect">
            <a:avLst/>
          </a:prstGeom>
        </p:spPr>
      </p:pic>
    </p:spTree>
    <p:extLst>
      <p:ext uri="{BB962C8B-B14F-4D97-AF65-F5344CB8AC3E}">
        <p14:creationId xmlns:p14="http://schemas.microsoft.com/office/powerpoint/2010/main" val="27613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D491016C-39C4-4FB3-AF67-3283128226DC}"/>
              </a:ext>
            </a:extLst>
          </p:cNvPr>
          <p:cNvPicPr>
            <a:picLocks noChangeAspect="1"/>
          </p:cNvPicPr>
          <p:nvPr/>
        </p:nvPicPr>
        <p:blipFill>
          <a:blip r:embed="rId2"/>
          <a:stretch>
            <a:fillRect/>
          </a:stretch>
        </p:blipFill>
        <p:spPr>
          <a:xfrm>
            <a:off x="766762" y="2038350"/>
            <a:ext cx="4257675" cy="1771650"/>
          </a:xfrm>
          <a:prstGeom prst="rect">
            <a:avLst/>
          </a:prstGeom>
        </p:spPr>
      </p:pic>
      <p:pic>
        <p:nvPicPr>
          <p:cNvPr id="6" name="Picture 5">
            <a:extLst>
              <a:ext uri="{FF2B5EF4-FFF2-40B4-BE49-F238E27FC236}">
                <a16:creationId xmlns:a16="http://schemas.microsoft.com/office/drawing/2014/main" id="{2F9F789E-A64A-4D2F-B363-E1CB7303AC23}"/>
              </a:ext>
            </a:extLst>
          </p:cNvPr>
          <p:cNvPicPr>
            <a:picLocks noChangeAspect="1"/>
          </p:cNvPicPr>
          <p:nvPr/>
        </p:nvPicPr>
        <p:blipFill>
          <a:blip r:embed="rId3"/>
          <a:stretch>
            <a:fillRect/>
          </a:stretch>
        </p:blipFill>
        <p:spPr>
          <a:xfrm>
            <a:off x="4352925" y="3810000"/>
            <a:ext cx="7467600" cy="2400300"/>
          </a:xfrm>
          <a:prstGeom prst="rect">
            <a:avLst/>
          </a:prstGeom>
        </p:spPr>
      </p:pic>
    </p:spTree>
    <p:extLst>
      <p:ext uri="{BB962C8B-B14F-4D97-AF65-F5344CB8AC3E}">
        <p14:creationId xmlns:p14="http://schemas.microsoft.com/office/powerpoint/2010/main" val="10727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CFD8D579-96BB-4E5B-8E63-E795FEE5D594}"/>
              </a:ext>
            </a:extLst>
          </p:cNvPr>
          <p:cNvPicPr>
            <a:picLocks noChangeAspect="1"/>
          </p:cNvPicPr>
          <p:nvPr/>
        </p:nvPicPr>
        <p:blipFill>
          <a:blip r:embed="rId2"/>
          <a:stretch>
            <a:fillRect/>
          </a:stretch>
        </p:blipFill>
        <p:spPr>
          <a:xfrm>
            <a:off x="2181225" y="2119312"/>
            <a:ext cx="7620000" cy="3228975"/>
          </a:xfrm>
          <a:prstGeom prst="rect">
            <a:avLst/>
          </a:prstGeom>
        </p:spPr>
      </p:pic>
    </p:spTree>
    <p:extLst>
      <p:ext uri="{BB962C8B-B14F-4D97-AF65-F5344CB8AC3E}">
        <p14:creationId xmlns:p14="http://schemas.microsoft.com/office/powerpoint/2010/main" val="107036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3" name="TextBox 2">
            <a:extLst>
              <a:ext uri="{FF2B5EF4-FFF2-40B4-BE49-F238E27FC236}">
                <a16:creationId xmlns:a16="http://schemas.microsoft.com/office/drawing/2014/main" id="{698E96D3-EB80-4402-B1BC-ADDBEE9D2724}"/>
              </a:ext>
            </a:extLst>
          </p:cNvPr>
          <p:cNvSpPr txBox="1"/>
          <p:nvPr/>
        </p:nvSpPr>
        <p:spPr>
          <a:xfrm>
            <a:off x="809625" y="2247900"/>
            <a:ext cx="5667375" cy="666750"/>
          </a:xfrm>
          <a:prstGeom prst="rect">
            <a:avLst/>
          </a:prstGeom>
          <a:noFill/>
        </p:spPr>
        <p:txBody>
          <a:bodyPr wrap="square" rtlCol="0">
            <a:spAutoFit/>
          </a:bodyPr>
          <a:lstStyle/>
          <a:p>
            <a:r>
              <a:rPr lang="en-AU" b="1" i="0" dirty="0">
                <a:effectLst/>
                <a:latin typeface="-apple-system"/>
              </a:rPr>
              <a:t>Part 2 - Retirement Plan Tool:</a:t>
            </a:r>
          </a:p>
          <a:p>
            <a:endParaRPr lang="en-AU" dirty="0"/>
          </a:p>
        </p:txBody>
      </p:sp>
      <p:pic>
        <p:nvPicPr>
          <p:cNvPr id="6" name="Picture 5">
            <a:extLst>
              <a:ext uri="{FF2B5EF4-FFF2-40B4-BE49-F238E27FC236}">
                <a16:creationId xmlns:a16="http://schemas.microsoft.com/office/drawing/2014/main" id="{C31C28D3-9B85-4223-9102-3133EFA1AD92}"/>
              </a:ext>
            </a:extLst>
          </p:cNvPr>
          <p:cNvPicPr>
            <a:picLocks noChangeAspect="1"/>
          </p:cNvPicPr>
          <p:nvPr/>
        </p:nvPicPr>
        <p:blipFill>
          <a:blip r:embed="rId2"/>
          <a:stretch>
            <a:fillRect/>
          </a:stretch>
        </p:blipFill>
        <p:spPr>
          <a:xfrm>
            <a:off x="2035492" y="2771775"/>
            <a:ext cx="8181975" cy="3019425"/>
          </a:xfrm>
          <a:prstGeom prst="rect">
            <a:avLst/>
          </a:prstGeom>
        </p:spPr>
      </p:pic>
    </p:spTree>
    <p:extLst>
      <p:ext uri="{BB962C8B-B14F-4D97-AF65-F5344CB8AC3E}">
        <p14:creationId xmlns:p14="http://schemas.microsoft.com/office/powerpoint/2010/main" val="207171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F4EC240A-593A-414B-A9F9-19E41F45C18D}"/>
              </a:ext>
            </a:extLst>
          </p:cNvPr>
          <p:cNvPicPr>
            <a:picLocks noChangeAspect="1"/>
          </p:cNvPicPr>
          <p:nvPr/>
        </p:nvPicPr>
        <p:blipFill>
          <a:blip r:embed="rId2"/>
          <a:stretch>
            <a:fillRect/>
          </a:stretch>
        </p:blipFill>
        <p:spPr>
          <a:xfrm>
            <a:off x="804862" y="1947862"/>
            <a:ext cx="7000875" cy="2105025"/>
          </a:xfrm>
          <a:prstGeom prst="rect">
            <a:avLst/>
          </a:prstGeom>
        </p:spPr>
      </p:pic>
      <p:pic>
        <p:nvPicPr>
          <p:cNvPr id="6" name="Picture 5">
            <a:extLst>
              <a:ext uri="{FF2B5EF4-FFF2-40B4-BE49-F238E27FC236}">
                <a16:creationId xmlns:a16="http://schemas.microsoft.com/office/drawing/2014/main" id="{8EC6BC0A-5109-4A78-8A62-4F220F619323}"/>
              </a:ext>
            </a:extLst>
          </p:cNvPr>
          <p:cNvPicPr>
            <a:picLocks noChangeAspect="1"/>
          </p:cNvPicPr>
          <p:nvPr/>
        </p:nvPicPr>
        <p:blipFill>
          <a:blip r:embed="rId3"/>
          <a:stretch>
            <a:fillRect/>
          </a:stretch>
        </p:blipFill>
        <p:spPr>
          <a:xfrm>
            <a:off x="2271712" y="4296726"/>
            <a:ext cx="6677025" cy="1933575"/>
          </a:xfrm>
          <a:prstGeom prst="rect">
            <a:avLst/>
          </a:prstGeom>
        </p:spPr>
      </p:pic>
      <p:pic>
        <p:nvPicPr>
          <p:cNvPr id="8" name="Picture 7">
            <a:extLst>
              <a:ext uri="{FF2B5EF4-FFF2-40B4-BE49-F238E27FC236}">
                <a16:creationId xmlns:a16="http://schemas.microsoft.com/office/drawing/2014/main" id="{BF9EC36F-110F-4C79-A668-DE0F583D12FA}"/>
              </a:ext>
            </a:extLst>
          </p:cNvPr>
          <p:cNvPicPr>
            <a:picLocks noChangeAspect="1"/>
          </p:cNvPicPr>
          <p:nvPr/>
        </p:nvPicPr>
        <p:blipFill>
          <a:blip r:embed="rId4"/>
          <a:stretch>
            <a:fillRect/>
          </a:stretch>
        </p:blipFill>
        <p:spPr>
          <a:xfrm>
            <a:off x="4670122" y="2947987"/>
            <a:ext cx="6783691" cy="962025"/>
          </a:xfrm>
          <a:prstGeom prst="rect">
            <a:avLst/>
          </a:prstGeom>
        </p:spPr>
      </p:pic>
    </p:spTree>
    <p:extLst>
      <p:ext uri="{BB962C8B-B14F-4D97-AF65-F5344CB8AC3E}">
        <p14:creationId xmlns:p14="http://schemas.microsoft.com/office/powerpoint/2010/main" val="145696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71BA49D3-E95F-4AF0-B44E-8083A4AD7C3E}"/>
              </a:ext>
            </a:extLst>
          </p:cNvPr>
          <p:cNvPicPr>
            <a:picLocks noChangeAspect="1"/>
          </p:cNvPicPr>
          <p:nvPr/>
        </p:nvPicPr>
        <p:blipFill>
          <a:blip r:embed="rId2"/>
          <a:stretch>
            <a:fillRect/>
          </a:stretch>
        </p:blipFill>
        <p:spPr>
          <a:xfrm>
            <a:off x="142875" y="1921192"/>
            <a:ext cx="4226725" cy="2586991"/>
          </a:xfrm>
          <a:prstGeom prst="rect">
            <a:avLst/>
          </a:prstGeom>
        </p:spPr>
      </p:pic>
      <p:pic>
        <p:nvPicPr>
          <p:cNvPr id="6" name="Picture 5">
            <a:extLst>
              <a:ext uri="{FF2B5EF4-FFF2-40B4-BE49-F238E27FC236}">
                <a16:creationId xmlns:a16="http://schemas.microsoft.com/office/drawing/2014/main" id="{C06EA6C6-0C73-4062-9C98-34D951DC3BE7}"/>
              </a:ext>
            </a:extLst>
          </p:cNvPr>
          <p:cNvPicPr>
            <a:picLocks noChangeAspect="1"/>
          </p:cNvPicPr>
          <p:nvPr/>
        </p:nvPicPr>
        <p:blipFill>
          <a:blip r:embed="rId3"/>
          <a:stretch>
            <a:fillRect/>
          </a:stretch>
        </p:blipFill>
        <p:spPr>
          <a:xfrm>
            <a:off x="8086725" y="1921192"/>
            <a:ext cx="4105275" cy="2511612"/>
          </a:xfrm>
          <a:prstGeom prst="rect">
            <a:avLst/>
          </a:prstGeom>
        </p:spPr>
      </p:pic>
      <p:pic>
        <p:nvPicPr>
          <p:cNvPr id="8" name="Picture 7">
            <a:extLst>
              <a:ext uri="{FF2B5EF4-FFF2-40B4-BE49-F238E27FC236}">
                <a16:creationId xmlns:a16="http://schemas.microsoft.com/office/drawing/2014/main" id="{F582744E-61D8-48B5-A922-5384026FB6FE}"/>
              </a:ext>
            </a:extLst>
          </p:cNvPr>
          <p:cNvPicPr>
            <a:picLocks noChangeAspect="1"/>
          </p:cNvPicPr>
          <p:nvPr/>
        </p:nvPicPr>
        <p:blipFill>
          <a:blip r:embed="rId4"/>
          <a:stretch>
            <a:fillRect/>
          </a:stretch>
        </p:blipFill>
        <p:spPr>
          <a:xfrm>
            <a:off x="3910505" y="4070510"/>
            <a:ext cx="4635315" cy="2100262"/>
          </a:xfrm>
          <a:prstGeom prst="rect">
            <a:avLst/>
          </a:prstGeom>
        </p:spPr>
      </p:pic>
    </p:spTree>
    <p:extLst>
      <p:ext uri="{BB962C8B-B14F-4D97-AF65-F5344CB8AC3E}">
        <p14:creationId xmlns:p14="http://schemas.microsoft.com/office/powerpoint/2010/main" val="105710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3" name="TextBox 2">
            <a:extLst>
              <a:ext uri="{FF2B5EF4-FFF2-40B4-BE49-F238E27FC236}">
                <a16:creationId xmlns:a16="http://schemas.microsoft.com/office/drawing/2014/main" id="{1B252545-7D44-47C3-8F52-1D4CDFA68BAC}"/>
              </a:ext>
            </a:extLst>
          </p:cNvPr>
          <p:cNvSpPr txBox="1"/>
          <p:nvPr/>
        </p:nvSpPr>
        <p:spPr>
          <a:xfrm>
            <a:off x="666750" y="2105025"/>
            <a:ext cx="3609975" cy="646331"/>
          </a:xfrm>
          <a:prstGeom prst="rect">
            <a:avLst/>
          </a:prstGeom>
          <a:noFill/>
        </p:spPr>
        <p:txBody>
          <a:bodyPr wrap="square" rtlCol="0">
            <a:spAutoFit/>
          </a:bodyPr>
          <a:lstStyle/>
          <a:p>
            <a:r>
              <a:rPr lang="en-AU" b="1" i="0" dirty="0">
                <a:effectLst/>
                <a:latin typeface="-apple-system"/>
              </a:rPr>
              <a:t>Retirement Analysis:</a:t>
            </a:r>
          </a:p>
          <a:p>
            <a:endParaRPr lang="en-AU" dirty="0"/>
          </a:p>
        </p:txBody>
      </p:sp>
      <p:pic>
        <p:nvPicPr>
          <p:cNvPr id="5" name="Picture 4">
            <a:extLst>
              <a:ext uri="{FF2B5EF4-FFF2-40B4-BE49-F238E27FC236}">
                <a16:creationId xmlns:a16="http://schemas.microsoft.com/office/drawing/2014/main" id="{104E162A-A967-4EA5-BBC9-D7245BBEC744}"/>
              </a:ext>
            </a:extLst>
          </p:cNvPr>
          <p:cNvPicPr>
            <a:picLocks noChangeAspect="1"/>
          </p:cNvPicPr>
          <p:nvPr/>
        </p:nvPicPr>
        <p:blipFill>
          <a:blip r:embed="rId2"/>
          <a:stretch>
            <a:fillRect/>
          </a:stretch>
        </p:blipFill>
        <p:spPr>
          <a:xfrm>
            <a:off x="490453" y="2552304"/>
            <a:ext cx="4940702" cy="3316465"/>
          </a:xfrm>
          <a:prstGeom prst="rect">
            <a:avLst/>
          </a:prstGeom>
        </p:spPr>
      </p:pic>
      <p:pic>
        <p:nvPicPr>
          <p:cNvPr id="7" name="Picture 6">
            <a:extLst>
              <a:ext uri="{FF2B5EF4-FFF2-40B4-BE49-F238E27FC236}">
                <a16:creationId xmlns:a16="http://schemas.microsoft.com/office/drawing/2014/main" id="{22755337-DEA6-4164-BFE6-33D327AE0B25}"/>
              </a:ext>
            </a:extLst>
          </p:cNvPr>
          <p:cNvPicPr>
            <a:picLocks noChangeAspect="1"/>
          </p:cNvPicPr>
          <p:nvPr/>
        </p:nvPicPr>
        <p:blipFill>
          <a:blip r:embed="rId3"/>
          <a:stretch>
            <a:fillRect/>
          </a:stretch>
        </p:blipFill>
        <p:spPr>
          <a:xfrm>
            <a:off x="5502677" y="2428190"/>
            <a:ext cx="6584548" cy="3114675"/>
          </a:xfrm>
          <a:prstGeom prst="rect">
            <a:avLst/>
          </a:prstGeom>
        </p:spPr>
      </p:pic>
    </p:spTree>
    <p:extLst>
      <p:ext uri="{BB962C8B-B14F-4D97-AF65-F5344CB8AC3E}">
        <p14:creationId xmlns:p14="http://schemas.microsoft.com/office/powerpoint/2010/main" val="345236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04C4B8C3-062E-425D-8857-D80ABB235A01}"/>
              </a:ext>
            </a:extLst>
          </p:cNvPr>
          <p:cNvPicPr>
            <a:picLocks noChangeAspect="1"/>
          </p:cNvPicPr>
          <p:nvPr/>
        </p:nvPicPr>
        <p:blipFill>
          <a:blip r:embed="rId2"/>
          <a:stretch>
            <a:fillRect/>
          </a:stretch>
        </p:blipFill>
        <p:spPr>
          <a:xfrm>
            <a:off x="533400" y="2359241"/>
            <a:ext cx="5438775" cy="3095625"/>
          </a:xfrm>
          <a:prstGeom prst="rect">
            <a:avLst/>
          </a:prstGeom>
        </p:spPr>
      </p:pic>
      <p:pic>
        <p:nvPicPr>
          <p:cNvPr id="6" name="Picture 5">
            <a:extLst>
              <a:ext uri="{FF2B5EF4-FFF2-40B4-BE49-F238E27FC236}">
                <a16:creationId xmlns:a16="http://schemas.microsoft.com/office/drawing/2014/main" id="{955233C6-24A5-4385-94CD-AEFFD93CABCC}"/>
              </a:ext>
            </a:extLst>
          </p:cNvPr>
          <p:cNvPicPr>
            <a:picLocks noChangeAspect="1"/>
          </p:cNvPicPr>
          <p:nvPr/>
        </p:nvPicPr>
        <p:blipFill>
          <a:blip r:embed="rId3"/>
          <a:stretch>
            <a:fillRect/>
          </a:stretch>
        </p:blipFill>
        <p:spPr>
          <a:xfrm>
            <a:off x="6296025" y="2378291"/>
            <a:ext cx="5691187" cy="3038475"/>
          </a:xfrm>
          <a:prstGeom prst="rect">
            <a:avLst/>
          </a:prstGeom>
        </p:spPr>
      </p:pic>
    </p:spTree>
    <p:extLst>
      <p:ext uri="{BB962C8B-B14F-4D97-AF65-F5344CB8AC3E}">
        <p14:creationId xmlns:p14="http://schemas.microsoft.com/office/powerpoint/2010/main" val="129166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E70CA66B-3890-468B-B79E-7E16738FEACA}"/>
              </a:ext>
            </a:extLst>
          </p:cNvPr>
          <p:cNvPicPr>
            <a:picLocks noChangeAspect="1"/>
          </p:cNvPicPr>
          <p:nvPr/>
        </p:nvPicPr>
        <p:blipFill>
          <a:blip r:embed="rId2"/>
          <a:stretch>
            <a:fillRect/>
          </a:stretch>
        </p:blipFill>
        <p:spPr>
          <a:xfrm>
            <a:off x="204787" y="2138362"/>
            <a:ext cx="3256471" cy="2581276"/>
          </a:xfrm>
          <a:prstGeom prst="rect">
            <a:avLst/>
          </a:prstGeom>
        </p:spPr>
      </p:pic>
      <p:pic>
        <p:nvPicPr>
          <p:cNvPr id="6" name="Picture 5">
            <a:extLst>
              <a:ext uri="{FF2B5EF4-FFF2-40B4-BE49-F238E27FC236}">
                <a16:creationId xmlns:a16="http://schemas.microsoft.com/office/drawing/2014/main" id="{140DB785-A2E4-491C-9B69-F50B4AF6E582}"/>
              </a:ext>
            </a:extLst>
          </p:cNvPr>
          <p:cNvPicPr>
            <a:picLocks noChangeAspect="1"/>
          </p:cNvPicPr>
          <p:nvPr/>
        </p:nvPicPr>
        <p:blipFill>
          <a:blip r:embed="rId3"/>
          <a:stretch>
            <a:fillRect/>
          </a:stretch>
        </p:blipFill>
        <p:spPr>
          <a:xfrm>
            <a:off x="4119563" y="2586678"/>
            <a:ext cx="3338512" cy="2680647"/>
          </a:xfrm>
          <a:prstGeom prst="rect">
            <a:avLst/>
          </a:prstGeom>
        </p:spPr>
      </p:pic>
      <p:pic>
        <p:nvPicPr>
          <p:cNvPr id="8" name="Picture 7">
            <a:extLst>
              <a:ext uri="{FF2B5EF4-FFF2-40B4-BE49-F238E27FC236}">
                <a16:creationId xmlns:a16="http://schemas.microsoft.com/office/drawing/2014/main" id="{F67B302E-CA8A-40D6-9AB0-39B966F1AA5E}"/>
              </a:ext>
            </a:extLst>
          </p:cNvPr>
          <p:cNvPicPr>
            <a:picLocks noChangeAspect="1"/>
          </p:cNvPicPr>
          <p:nvPr/>
        </p:nvPicPr>
        <p:blipFill>
          <a:blip r:embed="rId4"/>
          <a:stretch>
            <a:fillRect/>
          </a:stretch>
        </p:blipFill>
        <p:spPr>
          <a:xfrm>
            <a:off x="8277225" y="3162301"/>
            <a:ext cx="3544012" cy="2819400"/>
          </a:xfrm>
          <a:prstGeom prst="rect">
            <a:avLst/>
          </a:prstGeom>
        </p:spPr>
      </p:pic>
    </p:spTree>
    <p:extLst>
      <p:ext uri="{BB962C8B-B14F-4D97-AF65-F5344CB8AC3E}">
        <p14:creationId xmlns:p14="http://schemas.microsoft.com/office/powerpoint/2010/main" val="415983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38978"/>
            <a:ext cx="10058400" cy="1450757"/>
          </a:xfrm>
        </p:spPr>
        <p:txBody>
          <a:bodyPr vert="horz" lIns="91440" tIns="45720" rIns="91440" bIns="45720" rtlCol="0">
            <a:normAutofit/>
          </a:bodyPr>
          <a:lstStyle/>
          <a:p>
            <a:r>
              <a:rPr lang="en-AU" dirty="0"/>
              <a:t>Motivation &amp; Summary</a:t>
            </a:r>
            <a:endParaRPr lang="en-US" dirty="0"/>
          </a:p>
        </p:txBody>
      </p:sp>
      <p:sp>
        <p:nvSpPr>
          <p:cNvPr id="6" name="Rectangle 1">
            <a:extLst>
              <a:ext uri="{FF2B5EF4-FFF2-40B4-BE49-F238E27FC236}">
                <a16:creationId xmlns:a16="http://schemas.microsoft.com/office/drawing/2014/main" id="{7FCEE9D8-406B-4829-A602-D46F0986A8C8}"/>
              </a:ext>
            </a:extLst>
          </p:cNvPr>
          <p:cNvSpPr>
            <a:spLocks noGrp="1" noChangeArrowheads="1"/>
          </p:cNvSpPr>
          <p:nvPr>
            <p:ph idx="1"/>
          </p:nvPr>
        </p:nvSpPr>
        <p:spPr bwMode="auto">
          <a:xfrm>
            <a:off x="866775" y="2112974"/>
            <a:ext cx="10696575" cy="402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a:spcBef>
                <a:spcPts val="0"/>
              </a:spcBef>
              <a:spcAft>
                <a:spcPts val="0"/>
              </a:spcAft>
            </a:pPr>
            <a:r>
              <a:rPr lang="en-GB" sz="1800" b="0" i="0" u="none" strike="noStrike" dirty="0">
                <a:solidFill>
                  <a:srgbClr val="000000"/>
                </a:solidFill>
                <a:effectLst/>
                <a:latin typeface="Arial" panose="020B0604020202020204" pitchFamily="34" charset="0"/>
              </a:rPr>
              <a:t>James </a:t>
            </a:r>
            <a:r>
              <a:rPr lang="en-GB" sz="1800" dirty="0">
                <a:solidFill>
                  <a:srgbClr val="000000"/>
                </a:solidFill>
                <a:latin typeface="Arial" panose="020B0604020202020204" pitchFamily="34" charset="0"/>
              </a:rPr>
              <a:t>an average person is looking to see if there is an alternative option that he can </a:t>
            </a:r>
            <a:r>
              <a:rPr lang="en-GB" sz="1800" b="0" i="0" u="none" strike="noStrike" dirty="0">
                <a:solidFill>
                  <a:srgbClr val="000000"/>
                </a:solidFill>
                <a:effectLst/>
                <a:latin typeface="Arial" panose="020B0604020202020204" pitchFamily="34" charset="0"/>
              </a:rPr>
              <a:t>retire earlier based on his age, savings and lifestyle.</a:t>
            </a:r>
          </a:p>
          <a:p>
            <a:pPr rtl="0">
              <a:spcBef>
                <a:spcPts val="0"/>
              </a:spcBef>
              <a:spcAft>
                <a:spcPts val="0"/>
              </a:spcAft>
            </a:pPr>
            <a:endParaRPr lang="en-GB" sz="1800" dirty="0">
              <a:solidFill>
                <a:srgbClr val="000000"/>
              </a:solidFill>
              <a:latin typeface="Arial" panose="020B0604020202020204" pitchFamily="34" charset="0"/>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James has done some calculations on his Superfund, but has </a:t>
            </a:r>
            <a:r>
              <a:rPr lang="en-GB" sz="1800" dirty="0">
                <a:solidFill>
                  <a:srgbClr val="000000"/>
                </a:solidFill>
                <a:latin typeface="Arial" panose="020B0604020202020204" pitchFamily="34" charset="0"/>
              </a:rPr>
              <a:t>found that, it will take a lot of time to achieve his goal, so he decided to look out for an alternative investment strategy.</a:t>
            </a:r>
          </a:p>
          <a:p>
            <a:pPr rtl="0">
              <a:spcBef>
                <a:spcPts val="0"/>
              </a:spcBef>
              <a:spcAft>
                <a:spcPts val="0"/>
              </a:spcAft>
            </a:pPr>
            <a:endParaRPr lang="en-GB" sz="1800" dirty="0">
              <a:solidFill>
                <a:srgbClr val="000000"/>
              </a:solidFill>
              <a:latin typeface="Arial" panose="020B0604020202020204" pitchFamily="34" charset="0"/>
            </a:endParaRPr>
          </a:p>
          <a:p>
            <a:pPr rtl="0">
              <a:spcBef>
                <a:spcPts val="0"/>
              </a:spcBef>
              <a:spcAft>
                <a:spcPts val="0"/>
              </a:spcAft>
            </a:pPr>
            <a:r>
              <a:rPr lang="en-GB" sz="1800" dirty="0">
                <a:solidFill>
                  <a:srgbClr val="000000"/>
                </a:solidFill>
                <a:latin typeface="Arial" panose="020B0604020202020204" pitchFamily="34" charset="0"/>
              </a:rPr>
              <a:t>James is whiling to take some risk and would like to see if investing into the Market would help him to achieve his goal. He would like then to </a:t>
            </a:r>
            <a:r>
              <a:rPr lang="en-GB" sz="1800" b="0" i="0" u="none" strike="noStrike" dirty="0">
                <a:solidFill>
                  <a:srgbClr val="000000"/>
                </a:solidFill>
                <a:effectLst/>
                <a:latin typeface="Arial" panose="020B0604020202020204" pitchFamily="34" charset="0"/>
              </a:rPr>
              <a:t>use a tool that can predict him how he would end up in the next 10, 20 and 30 years based on an initial investment and savings every year.</a:t>
            </a:r>
          </a:p>
          <a:p>
            <a:pPr rtl="0">
              <a:spcBef>
                <a:spcPts val="0"/>
              </a:spcBef>
              <a:spcAft>
                <a:spcPts val="0"/>
              </a:spcAft>
            </a:pPr>
            <a:endParaRPr lang="en-GB" sz="1800" dirty="0">
              <a:solidFill>
                <a:srgbClr val="000000"/>
              </a:solidFill>
              <a:latin typeface="Arial" panose="020B0604020202020204" pitchFamily="34" charset="0"/>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James, is also thinking that if he could save a bit of money on cost living, he would end up with more and having a good retirement life. So for that, James would like to analysis the cost living expenses in different countries and see if he better off moving into another country.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0BF0DD85-F9E1-4E1B-9865-789192465E8E}"/>
              </a:ext>
            </a:extLst>
          </p:cNvPr>
          <p:cNvPicPr>
            <a:picLocks noChangeAspect="1"/>
          </p:cNvPicPr>
          <p:nvPr/>
        </p:nvPicPr>
        <p:blipFill>
          <a:blip r:embed="rId2"/>
          <a:stretch>
            <a:fillRect/>
          </a:stretch>
        </p:blipFill>
        <p:spPr>
          <a:xfrm>
            <a:off x="2762250" y="2008154"/>
            <a:ext cx="5934075" cy="2282858"/>
          </a:xfrm>
          <a:prstGeom prst="rect">
            <a:avLst/>
          </a:prstGeom>
        </p:spPr>
      </p:pic>
      <p:pic>
        <p:nvPicPr>
          <p:cNvPr id="8" name="Picture 7">
            <a:extLst>
              <a:ext uri="{FF2B5EF4-FFF2-40B4-BE49-F238E27FC236}">
                <a16:creationId xmlns:a16="http://schemas.microsoft.com/office/drawing/2014/main" id="{94CB308F-2899-424B-9774-7DD21E806D0F}"/>
              </a:ext>
            </a:extLst>
          </p:cNvPr>
          <p:cNvPicPr>
            <a:picLocks noChangeAspect="1"/>
          </p:cNvPicPr>
          <p:nvPr/>
        </p:nvPicPr>
        <p:blipFill>
          <a:blip r:embed="rId3"/>
          <a:stretch>
            <a:fillRect/>
          </a:stretch>
        </p:blipFill>
        <p:spPr>
          <a:xfrm>
            <a:off x="840105" y="4452937"/>
            <a:ext cx="10572750" cy="1476375"/>
          </a:xfrm>
          <a:prstGeom prst="rect">
            <a:avLst/>
          </a:prstGeom>
        </p:spPr>
      </p:pic>
    </p:spTree>
    <p:extLst>
      <p:ext uri="{BB962C8B-B14F-4D97-AF65-F5344CB8AC3E}">
        <p14:creationId xmlns:p14="http://schemas.microsoft.com/office/powerpoint/2010/main" val="213216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pic>
        <p:nvPicPr>
          <p:cNvPr id="4" name="Picture 3">
            <a:extLst>
              <a:ext uri="{FF2B5EF4-FFF2-40B4-BE49-F238E27FC236}">
                <a16:creationId xmlns:a16="http://schemas.microsoft.com/office/drawing/2014/main" id="{62B5A765-C47C-4CFB-BC75-49485E930498}"/>
              </a:ext>
            </a:extLst>
          </p:cNvPr>
          <p:cNvPicPr>
            <a:picLocks noChangeAspect="1"/>
          </p:cNvPicPr>
          <p:nvPr/>
        </p:nvPicPr>
        <p:blipFill>
          <a:blip r:embed="rId2"/>
          <a:stretch>
            <a:fillRect/>
          </a:stretch>
        </p:blipFill>
        <p:spPr>
          <a:xfrm>
            <a:off x="916305" y="2386012"/>
            <a:ext cx="10420350" cy="3248025"/>
          </a:xfrm>
          <a:prstGeom prst="rect">
            <a:avLst/>
          </a:prstGeom>
        </p:spPr>
      </p:pic>
    </p:spTree>
    <p:extLst>
      <p:ext uri="{BB962C8B-B14F-4D97-AF65-F5344CB8AC3E}">
        <p14:creationId xmlns:p14="http://schemas.microsoft.com/office/powerpoint/2010/main" val="397428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3" name="TextBox 2">
            <a:extLst>
              <a:ext uri="{FF2B5EF4-FFF2-40B4-BE49-F238E27FC236}">
                <a16:creationId xmlns:a16="http://schemas.microsoft.com/office/drawing/2014/main" id="{ED7CFE67-7E8F-4828-97AF-4DACDBFF4173}"/>
              </a:ext>
            </a:extLst>
          </p:cNvPr>
          <p:cNvSpPr txBox="1"/>
          <p:nvPr/>
        </p:nvSpPr>
        <p:spPr>
          <a:xfrm>
            <a:off x="847725" y="2181225"/>
            <a:ext cx="6619875" cy="369332"/>
          </a:xfrm>
          <a:prstGeom prst="rect">
            <a:avLst/>
          </a:prstGeom>
          <a:noFill/>
        </p:spPr>
        <p:txBody>
          <a:bodyPr wrap="square" rtlCol="0">
            <a:spAutoFit/>
          </a:bodyPr>
          <a:lstStyle/>
          <a:p>
            <a:r>
              <a:rPr lang="en-GB" sz="1800" b="0" i="0" u="none" strike="noStrike" dirty="0">
                <a:solidFill>
                  <a:schemeClr val="accent4"/>
                </a:solidFill>
                <a:effectLst/>
                <a:latin typeface="Arial" panose="020B0604020202020204" pitchFamily="34" charset="0"/>
              </a:rPr>
              <a:t>Cost of living analysis (Raj) </a:t>
            </a:r>
            <a:endParaRPr lang="en-AU" dirty="0">
              <a:solidFill>
                <a:schemeClr val="accent4"/>
              </a:solidFill>
            </a:endParaRPr>
          </a:p>
        </p:txBody>
      </p:sp>
    </p:spTree>
    <p:extLst>
      <p:ext uri="{BB962C8B-B14F-4D97-AF65-F5344CB8AC3E}">
        <p14:creationId xmlns:p14="http://schemas.microsoft.com/office/powerpoint/2010/main" val="19508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Tree>
    <p:extLst>
      <p:ext uri="{BB962C8B-B14F-4D97-AF65-F5344CB8AC3E}">
        <p14:creationId xmlns:p14="http://schemas.microsoft.com/office/powerpoint/2010/main" val="428860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Tree>
    <p:extLst>
      <p:ext uri="{BB962C8B-B14F-4D97-AF65-F5344CB8AC3E}">
        <p14:creationId xmlns:p14="http://schemas.microsoft.com/office/powerpoint/2010/main" val="281244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Discussion</a:t>
            </a:r>
            <a:endParaRPr lang="en-US" dirty="0"/>
          </a:p>
        </p:txBody>
      </p:sp>
      <p:sp>
        <p:nvSpPr>
          <p:cNvPr id="3" name="TextBox 2">
            <a:extLst>
              <a:ext uri="{FF2B5EF4-FFF2-40B4-BE49-F238E27FC236}">
                <a16:creationId xmlns:a16="http://schemas.microsoft.com/office/drawing/2014/main" id="{EA241902-0F9E-4616-89CB-465FE8F43ED9}"/>
              </a:ext>
            </a:extLst>
          </p:cNvPr>
          <p:cNvSpPr txBox="1"/>
          <p:nvPr/>
        </p:nvSpPr>
        <p:spPr>
          <a:xfrm>
            <a:off x="828060" y="2214409"/>
            <a:ext cx="10754339" cy="646331"/>
          </a:xfrm>
          <a:prstGeom prst="rect">
            <a:avLst/>
          </a:prstGeom>
          <a:noFill/>
        </p:spPr>
        <p:txBody>
          <a:bodyPr wrap="square" rtlCol="0">
            <a:spAutoFit/>
          </a:bodyPr>
          <a:lstStyle/>
          <a:p>
            <a:r>
              <a:rPr lang="en-GB" dirty="0">
                <a:solidFill>
                  <a:srgbClr val="92D050"/>
                </a:solidFill>
              </a:rPr>
              <a:t>Discuss your findings. Did you find what you expected to find? If not, why not? What inferences or general conclusions can you draw from your analysis? </a:t>
            </a:r>
            <a:r>
              <a:rPr kumimoji="0" lang="en-US" altLang="en-US" sz="1800" b="1" i="0" u="none" strike="noStrike" cap="none" normalizeH="0" baseline="0" dirty="0">
                <a:ln>
                  <a:noFill/>
                </a:ln>
                <a:solidFill>
                  <a:srgbClr val="FF0000"/>
                </a:solidFill>
                <a:effectLst/>
                <a:latin typeface="Arial" panose="020B0604020202020204" pitchFamily="34" charset="0"/>
              </a:rPr>
              <a:t>&gt;&gt; to be delated</a:t>
            </a:r>
            <a:endParaRPr lang="en-AU" dirty="0">
              <a:solidFill>
                <a:srgbClr val="92D050"/>
              </a:solidFill>
            </a:endParaRPr>
          </a:p>
        </p:txBody>
      </p:sp>
      <p:sp>
        <p:nvSpPr>
          <p:cNvPr id="4" name="TextBox 3">
            <a:extLst>
              <a:ext uri="{FF2B5EF4-FFF2-40B4-BE49-F238E27FC236}">
                <a16:creationId xmlns:a16="http://schemas.microsoft.com/office/drawing/2014/main" id="{972970C2-A2A4-4985-B7C5-B40EC326F164}"/>
              </a:ext>
            </a:extLst>
          </p:cNvPr>
          <p:cNvSpPr txBox="1"/>
          <p:nvPr/>
        </p:nvSpPr>
        <p:spPr>
          <a:xfrm>
            <a:off x="2524125" y="3305175"/>
            <a:ext cx="4105275" cy="369332"/>
          </a:xfrm>
          <a:prstGeom prst="rect">
            <a:avLst/>
          </a:prstGeom>
          <a:noFill/>
        </p:spPr>
        <p:txBody>
          <a:bodyPr wrap="square" rtlCol="0">
            <a:spAutoFit/>
          </a:bodyPr>
          <a:lstStyle/>
          <a:p>
            <a:r>
              <a:rPr lang="en-AU" dirty="0">
                <a:solidFill>
                  <a:schemeClr val="accent4"/>
                </a:solidFill>
              </a:rPr>
              <a:t>To be done!!</a:t>
            </a:r>
          </a:p>
        </p:txBody>
      </p:sp>
    </p:spTree>
    <p:extLst>
      <p:ext uri="{BB962C8B-B14F-4D97-AF65-F5344CB8AC3E}">
        <p14:creationId xmlns:p14="http://schemas.microsoft.com/office/powerpoint/2010/main" val="706697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err="1"/>
              <a:t>Postmortem</a:t>
            </a:r>
            <a:endParaRPr lang="en-US" dirty="0"/>
          </a:p>
        </p:txBody>
      </p:sp>
      <p:sp>
        <p:nvSpPr>
          <p:cNvPr id="12" name="Rectangle 7">
            <a:extLst>
              <a:ext uri="{FF2B5EF4-FFF2-40B4-BE49-F238E27FC236}">
                <a16:creationId xmlns:a16="http://schemas.microsoft.com/office/drawing/2014/main" id="{8B09FF45-04F4-47A6-B8FA-54FF93B86FAC}"/>
              </a:ext>
            </a:extLst>
          </p:cNvPr>
          <p:cNvSpPr>
            <a:spLocks noChangeArrowheads="1"/>
          </p:cNvSpPr>
          <p:nvPr/>
        </p:nvSpPr>
        <p:spPr bwMode="auto">
          <a:xfrm>
            <a:off x="540774" y="2088330"/>
            <a:ext cx="111596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Discuss any difficulties that arose, and how you dealt with them.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Discuss any additional questions that came up, but which you didn't have time to answer: What would you research next, if you had two more weeks? </a:t>
            </a:r>
            <a:r>
              <a:rPr kumimoji="0" lang="en-US" altLang="en-US" sz="1800" b="1" i="0" u="none" strike="noStrike" cap="none" normalizeH="0" baseline="0" dirty="0">
                <a:ln>
                  <a:noFill/>
                </a:ln>
                <a:solidFill>
                  <a:srgbClr val="FF0000"/>
                </a:solidFill>
                <a:effectLst/>
                <a:latin typeface="Arial" panose="020B0604020202020204" pitchFamily="34" charset="0"/>
              </a:rPr>
              <a:t>&gt;&gt; to be delated</a:t>
            </a:r>
          </a:p>
        </p:txBody>
      </p:sp>
      <p:sp>
        <p:nvSpPr>
          <p:cNvPr id="13" name="TextBox 12">
            <a:extLst>
              <a:ext uri="{FF2B5EF4-FFF2-40B4-BE49-F238E27FC236}">
                <a16:creationId xmlns:a16="http://schemas.microsoft.com/office/drawing/2014/main" id="{3EB62539-05FA-4A38-99A1-E2C52757C417}"/>
              </a:ext>
            </a:extLst>
          </p:cNvPr>
          <p:cNvSpPr txBox="1"/>
          <p:nvPr/>
        </p:nvSpPr>
        <p:spPr>
          <a:xfrm>
            <a:off x="2514600" y="3846341"/>
            <a:ext cx="4105275" cy="369332"/>
          </a:xfrm>
          <a:prstGeom prst="rect">
            <a:avLst/>
          </a:prstGeom>
          <a:noFill/>
        </p:spPr>
        <p:txBody>
          <a:bodyPr wrap="square" rtlCol="0">
            <a:spAutoFit/>
          </a:bodyPr>
          <a:lstStyle/>
          <a:p>
            <a:r>
              <a:rPr lang="en-AU" dirty="0">
                <a:solidFill>
                  <a:schemeClr val="accent4"/>
                </a:solidFill>
              </a:rPr>
              <a:t>To be done!!</a:t>
            </a:r>
          </a:p>
        </p:txBody>
      </p:sp>
    </p:spTree>
    <p:extLst>
      <p:ext uri="{BB962C8B-B14F-4D97-AF65-F5344CB8AC3E}">
        <p14:creationId xmlns:p14="http://schemas.microsoft.com/office/powerpoint/2010/main" val="82980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Questions?</a:t>
            </a:r>
            <a:endParaRPr lang="en-US" dirty="0"/>
          </a:p>
        </p:txBody>
      </p:sp>
    </p:spTree>
    <p:extLst>
      <p:ext uri="{BB962C8B-B14F-4D97-AF65-F5344CB8AC3E}">
        <p14:creationId xmlns:p14="http://schemas.microsoft.com/office/powerpoint/2010/main" val="284255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38978"/>
            <a:ext cx="10058400" cy="1450757"/>
          </a:xfrm>
        </p:spPr>
        <p:txBody>
          <a:bodyPr vert="horz" lIns="91440" tIns="45720" rIns="91440" bIns="45720" rtlCol="0">
            <a:normAutofit/>
          </a:bodyPr>
          <a:lstStyle/>
          <a:p>
            <a:r>
              <a:rPr lang="en-US" dirty="0"/>
              <a:t>Thank you!!</a:t>
            </a:r>
          </a:p>
        </p:txBody>
      </p:sp>
    </p:spTree>
    <p:extLst>
      <p:ext uri="{BB962C8B-B14F-4D97-AF65-F5344CB8AC3E}">
        <p14:creationId xmlns:p14="http://schemas.microsoft.com/office/powerpoint/2010/main" val="340354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38978"/>
            <a:ext cx="10058400" cy="1450757"/>
          </a:xfrm>
        </p:spPr>
        <p:txBody>
          <a:bodyPr vert="horz" lIns="91440" tIns="45720" rIns="91440" bIns="45720" rtlCol="0">
            <a:normAutofit/>
          </a:bodyPr>
          <a:lstStyle/>
          <a:p>
            <a:r>
              <a:rPr lang="en-AU" dirty="0"/>
              <a:t>Motivation &amp; Summary</a:t>
            </a:r>
            <a:endParaRPr lang="en-US" dirty="0"/>
          </a:p>
        </p:txBody>
      </p:sp>
      <p:sp>
        <p:nvSpPr>
          <p:cNvPr id="3" name="Rectangle 1">
            <a:extLst>
              <a:ext uri="{FF2B5EF4-FFF2-40B4-BE49-F238E27FC236}">
                <a16:creationId xmlns:a16="http://schemas.microsoft.com/office/drawing/2014/main" id="{8793A7BF-7200-4527-ABB9-C8BDCD5942CB}"/>
              </a:ext>
            </a:extLst>
          </p:cNvPr>
          <p:cNvSpPr>
            <a:spLocks noGrp="1" noChangeArrowheads="1"/>
          </p:cNvSpPr>
          <p:nvPr>
            <p:ph idx="1"/>
          </p:nvPr>
        </p:nvSpPr>
        <p:spPr bwMode="auto">
          <a:xfrm>
            <a:off x="681037" y="2244312"/>
            <a:ext cx="1082992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Arial" panose="020B0604020202020204" pitchFamily="34" charset="0"/>
              </a:rPr>
              <a:t>Questions: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dirty="0">
                <a:solidFill>
                  <a:srgbClr val="000000"/>
                </a:solidFill>
                <a:latin typeface="Arial" panose="020B0604020202020204" pitchFamily="34" charset="0"/>
              </a:rPr>
              <a:t>When would you like to retire?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dirty="0">
                <a:solidFill>
                  <a:srgbClr val="000000"/>
                </a:solidFill>
                <a:latin typeface="Arial" panose="020B0604020202020204" pitchFamily="34" charset="0"/>
              </a:rPr>
              <a:t>If you would like to retire sooner, w</a:t>
            </a:r>
            <a:r>
              <a:rPr lang="en-GB" sz="1800" b="0" i="0" u="none" strike="noStrike" dirty="0">
                <a:solidFill>
                  <a:srgbClr val="000000"/>
                </a:solidFill>
                <a:effectLst/>
                <a:latin typeface="Arial" panose="020B0604020202020204" pitchFamily="34" charset="0"/>
              </a:rPr>
              <a:t>ould Superannuation be the best retirement plan?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dirty="0">
                <a:solidFill>
                  <a:srgbClr val="000000"/>
                </a:solidFill>
                <a:latin typeface="Arial" panose="020B0604020202020204" pitchFamily="34" charset="0"/>
              </a:rPr>
              <a:t>What would be an alternative investment strategy for retirement plan?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b="0" i="0" u="none" strike="noStrike" dirty="0">
                <a:solidFill>
                  <a:srgbClr val="000000"/>
                </a:solidFill>
                <a:effectLst/>
                <a:latin typeface="Arial" panose="020B0604020202020204" pitchFamily="34" charset="0"/>
              </a:rPr>
              <a:t>Would the Market be a good </a:t>
            </a:r>
            <a:r>
              <a:rPr lang="en-GB" sz="1800" dirty="0">
                <a:solidFill>
                  <a:srgbClr val="000000"/>
                </a:solidFill>
                <a:latin typeface="Arial" panose="020B0604020202020204" pitchFamily="34" charset="0"/>
              </a:rPr>
              <a:t>alternative for investment and what would be its risk?</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b="0" i="0" u="none" strike="noStrike" dirty="0">
                <a:solidFill>
                  <a:srgbClr val="000000"/>
                </a:solidFill>
                <a:effectLst/>
                <a:latin typeface="Arial" panose="020B0604020202020204" pitchFamily="34" charset="0"/>
              </a:rPr>
              <a:t>How much returns would you have if investing into the Market over next 10, 20 &amp; 30 years?</a:t>
            </a:r>
          </a:p>
          <a:p>
            <a:pPr marL="342900" indent="-342900" eaLnBrk="0" fontAlgn="base" hangingPunct="0">
              <a:lnSpc>
                <a:spcPct val="100000"/>
              </a:lnSpc>
              <a:spcBef>
                <a:spcPct val="0"/>
              </a:spcBef>
              <a:spcAft>
                <a:spcPct val="0"/>
              </a:spcAft>
              <a:buClrTx/>
              <a:buSzTx/>
              <a:buFont typeface="+mj-lt"/>
              <a:buAutoNum type="arabicPeriod"/>
            </a:pPr>
            <a:r>
              <a:rPr lang="en-GB" sz="1800" b="0" i="0" u="none" strike="noStrike" dirty="0">
                <a:solidFill>
                  <a:srgbClr val="000000"/>
                </a:solidFill>
                <a:effectLst/>
                <a:latin typeface="Arial" panose="020B0604020202020204" pitchFamily="34" charset="0"/>
              </a:rPr>
              <a:t>Could a new relocation be a good option to save more money?</a:t>
            </a:r>
          </a:p>
          <a:p>
            <a:pPr marL="342900" indent="-342900" eaLnBrk="0" fontAlgn="base" hangingPunct="0">
              <a:lnSpc>
                <a:spcPct val="100000"/>
              </a:lnSpc>
              <a:spcBef>
                <a:spcPct val="0"/>
              </a:spcBef>
              <a:spcAft>
                <a:spcPct val="0"/>
              </a:spcAft>
              <a:buClrTx/>
              <a:buSzTx/>
              <a:buFont typeface="+mj-lt"/>
              <a:buAutoNum type="arabicPeriod"/>
            </a:pPr>
            <a:r>
              <a:rPr lang="en-GB" sz="1800" b="0" i="0" u="none" strike="noStrike" dirty="0">
                <a:solidFill>
                  <a:srgbClr val="000000"/>
                </a:solidFill>
                <a:effectLst/>
                <a:latin typeface="Arial" panose="020B0604020202020204" pitchFamily="34" charset="0"/>
              </a:rPr>
              <a:t>What would the more affordable places?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sz="1800" b="0" i="0" u="none" strike="noStrike" dirty="0">
                <a:solidFill>
                  <a:srgbClr val="000000"/>
                </a:solidFill>
                <a:effectLst/>
                <a:latin typeface="Arial" panose="020B0604020202020204" pitchFamily="34" charset="0"/>
              </a:rPr>
              <a:t>What location can I afford based on my savings? </a:t>
            </a:r>
          </a:p>
          <a:p>
            <a:pPr marL="0" marR="0" lvl="0" indent="0" algn="l" defTabSz="914400" rtl="0" eaLnBrk="0" fontAlgn="base" latinLnBrk="0" hangingPunct="0">
              <a:lnSpc>
                <a:spcPct val="100000"/>
              </a:lnSpc>
              <a:spcBef>
                <a:spcPct val="0"/>
              </a:spcBef>
              <a:spcAft>
                <a:spcPct val="0"/>
              </a:spcAft>
              <a:buClrTx/>
              <a:buSzTx/>
              <a:buNone/>
              <a:tabLst/>
            </a:pPr>
            <a:endParaRPr lang="en-US" sz="18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0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Questions &amp; Data</a:t>
            </a:r>
            <a:r>
              <a:rPr lang="en-US" dirty="0"/>
              <a:t> </a:t>
            </a:r>
          </a:p>
        </p:txBody>
      </p:sp>
      <p:sp>
        <p:nvSpPr>
          <p:cNvPr id="6" name="TextBox 5">
            <a:extLst>
              <a:ext uri="{FF2B5EF4-FFF2-40B4-BE49-F238E27FC236}">
                <a16:creationId xmlns:a16="http://schemas.microsoft.com/office/drawing/2014/main" id="{F4E6C2E9-6BF0-40BD-AE78-4F201ADA19EC}"/>
              </a:ext>
            </a:extLst>
          </p:cNvPr>
          <p:cNvSpPr txBox="1"/>
          <p:nvPr/>
        </p:nvSpPr>
        <p:spPr>
          <a:xfrm>
            <a:off x="1028700" y="2136338"/>
            <a:ext cx="9896475" cy="3416320"/>
          </a:xfrm>
          <a:prstGeom prst="rect">
            <a:avLst/>
          </a:prstGeom>
          <a:noFill/>
        </p:spPr>
        <p:txBody>
          <a:bodyPr wrap="square" rtlCol="0">
            <a:spAutoFit/>
          </a:bodyPr>
          <a:lstStyle/>
          <a:p>
            <a:r>
              <a:rPr lang="en-GB" i="1" dirty="0">
                <a:solidFill>
                  <a:srgbClr val="92D050"/>
                </a:solidFill>
              </a:rPr>
              <a:t>Elaborate on the questions you asked, describing what kinds of data you needed to answer them and where you found it. &gt;&gt; </a:t>
            </a:r>
            <a:r>
              <a:rPr lang="en-GB" i="1" dirty="0">
                <a:solidFill>
                  <a:srgbClr val="FF0000"/>
                </a:solidFill>
              </a:rPr>
              <a:t>TO BE DELATED</a:t>
            </a:r>
          </a:p>
          <a:p>
            <a:endParaRPr lang="en-GB" dirty="0"/>
          </a:p>
          <a:p>
            <a:pPr marL="285750" indent="-285750">
              <a:buFont typeface="Arial" panose="020B0604020202020204" pitchFamily="34" charset="0"/>
              <a:buChar char="•"/>
            </a:pPr>
            <a:r>
              <a:rPr lang="en-GB" b="1" dirty="0">
                <a:solidFill>
                  <a:srgbClr val="FF0000"/>
                </a:solidFill>
              </a:rPr>
              <a:t>Personal Analysis Data: (JC)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Market Analysis &amp; Retirement Tool Data : </a:t>
            </a:r>
          </a:p>
          <a:p>
            <a:r>
              <a:rPr lang="en-GB" dirty="0"/>
              <a:t>We used </a:t>
            </a:r>
            <a:r>
              <a:rPr lang="en-GB" dirty="0" err="1"/>
              <a:t>yfinance</a:t>
            </a:r>
            <a:r>
              <a:rPr lang="en-GB" dirty="0"/>
              <a:t> to fetch historical data of 5 major Indexes market. We used then </a:t>
            </a:r>
            <a:r>
              <a:rPr lang="en-GB" dirty="0">
                <a:hlinkClick r:id="rId2"/>
              </a:rPr>
              <a:t>https://au.finance.yahoo.com/</a:t>
            </a:r>
            <a:r>
              <a:rPr lang="en-GB" dirty="0"/>
              <a:t> and collected the data history of </a:t>
            </a:r>
            <a:r>
              <a:rPr lang="en-AU" b="0" i="0" dirty="0">
                <a:effectLst/>
                <a:latin typeface="-apple-system"/>
              </a:rPr>
              <a:t>S&amp;P500, NASDAQ Composite, S&amp;P/ASX 200, Dow Jones Commodity &amp; BTC.</a:t>
            </a:r>
          </a:p>
          <a:p>
            <a:endParaRPr lang="en-AU" dirty="0">
              <a:latin typeface="-apple-system"/>
            </a:endParaRPr>
          </a:p>
          <a:p>
            <a:pPr marL="285750" indent="-285750">
              <a:buFont typeface="Arial" panose="020B0604020202020204" pitchFamily="34" charset="0"/>
              <a:buChar char="•"/>
            </a:pPr>
            <a:r>
              <a:rPr lang="en-AU" sz="1800" b="1" i="0" u="none" strike="noStrike" dirty="0">
                <a:solidFill>
                  <a:srgbClr val="FF0000"/>
                </a:solidFill>
                <a:effectLst/>
                <a:latin typeface="Arial" panose="020B0604020202020204" pitchFamily="34" charset="0"/>
              </a:rPr>
              <a:t>Cost of living analysis</a:t>
            </a:r>
            <a:r>
              <a:rPr lang="en-AU" sz="1800" b="1" i="0" u="none" strike="noStrike" dirty="0">
                <a:solidFill>
                  <a:srgbClr val="FF0000"/>
                </a:solidFill>
                <a:effectLst/>
                <a:latin typeface="-apple-system"/>
              </a:rPr>
              <a:t> Data: </a:t>
            </a:r>
            <a:r>
              <a:rPr lang="en-AU" sz="1800" b="1" i="0" u="none" strike="noStrike" dirty="0">
                <a:solidFill>
                  <a:srgbClr val="FF0000"/>
                </a:solidFill>
                <a:effectLst/>
                <a:latin typeface="Arial" panose="020B0604020202020204" pitchFamily="34" charset="0"/>
              </a:rPr>
              <a:t> (Raj) </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210537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t>
            </a:r>
            <a:r>
              <a:rPr lang="en-AU" dirty="0" err="1"/>
              <a:t>Cleanup</a:t>
            </a:r>
            <a:r>
              <a:rPr lang="en-AU" dirty="0"/>
              <a:t> &amp; Exploration</a:t>
            </a:r>
            <a:r>
              <a:rPr lang="en-US" dirty="0"/>
              <a:t> </a:t>
            </a:r>
          </a:p>
        </p:txBody>
      </p:sp>
      <p:sp>
        <p:nvSpPr>
          <p:cNvPr id="7" name="Rectangle 3">
            <a:extLst>
              <a:ext uri="{FF2B5EF4-FFF2-40B4-BE49-F238E27FC236}">
                <a16:creationId xmlns:a16="http://schemas.microsoft.com/office/drawing/2014/main" id="{63E5D576-3F77-40FE-B7E1-69A3F4FE35A0}"/>
              </a:ext>
            </a:extLst>
          </p:cNvPr>
          <p:cNvSpPr>
            <a:spLocks noChangeArrowheads="1"/>
          </p:cNvSpPr>
          <p:nvPr/>
        </p:nvSpPr>
        <p:spPr bwMode="auto">
          <a:xfrm>
            <a:off x="386950" y="1852136"/>
            <a:ext cx="114181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Describe the exploration and cleanup process.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Discuss insights you had while exploring the data that you didn't anticipate.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Discuss any problems that arose after exploring the data, and how you resolved them.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Present and discuss interesting figures developed during exploration, ideally with the </a:t>
            </a:r>
            <a:r>
              <a:rPr kumimoji="0" lang="en-US" altLang="en-US" sz="1800" b="0" i="0" u="none" strike="noStrike" cap="none" normalizeH="0" baseline="0" dirty="0" err="1">
                <a:ln>
                  <a:noFill/>
                </a:ln>
                <a:solidFill>
                  <a:srgbClr val="92D050"/>
                </a:solidFill>
                <a:effectLst/>
                <a:latin typeface="Arial" panose="020B0604020202020204" pitchFamily="34" charset="0"/>
              </a:rPr>
              <a:t>elp</a:t>
            </a:r>
            <a:r>
              <a:rPr kumimoji="0" lang="en-US" altLang="en-US" sz="1800" b="0" i="0" u="none" strike="noStrike" cap="none" normalizeH="0" baseline="0" dirty="0">
                <a:ln>
                  <a:noFill/>
                </a:ln>
                <a:solidFill>
                  <a:srgbClr val="92D050"/>
                </a:solidFill>
                <a:effectLst/>
                <a:latin typeface="Arial" panose="020B0604020202020204" pitchFamily="34" charset="0"/>
              </a:rPr>
              <a:t> of </a:t>
            </a:r>
            <a:r>
              <a:rPr kumimoji="0" lang="en-US" altLang="en-US" sz="1800" b="0" i="0" u="none" strike="noStrike" cap="none" normalizeH="0" baseline="0" dirty="0" err="1">
                <a:ln>
                  <a:noFill/>
                </a:ln>
                <a:solidFill>
                  <a:srgbClr val="92D050"/>
                </a:solidFill>
                <a:effectLst/>
                <a:latin typeface="Arial" panose="020B0604020202020204" pitchFamily="34" charset="0"/>
              </a:rPr>
              <a:t>Jupyter</a:t>
            </a:r>
            <a:r>
              <a:rPr kumimoji="0" lang="en-US" altLang="en-US" sz="1800" b="0" i="0" u="none" strike="noStrike" cap="none" normalizeH="0" baseline="0" dirty="0">
                <a:ln>
                  <a:noFill/>
                </a:ln>
                <a:solidFill>
                  <a:srgbClr val="92D050"/>
                </a:solidFill>
                <a:effectLst/>
                <a:latin typeface="Arial" panose="020B0604020202020204" pitchFamily="34" charset="0"/>
              </a:rPr>
              <a:t> Notebook. </a:t>
            </a:r>
            <a:r>
              <a:rPr kumimoji="0" lang="en-US" altLang="en-US" sz="1800" b="1" i="0" u="none" strike="noStrike" cap="none" normalizeH="0" baseline="0" dirty="0">
                <a:ln>
                  <a:noFill/>
                </a:ln>
                <a:solidFill>
                  <a:srgbClr val="FF0000"/>
                </a:solidFill>
                <a:effectLst/>
                <a:latin typeface="Arial" panose="020B0604020202020204" pitchFamily="34" charset="0"/>
              </a:rPr>
              <a:t>&gt;&gt; to be delated</a:t>
            </a:r>
            <a:r>
              <a:rPr kumimoji="0" lang="en-US" altLang="en-US" sz="1800" b="0" i="0" u="none" strike="noStrike" cap="none" normalizeH="0" baseline="0" dirty="0">
                <a:ln>
                  <a:noFill/>
                </a:ln>
                <a:solidFill>
                  <a:srgbClr val="92D050"/>
                </a:solidFill>
                <a:effectLst/>
                <a:latin typeface="Arial" panose="020B0604020202020204" pitchFamily="34" charset="0"/>
              </a:rPr>
              <a:t> </a:t>
            </a:r>
          </a:p>
        </p:txBody>
      </p:sp>
      <p:sp>
        <p:nvSpPr>
          <p:cNvPr id="8" name="TextBox 7">
            <a:extLst>
              <a:ext uri="{FF2B5EF4-FFF2-40B4-BE49-F238E27FC236}">
                <a16:creationId xmlns:a16="http://schemas.microsoft.com/office/drawing/2014/main" id="{7C7A74E1-EF22-4CC9-BEBA-F7CFE82E1948}"/>
              </a:ext>
            </a:extLst>
          </p:cNvPr>
          <p:cNvSpPr txBox="1"/>
          <p:nvPr/>
        </p:nvSpPr>
        <p:spPr>
          <a:xfrm>
            <a:off x="386950" y="3429000"/>
            <a:ext cx="11262125" cy="2585323"/>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rgbClr val="FF0000"/>
                </a:solidFill>
              </a:rPr>
              <a:t>Personal Df: (JC) &gt;&gt; </a:t>
            </a:r>
          </a:p>
          <a:p>
            <a:endParaRPr lang="en-AU" dirty="0"/>
          </a:p>
          <a:p>
            <a:pPr marL="285750" indent="-285750">
              <a:buFont typeface="Arial" panose="020B0604020202020204" pitchFamily="34" charset="0"/>
              <a:buChar char="•"/>
            </a:pPr>
            <a:r>
              <a:rPr lang="en-AU" dirty="0"/>
              <a:t>Indexes Analysis: at first, we tried to use Alpaca to get the data history of the selected Indexes market, but this was not possible due to Alpaca does not contain Indexes Tickers. So instead, we used </a:t>
            </a:r>
            <a:r>
              <a:rPr lang="en-AU" dirty="0" err="1"/>
              <a:t>yfinance</a:t>
            </a:r>
            <a:r>
              <a:rPr lang="en-AU" dirty="0"/>
              <a:t> and get data from </a:t>
            </a:r>
            <a:r>
              <a:rPr lang="en-AU" dirty="0">
                <a:hlinkClick r:id="rId2"/>
              </a:rPr>
              <a:t>https://au.finance.yahoo.com/</a:t>
            </a:r>
            <a:r>
              <a:rPr lang="en-AU" dirty="0"/>
              <a:t>. </a:t>
            </a:r>
          </a:p>
          <a:p>
            <a:endParaRPr lang="en-AU" dirty="0"/>
          </a:p>
          <a:p>
            <a:r>
              <a:rPr lang="en-AU" dirty="0"/>
              <a:t>We then, started cleaning it up and selected “close” price to start our analysis. Some other changes was </a:t>
            </a:r>
            <a:r>
              <a:rPr lang="en-AU" dirty="0" err="1"/>
              <a:t>colunms</a:t>
            </a:r>
            <a:r>
              <a:rPr lang="en-AU" dirty="0"/>
              <a:t> names.</a:t>
            </a:r>
          </a:p>
          <a:p>
            <a:r>
              <a:rPr lang="en-AU" dirty="0"/>
              <a:t>  </a:t>
            </a:r>
          </a:p>
        </p:txBody>
      </p:sp>
    </p:spTree>
    <p:extLst>
      <p:ext uri="{BB962C8B-B14F-4D97-AF65-F5344CB8AC3E}">
        <p14:creationId xmlns:p14="http://schemas.microsoft.com/office/powerpoint/2010/main" val="183597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t>
            </a:r>
            <a:r>
              <a:rPr lang="en-AU" dirty="0" err="1"/>
              <a:t>Cleanup</a:t>
            </a:r>
            <a:r>
              <a:rPr lang="en-AU" dirty="0"/>
              <a:t> &amp; Exploration</a:t>
            </a:r>
            <a:r>
              <a:rPr lang="en-US" dirty="0"/>
              <a:t> </a:t>
            </a:r>
          </a:p>
        </p:txBody>
      </p:sp>
      <p:pic>
        <p:nvPicPr>
          <p:cNvPr id="4" name="Picture 3">
            <a:extLst>
              <a:ext uri="{FF2B5EF4-FFF2-40B4-BE49-F238E27FC236}">
                <a16:creationId xmlns:a16="http://schemas.microsoft.com/office/drawing/2014/main" id="{4329D923-9A4E-4422-9A60-7E67F0770979}"/>
              </a:ext>
            </a:extLst>
          </p:cNvPr>
          <p:cNvPicPr>
            <a:picLocks noChangeAspect="1"/>
          </p:cNvPicPr>
          <p:nvPr/>
        </p:nvPicPr>
        <p:blipFill>
          <a:blip r:embed="rId2"/>
          <a:stretch>
            <a:fillRect/>
          </a:stretch>
        </p:blipFill>
        <p:spPr>
          <a:xfrm>
            <a:off x="2326005" y="1906728"/>
            <a:ext cx="6703696" cy="3044544"/>
          </a:xfrm>
          <a:prstGeom prst="rect">
            <a:avLst/>
          </a:prstGeom>
        </p:spPr>
      </p:pic>
      <p:sp>
        <p:nvSpPr>
          <p:cNvPr id="5" name="TextBox 4">
            <a:extLst>
              <a:ext uri="{FF2B5EF4-FFF2-40B4-BE49-F238E27FC236}">
                <a16:creationId xmlns:a16="http://schemas.microsoft.com/office/drawing/2014/main" id="{4EBCA5A4-2195-46A9-85ED-926F924D2567}"/>
              </a:ext>
            </a:extLst>
          </p:cNvPr>
          <p:cNvSpPr txBox="1"/>
          <p:nvPr/>
        </p:nvSpPr>
        <p:spPr>
          <a:xfrm>
            <a:off x="819150" y="5324475"/>
            <a:ext cx="10563225" cy="646331"/>
          </a:xfrm>
          <a:prstGeom prst="rect">
            <a:avLst/>
          </a:prstGeom>
          <a:noFill/>
        </p:spPr>
        <p:txBody>
          <a:bodyPr wrap="square" rtlCol="0">
            <a:spAutoFit/>
          </a:bodyPr>
          <a:lstStyle/>
          <a:p>
            <a:r>
              <a:rPr lang="en-AU" dirty="0"/>
              <a:t>For our retirement plan tool data, we found out that the data levels are opposite to what </a:t>
            </a:r>
            <a:r>
              <a:rPr lang="en-AU" dirty="0" err="1"/>
              <a:t>MCSimulation</a:t>
            </a:r>
            <a:r>
              <a:rPr lang="en-AU" dirty="0"/>
              <a:t> is structured, so we had to swapped levels and changed names to lower case:</a:t>
            </a:r>
          </a:p>
        </p:txBody>
      </p:sp>
    </p:spTree>
    <p:extLst>
      <p:ext uri="{BB962C8B-B14F-4D97-AF65-F5344CB8AC3E}">
        <p14:creationId xmlns:p14="http://schemas.microsoft.com/office/powerpoint/2010/main" val="133084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t>
            </a:r>
            <a:r>
              <a:rPr lang="en-AU" dirty="0" err="1"/>
              <a:t>Cleanup</a:t>
            </a:r>
            <a:r>
              <a:rPr lang="en-AU" dirty="0"/>
              <a:t> &amp; Exploration</a:t>
            </a:r>
            <a:r>
              <a:rPr lang="en-US" dirty="0"/>
              <a:t> </a:t>
            </a:r>
          </a:p>
        </p:txBody>
      </p:sp>
      <p:sp>
        <p:nvSpPr>
          <p:cNvPr id="9" name="TextBox 8">
            <a:extLst>
              <a:ext uri="{FF2B5EF4-FFF2-40B4-BE49-F238E27FC236}">
                <a16:creationId xmlns:a16="http://schemas.microsoft.com/office/drawing/2014/main" id="{80073969-EA85-4D43-916F-2DB793B0A68D}"/>
              </a:ext>
            </a:extLst>
          </p:cNvPr>
          <p:cNvSpPr txBox="1"/>
          <p:nvPr/>
        </p:nvSpPr>
        <p:spPr>
          <a:xfrm>
            <a:off x="628650" y="2295525"/>
            <a:ext cx="1914525" cy="461665"/>
          </a:xfrm>
          <a:prstGeom prst="rect">
            <a:avLst/>
          </a:prstGeom>
          <a:noFill/>
        </p:spPr>
        <p:txBody>
          <a:bodyPr wrap="square" rtlCol="0">
            <a:spAutoFit/>
          </a:bodyPr>
          <a:lstStyle/>
          <a:p>
            <a:r>
              <a:rPr lang="en-AU" sz="2400" b="1" dirty="0">
                <a:solidFill>
                  <a:schemeClr val="accent1"/>
                </a:solidFill>
              </a:rPr>
              <a:t>First Df </a:t>
            </a:r>
            <a:r>
              <a:rPr lang="en-AU" sz="2400" b="1" dirty="0">
                <a:solidFill>
                  <a:schemeClr val="accent1"/>
                </a:solidFill>
                <a:sym typeface="Wingdings" panose="05000000000000000000" pitchFamily="2" charset="2"/>
              </a:rPr>
              <a:t></a:t>
            </a:r>
            <a:endParaRPr lang="en-AU" sz="2400" b="1" dirty="0">
              <a:solidFill>
                <a:schemeClr val="accent1"/>
              </a:solidFill>
            </a:endParaRPr>
          </a:p>
        </p:txBody>
      </p:sp>
      <p:sp>
        <p:nvSpPr>
          <p:cNvPr id="10" name="TextBox 9">
            <a:extLst>
              <a:ext uri="{FF2B5EF4-FFF2-40B4-BE49-F238E27FC236}">
                <a16:creationId xmlns:a16="http://schemas.microsoft.com/office/drawing/2014/main" id="{D6EC5DA7-4813-4AEE-AE2E-4B7CE6D42AD0}"/>
              </a:ext>
            </a:extLst>
          </p:cNvPr>
          <p:cNvSpPr txBox="1"/>
          <p:nvPr/>
        </p:nvSpPr>
        <p:spPr>
          <a:xfrm>
            <a:off x="9096374" y="4425434"/>
            <a:ext cx="2181225" cy="461665"/>
          </a:xfrm>
          <a:prstGeom prst="rect">
            <a:avLst/>
          </a:prstGeom>
          <a:noFill/>
        </p:spPr>
        <p:txBody>
          <a:bodyPr wrap="square" rtlCol="0">
            <a:spAutoFit/>
          </a:bodyPr>
          <a:lstStyle/>
          <a:p>
            <a:r>
              <a:rPr lang="en-AU" sz="2400" b="1" dirty="0">
                <a:solidFill>
                  <a:srgbClr val="00B050"/>
                </a:solidFill>
                <a:sym typeface="Wingdings" panose="05000000000000000000" pitchFamily="2" charset="2"/>
              </a:rPr>
              <a:t> Second Df</a:t>
            </a:r>
            <a:endParaRPr lang="en-AU" sz="2400" b="1" dirty="0">
              <a:solidFill>
                <a:srgbClr val="00B050"/>
              </a:solidFill>
            </a:endParaRPr>
          </a:p>
        </p:txBody>
      </p:sp>
      <p:pic>
        <p:nvPicPr>
          <p:cNvPr id="12" name="Picture 11">
            <a:extLst>
              <a:ext uri="{FF2B5EF4-FFF2-40B4-BE49-F238E27FC236}">
                <a16:creationId xmlns:a16="http://schemas.microsoft.com/office/drawing/2014/main" id="{573F9AA7-3DB3-4D3A-8961-8BDF4EF86A3C}"/>
              </a:ext>
            </a:extLst>
          </p:cNvPr>
          <p:cNvPicPr>
            <a:picLocks noChangeAspect="1"/>
          </p:cNvPicPr>
          <p:nvPr/>
        </p:nvPicPr>
        <p:blipFill>
          <a:blip r:embed="rId2"/>
          <a:stretch>
            <a:fillRect/>
          </a:stretch>
        </p:blipFill>
        <p:spPr>
          <a:xfrm>
            <a:off x="2443162" y="1972644"/>
            <a:ext cx="8596313" cy="1816022"/>
          </a:xfrm>
          <a:prstGeom prst="rect">
            <a:avLst/>
          </a:prstGeom>
        </p:spPr>
      </p:pic>
      <p:pic>
        <p:nvPicPr>
          <p:cNvPr id="14" name="Picture 13">
            <a:extLst>
              <a:ext uri="{FF2B5EF4-FFF2-40B4-BE49-F238E27FC236}">
                <a16:creationId xmlns:a16="http://schemas.microsoft.com/office/drawing/2014/main" id="{F6064D36-1FED-4CDF-8984-4AFCDDAFD0C2}"/>
              </a:ext>
            </a:extLst>
          </p:cNvPr>
          <p:cNvPicPr>
            <a:picLocks noChangeAspect="1"/>
          </p:cNvPicPr>
          <p:nvPr/>
        </p:nvPicPr>
        <p:blipFill>
          <a:blip r:embed="rId3"/>
          <a:stretch>
            <a:fillRect/>
          </a:stretch>
        </p:blipFill>
        <p:spPr>
          <a:xfrm>
            <a:off x="804862" y="3964516"/>
            <a:ext cx="8162925" cy="2186285"/>
          </a:xfrm>
          <a:prstGeom prst="rect">
            <a:avLst/>
          </a:prstGeom>
        </p:spPr>
      </p:pic>
    </p:spTree>
    <p:extLst>
      <p:ext uri="{BB962C8B-B14F-4D97-AF65-F5344CB8AC3E}">
        <p14:creationId xmlns:p14="http://schemas.microsoft.com/office/powerpoint/2010/main" val="148730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t>
            </a:r>
            <a:r>
              <a:rPr lang="en-AU" dirty="0" err="1"/>
              <a:t>Cleanup</a:t>
            </a:r>
            <a:r>
              <a:rPr lang="en-AU" dirty="0"/>
              <a:t> &amp; Exploration</a:t>
            </a:r>
            <a:r>
              <a:rPr lang="en-US" dirty="0"/>
              <a:t> </a:t>
            </a:r>
          </a:p>
        </p:txBody>
      </p:sp>
      <p:sp>
        <p:nvSpPr>
          <p:cNvPr id="3" name="TextBox 2">
            <a:extLst>
              <a:ext uri="{FF2B5EF4-FFF2-40B4-BE49-F238E27FC236}">
                <a16:creationId xmlns:a16="http://schemas.microsoft.com/office/drawing/2014/main" id="{CB570570-9F16-43FE-BE4A-2CB37B7E552D}"/>
              </a:ext>
            </a:extLst>
          </p:cNvPr>
          <p:cNvSpPr txBox="1"/>
          <p:nvPr/>
        </p:nvSpPr>
        <p:spPr>
          <a:xfrm>
            <a:off x="695325" y="2228850"/>
            <a:ext cx="10334625" cy="369332"/>
          </a:xfrm>
          <a:prstGeom prst="rect">
            <a:avLst/>
          </a:prstGeom>
          <a:noFill/>
        </p:spPr>
        <p:txBody>
          <a:bodyPr wrap="square" rtlCol="0">
            <a:spAutoFit/>
          </a:bodyPr>
          <a:lstStyle/>
          <a:p>
            <a:pPr marL="285750" indent="-285750">
              <a:buFont typeface="Arial" panose="020B0604020202020204" pitchFamily="34" charset="0"/>
              <a:buChar char="•"/>
            </a:pPr>
            <a:r>
              <a:rPr lang="en-AU" sz="1800" b="0" i="0" u="none" strike="noStrike" dirty="0">
                <a:solidFill>
                  <a:srgbClr val="FF0000"/>
                </a:solidFill>
                <a:effectLst/>
                <a:latin typeface="Arial" panose="020B0604020202020204" pitchFamily="34" charset="0"/>
              </a:rPr>
              <a:t>Cost of living analysis Data (Raj)</a:t>
            </a:r>
            <a:endParaRPr lang="en-AU" dirty="0">
              <a:solidFill>
                <a:srgbClr val="FF0000"/>
              </a:solidFill>
            </a:endParaRPr>
          </a:p>
        </p:txBody>
      </p:sp>
    </p:spTree>
    <p:extLst>
      <p:ext uri="{BB962C8B-B14F-4D97-AF65-F5344CB8AC3E}">
        <p14:creationId xmlns:p14="http://schemas.microsoft.com/office/powerpoint/2010/main" val="307903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AU" dirty="0"/>
              <a:t>Data Analysis</a:t>
            </a:r>
            <a:endParaRPr lang="en-US" dirty="0"/>
          </a:p>
        </p:txBody>
      </p:sp>
      <p:sp>
        <p:nvSpPr>
          <p:cNvPr id="4" name="Rectangle 1">
            <a:extLst>
              <a:ext uri="{FF2B5EF4-FFF2-40B4-BE49-F238E27FC236}">
                <a16:creationId xmlns:a16="http://schemas.microsoft.com/office/drawing/2014/main" id="{B097920A-3A1E-4E6E-960E-0C91CAC432B6}"/>
              </a:ext>
            </a:extLst>
          </p:cNvPr>
          <p:cNvSpPr>
            <a:spLocks noChangeArrowheads="1"/>
          </p:cNvSpPr>
          <p:nvPr/>
        </p:nvSpPr>
        <p:spPr bwMode="auto">
          <a:xfrm>
            <a:off x="590550" y="1919585"/>
            <a:ext cx="113063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Discuss the steps you took to analyze the data and answer each question you asked in your proposal.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92D050"/>
                </a:solidFill>
                <a:effectLst/>
                <a:latin typeface="Arial" panose="020B0604020202020204" pitchFamily="34" charset="0"/>
              </a:rPr>
              <a:t>Present and discuss interesting figures developed during analysis, </a:t>
            </a:r>
            <a:r>
              <a:rPr kumimoji="0" lang="en-US" altLang="en-US" sz="1800" b="0" i="0" u="none" strike="noStrike" cap="none" normalizeH="0" baseline="0" dirty="0" err="1">
                <a:ln>
                  <a:noFill/>
                </a:ln>
                <a:solidFill>
                  <a:srgbClr val="92D050"/>
                </a:solidFill>
                <a:effectLst/>
                <a:latin typeface="Arial" panose="020B0604020202020204" pitchFamily="34" charset="0"/>
              </a:rPr>
              <a:t>idealy</a:t>
            </a:r>
            <a:r>
              <a:rPr kumimoji="0" lang="en-US" altLang="en-US" sz="1800" b="0" i="0" u="none" strike="noStrike" cap="none" normalizeH="0" baseline="0" dirty="0">
                <a:ln>
                  <a:noFill/>
                </a:ln>
                <a:solidFill>
                  <a:srgbClr val="92D050"/>
                </a:solidFill>
                <a:effectLst/>
                <a:latin typeface="Arial" panose="020B0604020202020204" pitchFamily="34" charset="0"/>
              </a:rPr>
              <a:t> with the help of </a:t>
            </a:r>
            <a:r>
              <a:rPr kumimoji="0" lang="en-US" altLang="en-US" sz="1800" b="0" i="0" u="none" strike="noStrike" cap="none" normalizeH="0" baseline="0" dirty="0" err="1">
                <a:ln>
                  <a:noFill/>
                </a:ln>
                <a:solidFill>
                  <a:srgbClr val="92D050"/>
                </a:solidFill>
                <a:effectLst/>
                <a:latin typeface="Arial" panose="020B0604020202020204" pitchFamily="34" charset="0"/>
              </a:rPr>
              <a:t>Jupyter</a:t>
            </a:r>
            <a:r>
              <a:rPr kumimoji="0" lang="en-US" altLang="en-US" sz="1800" b="0" i="0" u="none" strike="noStrike" cap="none" normalizeH="0" baseline="0" dirty="0">
                <a:ln>
                  <a:noFill/>
                </a:ln>
                <a:solidFill>
                  <a:srgbClr val="92D050"/>
                </a:solidFill>
                <a:effectLst/>
                <a:latin typeface="Arial" panose="020B0604020202020204" pitchFamily="34" charset="0"/>
              </a:rPr>
              <a:t> Notebook.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&gt;&gt; to be delated</a:t>
            </a:r>
            <a:endParaRPr kumimoji="0" lang="en-US" altLang="en-US" sz="1800" b="0" i="0" u="none" strike="noStrike" cap="none" normalizeH="0" baseline="0" dirty="0">
              <a:ln>
                <a:noFill/>
              </a:ln>
              <a:solidFill>
                <a:srgbClr val="92D050"/>
              </a:solidFill>
              <a:effectLst/>
              <a:latin typeface="Arial" panose="020B0604020202020204" pitchFamily="34" charset="0"/>
            </a:endParaRPr>
          </a:p>
        </p:txBody>
      </p:sp>
      <p:sp>
        <p:nvSpPr>
          <p:cNvPr id="6" name="TextBox 5">
            <a:extLst>
              <a:ext uri="{FF2B5EF4-FFF2-40B4-BE49-F238E27FC236}">
                <a16:creationId xmlns:a16="http://schemas.microsoft.com/office/drawing/2014/main" id="{DBF65B7B-A3DE-4CF6-9A61-C52956F4678A}"/>
              </a:ext>
            </a:extLst>
          </p:cNvPr>
          <p:cNvSpPr txBox="1"/>
          <p:nvPr/>
        </p:nvSpPr>
        <p:spPr>
          <a:xfrm>
            <a:off x="704850" y="3133725"/>
            <a:ext cx="10572750" cy="3139321"/>
          </a:xfrm>
          <a:prstGeom prst="rect">
            <a:avLst/>
          </a:prstGeom>
          <a:noFill/>
        </p:spPr>
        <p:txBody>
          <a:bodyPr wrap="square" rtlCol="0">
            <a:spAutoFit/>
          </a:bodyPr>
          <a:lstStyle/>
          <a:p>
            <a:r>
              <a:rPr lang="en-GB" b="1" dirty="0">
                <a:solidFill>
                  <a:srgbClr val="FF0000"/>
                </a:solidFill>
              </a:rPr>
              <a:t>Personal Analysis Data: (JC)</a:t>
            </a:r>
          </a:p>
          <a:p>
            <a:endParaRPr lang="en-AU" dirty="0"/>
          </a:p>
          <a:p>
            <a:r>
              <a:rPr lang="en-AU" b="1" i="0" dirty="0">
                <a:effectLst/>
                <a:latin typeface="-apple-system"/>
              </a:rPr>
              <a:t>Part 1 – Indexes Analysis:</a:t>
            </a:r>
          </a:p>
          <a:p>
            <a:endParaRPr lang="en-AU" dirty="0"/>
          </a:p>
          <a:p>
            <a:r>
              <a:rPr lang="en-AU" dirty="0"/>
              <a:t>Indexes:</a:t>
            </a:r>
          </a:p>
          <a:p>
            <a:endParaRPr lang="en-AU" dirty="0"/>
          </a:p>
          <a:p>
            <a:r>
              <a:rPr lang="en-AU" dirty="0"/>
              <a:t>1. S&amp;P500 (GSPC). </a:t>
            </a:r>
          </a:p>
          <a:p>
            <a:r>
              <a:rPr lang="en-AU" dirty="0"/>
              <a:t>2. NASDAQ Composite (IXIC). </a:t>
            </a:r>
          </a:p>
          <a:p>
            <a:r>
              <a:rPr lang="en-AU" dirty="0"/>
              <a:t>3. S&amp;P/ASX 200 (ASX). </a:t>
            </a:r>
          </a:p>
          <a:p>
            <a:r>
              <a:rPr lang="en-AU" dirty="0"/>
              <a:t>4. DJCI (Dow Jones Commodity)</a:t>
            </a:r>
          </a:p>
          <a:p>
            <a:r>
              <a:rPr lang="en-AU" dirty="0"/>
              <a:t>5. BTC.</a:t>
            </a:r>
          </a:p>
        </p:txBody>
      </p:sp>
    </p:spTree>
    <p:extLst>
      <p:ext uri="{BB962C8B-B14F-4D97-AF65-F5344CB8AC3E}">
        <p14:creationId xmlns:p14="http://schemas.microsoft.com/office/powerpoint/2010/main" val="30532744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306</TotalTime>
  <Words>891</Words>
  <Application>Microsoft Office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Bookman Old Style</vt:lpstr>
      <vt:lpstr>Calibri</vt:lpstr>
      <vt:lpstr>Franklin Gothic Book</vt:lpstr>
      <vt:lpstr>1_RetrospectVTI</vt:lpstr>
      <vt:lpstr>FIRE Analysis 🔥</vt:lpstr>
      <vt:lpstr>Motivation &amp; Summary</vt:lpstr>
      <vt:lpstr>Motivation &amp; Summary</vt:lpstr>
      <vt:lpstr>Questions &amp; Data </vt:lpstr>
      <vt:lpstr>Data Cleanup &amp; Exploration </vt:lpstr>
      <vt:lpstr>Data Cleanup &amp; Exploration </vt:lpstr>
      <vt:lpstr>Data Cleanup &amp; Exploration </vt:lpstr>
      <vt:lpstr>Data Cleanup &amp; Exploration </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Postmortem</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analysis 🔥</dc:title>
  <dc:creator>Pamela Moreno</dc:creator>
  <cp:lastModifiedBy>Pamela Moreno</cp:lastModifiedBy>
  <cp:revision>40</cp:revision>
  <dcterms:created xsi:type="dcterms:W3CDTF">2021-05-30T04:16:36Z</dcterms:created>
  <dcterms:modified xsi:type="dcterms:W3CDTF">2021-05-30T09:23:22Z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