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Libre Franklin"/>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5BPy79Y0ybfiofv1CrW0FdbXd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bold.fntdata"/><Relationship Id="rId12" Type="http://schemas.openxmlformats.org/officeDocument/2006/relationships/slide" Target="slides/slide6.xml"/><Relationship Id="rId34" Type="http://schemas.openxmlformats.org/officeDocument/2006/relationships/font" Target="fonts/LibreFranklin-regular.fntdata"/><Relationship Id="rId15" Type="http://schemas.openxmlformats.org/officeDocument/2006/relationships/slide" Target="slides/slide9.xml"/><Relationship Id="rId37" Type="http://schemas.openxmlformats.org/officeDocument/2006/relationships/font" Target="fonts/LibreFranklin-boldItalic.fntdata"/><Relationship Id="rId14" Type="http://schemas.openxmlformats.org/officeDocument/2006/relationships/slide" Target="slides/slide8.xml"/><Relationship Id="rId36" Type="http://schemas.openxmlformats.org/officeDocument/2006/relationships/font" Target="fonts/LibreFranklin-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d7cd497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dd7cd4975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aed180a7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daed180a7a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aed180a7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daed180a7a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aed180a7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daed180a7a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d7cd4975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dd7cd4975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7cd49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dd7cd4975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3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3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1" name="Shape 91"/>
        <p:cNvGrpSpPr/>
        <p:nvPr/>
      </p:nvGrpSpPr>
      <p:grpSpPr>
        <a:xfrm>
          <a:off x="0" y="0"/>
          <a:ext cx="0" cy="0"/>
          <a:chOff x="0" y="0"/>
          <a:chExt cx="0" cy="0"/>
        </a:xfrm>
      </p:grpSpPr>
      <p:sp>
        <p:nvSpPr>
          <p:cNvPr id="92" name="Google Shape;92;p4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4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4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4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2"/>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102" name="Google Shape;102;p4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4" name="Google Shape;104;p4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3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3" name="Google Shape;53;p31"/>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3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1" name="Google Shape;61;p3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2" name="Google Shape;62;p3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3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3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5" name="Google Shape;75;p3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3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7" name="Google Shape;77;p3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3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6" name="Shape 86"/>
        <p:cNvGrpSpPr/>
        <p:nvPr/>
      </p:nvGrpSpPr>
      <p:grpSpPr>
        <a:xfrm>
          <a:off x="0" y="0"/>
          <a:ext cx="0" cy="0"/>
          <a:chOff x="0" y="0"/>
          <a:chExt cx="0" cy="0"/>
        </a:xfrm>
      </p:grpSpPr>
      <p:sp>
        <p:nvSpPr>
          <p:cNvPr id="87" name="Google Shape;87;p4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AU"/>
              <a:t>‹#›</a:t>
            </a:fld>
            <a:endParaRPr/>
          </a:p>
        </p:txBody>
      </p:sp>
      <p:cxnSp>
        <p:nvCxnSpPr>
          <p:cNvPr id="12" name="Google Shape;12;p30"/>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AU"/>
              <a:t>‹#›</a:t>
            </a:fld>
            <a:endParaRPr/>
          </a:p>
        </p:txBody>
      </p:sp>
      <p:cxnSp>
        <p:nvCxnSpPr>
          <p:cNvPr id="28" name="Google Shape;28;p3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2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2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9" name="Google Shape;39;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AU"/>
              <a:t>‹#›</a:t>
            </a:fld>
            <a:endParaRPr/>
          </a:p>
        </p:txBody>
      </p:sp>
      <p:cxnSp>
        <p:nvCxnSpPr>
          <p:cNvPr id="42" name="Google Shape;42;p29"/>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8.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18.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u.finance.yaho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
          <p:cNvSpPr/>
          <p:nvPr/>
        </p:nvSpPr>
        <p:spPr>
          <a:xfrm>
            <a:off x="1639" y="3113"/>
            <a:ext cx="12188700" cy="6858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2" name="Google Shape;112;p1"/>
          <p:cNvSpPr/>
          <p:nvPr/>
        </p:nvSpPr>
        <p:spPr>
          <a:xfrm>
            <a:off x="7912607" y="1238442"/>
            <a:ext cx="3636000" cy="4355700"/>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3" name="Google Shape;113;p1"/>
          <p:cNvSpPr txBox="1"/>
          <p:nvPr>
            <p:ph type="ctrTitle"/>
          </p:nvPr>
        </p:nvSpPr>
        <p:spPr>
          <a:xfrm>
            <a:off x="8070743" y="2568110"/>
            <a:ext cx="3214307" cy="172897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en-AU" sz="4400">
                <a:solidFill>
                  <a:schemeClr val="lt1"/>
                </a:solidFill>
              </a:rPr>
              <a:t>FIRE Analysis 🔥</a:t>
            </a:r>
            <a:endParaRPr/>
          </a:p>
        </p:txBody>
      </p:sp>
      <p:sp>
        <p:nvSpPr>
          <p:cNvPr id="114" name="Google Shape;114;p1"/>
          <p:cNvSpPr txBox="1"/>
          <p:nvPr>
            <p:ph idx="1" type="subTitle"/>
          </p:nvPr>
        </p:nvSpPr>
        <p:spPr>
          <a:xfrm>
            <a:off x="8127750" y="4608575"/>
            <a:ext cx="3205640" cy="92597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AU" sz="1200"/>
              <a:t>PAMELA MORENO </a:t>
            </a:r>
            <a:endParaRPr/>
          </a:p>
          <a:p>
            <a:pPr indent="0" lvl="0" marL="0" rtl="0" algn="l">
              <a:lnSpc>
                <a:spcPct val="150000"/>
              </a:lnSpc>
              <a:spcBef>
                <a:spcPts val="0"/>
              </a:spcBef>
              <a:spcAft>
                <a:spcPts val="0"/>
              </a:spcAft>
              <a:buSzPts val="1200"/>
              <a:buNone/>
            </a:pPr>
            <a:r>
              <a:rPr lang="en-AU" sz="1200"/>
              <a:t>RAJ MOHAPATRO</a:t>
            </a:r>
            <a:endParaRPr sz="1200"/>
          </a:p>
          <a:p>
            <a:pPr indent="0" lvl="0" marL="0" rtl="0" algn="l">
              <a:lnSpc>
                <a:spcPct val="150000"/>
              </a:lnSpc>
              <a:spcBef>
                <a:spcPts val="0"/>
              </a:spcBef>
              <a:spcAft>
                <a:spcPts val="0"/>
              </a:spcAft>
              <a:buSzPts val="1200"/>
              <a:buNone/>
            </a:pPr>
            <a:r>
              <a:rPr lang="en-AU" sz="1200"/>
              <a:t>JEAN-CHRISTOPHE MIGNON</a:t>
            </a:r>
            <a:endParaRPr/>
          </a:p>
        </p:txBody>
      </p:sp>
      <p:cxnSp>
        <p:nvCxnSpPr>
          <p:cNvPr id="115" name="Google Shape;115;p1"/>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16" name="Google Shape;116;p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
          <p:cNvPicPr preferRelativeResize="0"/>
          <p:nvPr/>
        </p:nvPicPr>
        <p:blipFill>
          <a:blip r:embed="rId3">
            <a:alphaModFix/>
          </a:blip>
          <a:stretch>
            <a:fillRect/>
          </a:stretch>
        </p:blipFill>
        <p:spPr>
          <a:xfrm>
            <a:off x="1654923" y="638375"/>
            <a:ext cx="4435500" cy="535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Cleanup &amp; Exploration </a:t>
            </a:r>
            <a:endParaRPr/>
          </a:p>
        </p:txBody>
      </p:sp>
      <p:sp>
        <p:nvSpPr>
          <p:cNvPr id="180" name="Google Shape;180;p8"/>
          <p:cNvSpPr txBox="1"/>
          <p:nvPr/>
        </p:nvSpPr>
        <p:spPr>
          <a:xfrm>
            <a:off x="695325" y="2228850"/>
            <a:ext cx="103347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Char char="•"/>
            </a:pPr>
            <a:r>
              <a:rPr b="1" i="0" lang="en-AU" sz="1800" u="none" strike="noStrike">
                <a:solidFill>
                  <a:schemeClr val="dk1"/>
                </a:solidFill>
              </a:rPr>
              <a:t>Cost of living analysis Data </a:t>
            </a:r>
            <a:endParaRPr b="1" i="0" sz="1800" u="none" strike="noStrike">
              <a:solidFill>
                <a:schemeClr val="dk1"/>
              </a:solidFill>
            </a:endParaRPr>
          </a:p>
          <a:p>
            <a:pPr indent="-342900" lvl="0" marL="457200" marR="0" rtl="0" algn="l">
              <a:spcBef>
                <a:spcPts val="0"/>
              </a:spcBef>
              <a:spcAft>
                <a:spcPts val="0"/>
              </a:spcAft>
              <a:buClr>
                <a:schemeClr val="dk2"/>
              </a:buClr>
              <a:buSzPts val="1800"/>
              <a:buChar char="•"/>
            </a:pPr>
            <a:r>
              <a:rPr lang="en-AU" sz="1800">
                <a:solidFill>
                  <a:schemeClr val="dk2"/>
                </a:solidFill>
              </a:rPr>
              <a:t>Data pulled from Worldbank using wbdata framework didn’t have per capita income values for all the countries for last 10 years. </a:t>
            </a:r>
            <a:endParaRPr sz="1800">
              <a:solidFill>
                <a:schemeClr val="dk2"/>
              </a:solidFill>
            </a:endParaRPr>
          </a:p>
          <a:p>
            <a:pPr indent="-342900" lvl="0" marL="457200" marR="0" rtl="0" algn="l">
              <a:spcBef>
                <a:spcPts val="0"/>
              </a:spcBef>
              <a:spcAft>
                <a:spcPts val="0"/>
              </a:spcAft>
              <a:buClr>
                <a:schemeClr val="dk2"/>
              </a:buClr>
              <a:buSzPts val="1800"/>
              <a:buChar char="•"/>
            </a:pPr>
            <a:r>
              <a:rPr lang="en-AU" sz="1800">
                <a:solidFill>
                  <a:schemeClr val="dk2"/>
                </a:solidFill>
              </a:rPr>
              <a:t>So these countries had to be filtered out for accurate forecast analysis</a:t>
            </a:r>
            <a:endParaRPr sz="1800">
              <a:solidFill>
                <a:schemeClr val="dk2"/>
              </a:solidFill>
            </a:endParaRPr>
          </a:p>
          <a:p>
            <a:pPr indent="-342900" lvl="0" marL="457200" marR="0" rtl="0" algn="l">
              <a:spcBef>
                <a:spcPts val="0"/>
              </a:spcBef>
              <a:spcAft>
                <a:spcPts val="0"/>
              </a:spcAft>
              <a:buClr>
                <a:schemeClr val="dk2"/>
              </a:buClr>
              <a:buSzPts val="1800"/>
              <a:buChar char="•"/>
            </a:pPr>
            <a:r>
              <a:rPr lang="en-AU" sz="1800">
                <a:solidFill>
                  <a:schemeClr val="dk2"/>
                </a:solidFill>
              </a:rPr>
              <a:t>The returned response contained info about regions and continents. Those had be filtered out to make it work for per capita by country format.</a:t>
            </a:r>
            <a:endParaRPr sz="1800">
              <a:solidFill>
                <a:schemeClr val="dk2"/>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2"/>
              </a:solidFill>
            </a:endParaRPr>
          </a:p>
          <a:p>
            <a:pPr indent="0" lvl="0" marL="457200" marR="0" rtl="0" algn="l">
              <a:spcBef>
                <a:spcPts val="0"/>
              </a:spcBef>
              <a:spcAft>
                <a:spcPts val="0"/>
              </a:spcAft>
              <a:buNone/>
            </a:pPr>
            <a:r>
              <a:t/>
            </a:r>
            <a:endParaRPr sz="1800">
              <a:solidFill>
                <a:schemeClr val="dk2"/>
              </a:solidFill>
            </a:endParaRPr>
          </a:p>
          <a:p>
            <a:pPr indent="0" lvl="0" marL="457200" marR="0" rtl="0" algn="l">
              <a:spcBef>
                <a:spcPts val="0"/>
              </a:spcBef>
              <a:spcAft>
                <a:spcPts val="0"/>
              </a:spcAft>
              <a:buNone/>
            </a:pPr>
            <a:r>
              <a:t/>
            </a:r>
            <a:endParaRPr sz="1800">
              <a:solidFill>
                <a:schemeClr val="dk2"/>
              </a:solidFill>
            </a:endParaRPr>
          </a:p>
          <a:p>
            <a:pPr indent="0" lvl="0" marL="457200" marR="0" rtl="0" algn="l">
              <a:spcBef>
                <a:spcPts val="0"/>
              </a:spcBef>
              <a:spcAft>
                <a:spcPts val="0"/>
              </a:spcAft>
              <a:buNone/>
            </a:pPr>
            <a:r>
              <a:t/>
            </a:r>
            <a:endParaRPr sz="1800">
              <a:solidFill>
                <a:schemeClr val="dk2"/>
              </a:solidFill>
            </a:endParaRPr>
          </a:p>
          <a:p>
            <a:pPr indent="0" lvl="0" marL="457200" marR="0" rtl="0" algn="l">
              <a:spcBef>
                <a:spcPts val="0"/>
              </a:spcBef>
              <a:spcAft>
                <a:spcPts val="0"/>
              </a:spcAft>
              <a:buNone/>
            </a:pPr>
            <a:r>
              <a:t/>
            </a:r>
            <a:endParaRPr sz="1800">
              <a:solidFill>
                <a:schemeClr val="dk2"/>
              </a:solidFill>
            </a:endParaRPr>
          </a:p>
          <a:p>
            <a:pPr indent="0" lvl="0" marL="457200" marR="0" rtl="0" algn="l">
              <a:spcBef>
                <a:spcPts val="0"/>
              </a:spcBef>
              <a:spcAft>
                <a:spcPts val="0"/>
              </a:spcAft>
              <a:buNone/>
            </a:pPr>
            <a:r>
              <a:t/>
            </a:r>
            <a:endParaRPr sz="1800">
              <a:solidFill>
                <a:schemeClr val="dk2"/>
              </a:solidFill>
            </a:endParaRPr>
          </a:p>
          <a:p>
            <a:pPr indent="0" lvl="0" marL="0" marR="0" rtl="0" algn="l">
              <a:spcBef>
                <a:spcPts val="0"/>
              </a:spcBef>
              <a:spcAft>
                <a:spcPts val="0"/>
              </a:spcAft>
              <a:buNone/>
            </a:pPr>
            <a:r>
              <a:t/>
            </a:r>
            <a:endParaRPr sz="1800">
              <a:solidFill>
                <a:schemeClr val="dk2"/>
              </a:solidFill>
            </a:endParaRPr>
          </a:p>
          <a:p>
            <a:pPr indent="0" lvl="0" marL="0" marR="0" rtl="0" algn="l">
              <a:spcBef>
                <a:spcPts val="0"/>
              </a:spcBef>
              <a:spcAft>
                <a:spcPts val="0"/>
              </a:spcAft>
              <a:buNone/>
            </a:pPr>
            <a:r>
              <a:t/>
            </a:r>
            <a:endParaRPr sz="1800">
              <a:solidFill>
                <a:schemeClr val="dk2"/>
              </a:solidFill>
            </a:endParaRPr>
          </a:p>
        </p:txBody>
      </p:sp>
      <p:pic>
        <p:nvPicPr>
          <p:cNvPr id="181" name="Google Shape;181;p8"/>
          <p:cNvPicPr preferRelativeResize="0"/>
          <p:nvPr/>
        </p:nvPicPr>
        <p:blipFill>
          <a:blip r:embed="rId3">
            <a:alphaModFix/>
          </a:blip>
          <a:stretch>
            <a:fillRect/>
          </a:stretch>
        </p:blipFill>
        <p:spPr>
          <a:xfrm>
            <a:off x="1097275" y="4099750"/>
            <a:ext cx="9471826" cy="206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d7cd49753_0_2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 - Indexes Analysis</a:t>
            </a:r>
            <a:endParaRPr/>
          </a:p>
        </p:txBody>
      </p:sp>
      <p:sp>
        <p:nvSpPr>
          <p:cNvPr id="187" name="Google Shape;187;gdd7cd49753_0_23"/>
          <p:cNvSpPr txBox="1"/>
          <p:nvPr/>
        </p:nvSpPr>
        <p:spPr>
          <a:xfrm>
            <a:off x="744275" y="2136000"/>
            <a:ext cx="105729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Indexes: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1. S&amp;P500 (GSPC). </a:t>
            </a:r>
            <a:endParaRPr/>
          </a:p>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2. NASDAQ Composite (IXIC). </a:t>
            </a:r>
            <a:endParaRPr/>
          </a:p>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3. S&amp;P/ASX 200 (ASX). </a:t>
            </a:r>
            <a:endParaRPr/>
          </a:p>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4. DJCI (Dow Jones Commodity)</a:t>
            </a:r>
            <a:endParaRPr/>
          </a:p>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5. BTC.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193" name="Google Shape;193;p10"/>
          <p:cNvSpPr txBox="1"/>
          <p:nvPr/>
        </p:nvSpPr>
        <p:spPr>
          <a:xfrm>
            <a:off x="857250" y="1991588"/>
            <a:ext cx="108585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We have analysed these major indexes to determine their performance in multiple areas: volatility, returns, risk, and Sharpe ratios </a:t>
            </a:r>
            <a:endParaRPr/>
          </a:p>
        </p:txBody>
      </p:sp>
      <p:pic>
        <p:nvPicPr>
          <p:cNvPr id="194" name="Google Shape;194;p10"/>
          <p:cNvPicPr preferRelativeResize="0"/>
          <p:nvPr/>
        </p:nvPicPr>
        <p:blipFill rotWithShape="1">
          <a:blip r:embed="rId3">
            <a:alphaModFix/>
          </a:blip>
          <a:srcRect b="0" l="0" r="0" t="0"/>
          <a:stretch/>
        </p:blipFill>
        <p:spPr>
          <a:xfrm>
            <a:off x="4876800" y="2609344"/>
            <a:ext cx="5943600" cy="1228725"/>
          </a:xfrm>
          <a:prstGeom prst="rect">
            <a:avLst/>
          </a:prstGeom>
          <a:noFill/>
          <a:ln>
            <a:noFill/>
          </a:ln>
        </p:spPr>
      </p:pic>
      <p:sp>
        <p:nvSpPr>
          <p:cNvPr id="195" name="Google Shape;195;p10"/>
          <p:cNvSpPr txBox="1"/>
          <p:nvPr/>
        </p:nvSpPr>
        <p:spPr>
          <a:xfrm>
            <a:off x="1906905" y="3023651"/>
            <a:ext cx="25622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2000">
                <a:solidFill>
                  <a:srgbClr val="0070C0"/>
                </a:solidFill>
                <a:latin typeface="Libre Franklin"/>
                <a:ea typeface="Libre Franklin"/>
                <a:cs typeface="Libre Franklin"/>
                <a:sym typeface="Libre Franklin"/>
              </a:rPr>
              <a:t>Daily Returns </a:t>
            </a:r>
            <a:endParaRPr/>
          </a:p>
        </p:txBody>
      </p:sp>
      <p:pic>
        <p:nvPicPr>
          <p:cNvPr id="196" name="Google Shape;196;p10"/>
          <p:cNvPicPr preferRelativeResize="0"/>
          <p:nvPr/>
        </p:nvPicPr>
        <p:blipFill rotWithShape="1">
          <a:blip r:embed="rId4">
            <a:alphaModFix/>
          </a:blip>
          <a:srcRect b="0" l="0" r="0" t="0"/>
          <a:stretch/>
        </p:blipFill>
        <p:spPr>
          <a:xfrm>
            <a:off x="3038475" y="3915915"/>
            <a:ext cx="5581650" cy="23015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02" name="Google Shape;202;p11"/>
          <p:cNvSpPr txBox="1"/>
          <p:nvPr/>
        </p:nvSpPr>
        <p:spPr>
          <a:xfrm>
            <a:off x="2714625" y="2786546"/>
            <a:ext cx="2667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2000">
                <a:solidFill>
                  <a:srgbClr val="0070C0"/>
                </a:solidFill>
                <a:latin typeface="Libre Franklin"/>
                <a:ea typeface="Libre Franklin"/>
                <a:cs typeface="Libre Franklin"/>
                <a:sym typeface="Libre Franklin"/>
              </a:rPr>
              <a:t>Cumulative Returns 🡪</a:t>
            </a:r>
            <a:endParaRPr sz="2000">
              <a:solidFill>
                <a:srgbClr val="0070C0"/>
              </a:solidFill>
              <a:latin typeface="Libre Franklin"/>
              <a:ea typeface="Libre Franklin"/>
              <a:cs typeface="Libre Franklin"/>
              <a:sym typeface="Libre Franklin"/>
            </a:endParaRPr>
          </a:p>
        </p:txBody>
      </p:sp>
      <p:pic>
        <p:nvPicPr>
          <p:cNvPr id="203" name="Google Shape;203;p11"/>
          <p:cNvPicPr preferRelativeResize="0"/>
          <p:nvPr/>
        </p:nvPicPr>
        <p:blipFill rotWithShape="1">
          <a:blip r:embed="rId3">
            <a:alphaModFix/>
          </a:blip>
          <a:srcRect b="0" l="0" r="0" t="0"/>
          <a:stretch/>
        </p:blipFill>
        <p:spPr>
          <a:xfrm>
            <a:off x="5957126" y="1993650"/>
            <a:ext cx="5808154" cy="2386013"/>
          </a:xfrm>
          <a:prstGeom prst="rect">
            <a:avLst/>
          </a:prstGeom>
          <a:noFill/>
          <a:ln>
            <a:noFill/>
          </a:ln>
        </p:spPr>
      </p:pic>
      <p:sp>
        <p:nvSpPr>
          <p:cNvPr id="204" name="Google Shape;204;p11"/>
          <p:cNvSpPr txBox="1"/>
          <p:nvPr/>
        </p:nvSpPr>
        <p:spPr>
          <a:xfrm>
            <a:off x="5861876" y="4839750"/>
            <a:ext cx="44119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2000">
                <a:solidFill>
                  <a:schemeClr val="accent4"/>
                </a:solidFill>
                <a:latin typeface="Libre Franklin"/>
                <a:ea typeface="Libre Franklin"/>
                <a:cs typeface="Libre Franklin"/>
                <a:sym typeface="Libre Franklin"/>
              </a:rPr>
              <a:t>🡨 </a:t>
            </a:r>
            <a:r>
              <a:rPr b="1" i="0" lang="en-AU" sz="2000">
                <a:solidFill>
                  <a:schemeClr val="accent4"/>
                </a:solidFill>
                <a:latin typeface="Arial"/>
                <a:ea typeface="Arial"/>
                <a:cs typeface="Arial"/>
                <a:sym typeface="Arial"/>
              </a:rPr>
              <a:t>Risk Analysis: </a:t>
            </a:r>
            <a:r>
              <a:rPr b="1" lang="en-AU" sz="2000">
                <a:solidFill>
                  <a:schemeClr val="accent4"/>
                </a:solidFill>
                <a:latin typeface="Arial"/>
                <a:ea typeface="Arial"/>
                <a:cs typeface="Arial"/>
                <a:sym typeface="Arial"/>
              </a:rPr>
              <a:t>S</a:t>
            </a:r>
            <a:r>
              <a:rPr b="1" i="0" lang="en-AU" sz="2000">
                <a:solidFill>
                  <a:schemeClr val="accent4"/>
                </a:solidFill>
                <a:latin typeface="Arial"/>
                <a:ea typeface="Arial"/>
                <a:cs typeface="Arial"/>
                <a:sym typeface="Arial"/>
              </a:rPr>
              <a:t>tandard Deviation</a:t>
            </a:r>
            <a:endParaRPr/>
          </a:p>
        </p:txBody>
      </p:sp>
      <p:pic>
        <p:nvPicPr>
          <p:cNvPr id="205" name="Google Shape;205;p11"/>
          <p:cNvPicPr preferRelativeResize="0"/>
          <p:nvPr/>
        </p:nvPicPr>
        <p:blipFill rotWithShape="1">
          <a:blip r:embed="rId4">
            <a:alphaModFix/>
          </a:blip>
          <a:srcRect b="0" l="0" r="0" t="0"/>
          <a:stretch/>
        </p:blipFill>
        <p:spPr>
          <a:xfrm>
            <a:off x="2086946" y="4469326"/>
            <a:ext cx="3294679" cy="11409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11" name="Google Shape;211;p13"/>
          <p:cNvPicPr preferRelativeResize="0"/>
          <p:nvPr/>
        </p:nvPicPr>
        <p:blipFill rotWithShape="1">
          <a:blip r:embed="rId3">
            <a:alphaModFix/>
          </a:blip>
          <a:srcRect b="0" l="0" r="0" t="0"/>
          <a:stretch/>
        </p:blipFill>
        <p:spPr>
          <a:xfrm>
            <a:off x="2181225" y="2119312"/>
            <a:ext cx="7620000" cy="322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17" name="Google Shape;217;p14"/>
          <p:cNvSpPr txBox="1"/>
          <p:nvPr/>
        </p:nvSpPr>
        <p:spPr>
          <a:xfrm>
            <a:off x="809625" y="2247900"/>
            <a:ext cx="5667375" cy="666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AU" sz="1800">
                <a:solidFill>
                  <a:schemeClr val="dk1"/>
                </a:solidFill>
                <a:latin typeface="Arial"/>
                <a:ea typeface="Arial"/>
                <a:cs typeface="Arial"/>
                <a:sym typeface="Arial"/>
              </a:rPr>
              <a:t>Part 2 - Retirement Plan Tool:</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218" name="Google Shape;218;p14"/>
          <p:cNvPicPr preferRelativeResize="0"/>
          <p:nvPr/>
        </p:nvPicPr>
        <p:blipFill rotWithShape="1">
          <a:blip r:embed="rId3">
            <a:alphaModFix/>
          </a:blip>
          <a:srcRect b="0" l="0" r="0" t="0"/>
          <a:stretch/>
        </p:blipFill>
        <p:spPr>
          <a:xfrm>
            <a:off x="2035492" y="2771775"/>
            <a:ext cx="8181975" cy="301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24" name="Google Shape;224;p16"/>
          <p:cNvPicPr preferRelativeResize="0"/>
          <p:nvPr/>
        </p:nvPicPr>
        <p:blipFill rotWithShape="1">
          <a:blip r:embed="rId3">
            <a:alphaModFix/>
          </a:blip>
          <a:srcRect b="0" l="0" r="0" t="0"/>
          <a:stretch/>
        </p:blipFill>
        <p:spPr>
          <a:xfrm>
            <a:off x="142875" y="1921192"/>
            <a:ext cx="4226725" cy="2586991"/>
          </a:xfrm>
          <a:prstGeom prst="rect">
            <a:avLst/>
          </a:prstGeom>
          <a:noFill/>
          <a:ln>
            <a:noFill/>
          </a:ln>
        </p:spPr>
      </p:pic>
      <p:pic>
        <p:nvPicPr>
          <p:cNvPr id="225" name="Google Shape;225;p16"/>
          <p:cNvPicPr preferRelativeResize="0"/>
          <p:nvPr/>
        </p:nvPicPr>
        <p:blipFill rotWithShape="1">
          <a:blip r:embed="rId4">
            <a:alphaModFix/>
          </a:blip>
          <a:srcRect b="0" l="0" r="0" t="0"/>
          <a:stretch/>
        </p:blipFill>
        <p:spPr>
          <a:xfrm>
            <a:off x="8086725" y="1921192"/>
            <a:ext cx="4105275" cy="2511612"/>
          </a:xfrm>
          <a:prstGeom prst="rect">
            <a:avLst/>
          </a:prstGeom>
          <a:noFill/>
          <a:ln>
            <a:noFill/>
          </a:ln>
        </p:spPr>
      </p:pic>
      <p:pic>
        <p:nvPicPr>
          <p:cNvPr id="226" name="Google Shape;226;p16"/>
          <p:cNvPicPr preferRelativeResize="0"/>
          <p:nvPr/>
        </p:nvPicPr>
        <p:blipFill rotWithShape="1">
          <a:blip r:embed="rId5">
            <a:alphaModFix/>
          </a:blip>
          <a:srcRect b="0" l="0" r="0" t="0"/>
          <a:stretch/>
        </p:blipFill>
        <p:spPr>
          <a:xfrm>
            <a:off x="3910505" y="4070510"/>
            <a:ext cx="4635315" cy="21002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32" name="Google Shape;232;p17"/>
          <p:cNvSpPr txBox="1"/>
          <p:nvPr/>
        </p:nvSpPr>
        <p:spPr>
          <a:xfrm>
            <a:off x="666750" y="2105025"/>
            <a:ext cx="36099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AU" sz="1800">
                <a:solidFill>
                  <a:schemeClr val="dk1"/>
                </a:solidFill>
                <a:latin typeface="Arial"/>
                <a:ea typeface="Arial"/>
                <a:cs typeface="Arial"/>
                <a:sym typeface="Arial"/>
              </a:rPr>
              <a:t>Retirement Analysis: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233" name="Google Shape;233;p17"/>
          <p:cNvPicPr preferRelativeResize="0"/>
          <p:nvPr/>
        </p:nvPicPr>
        <p:blipFill rotWithShape="1">
          <a:blip r:embed="rId3">
            <a:alphaModFix/>
          </a:blip>
          <a:srcRect b="0" l="0" r="0" t="0"/>
          <a:stretch/>
        </p:blipFill>
        <p:spPr>
          <a:xfrm>
            <a:off x="3328727" y="2663515"/>
            <a:ext cx="6584547" cy="311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39" name="Google Shape;239;p18"/>
          <p:cNvPicPr preferRelativeResize="0"/>
          <p:nvPr/>
        </p:nvPicPr>
        <p:blipFill rotWithShape="1">
          <a:blip r:embed="rId3">
            <a:alphaModFix/>
          </a:blip>
          <a:srcRect b="0" l="0" r="0" t="0"/>
          <a:stretch/>
        </p:blipFill>
        <p:spPr>
          <a:xfrm>
            <a:off x="533400" y="2359241"/>
            <a:ext cx="5438775" cy="3095625"/>
          </a:xfrm>
          <a:prstGeom prst="rect">
            <a:avLst/>
          </a:prstGeom>
          <a:noFill/>
          <a:ln>
            <a:noFill/>
          </a:ln>
        </p:spPr>
      </p:pic>
      <p:pic>
        <p:nvPicPr>
          <p:cNvPr id="240" name="Google Shape;240;p18"/>
          <p:cNvPicPr preferRelativeResize="0"/>
          <p:nvPr/>
        </p:nvPicPr>
        <p:blipFill rotWithShape="1">
          <a:blip r:embed="rId4">
            <a:alphaModFix/>
          </a:blip>
          <a:srcRect b="0" l="0" r="0" t="0"/>
          <a:stretch/>
        </p:blipFill>
        <p:spPr>
          <a:xfrm>
            <a:off x="6296025" y="2378291"/>
            <a:ext cx="5691187" cy="303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46" name="Google Shape;246;p19"/>
          <p:cNvPicPr preferRelativeResize="0"/>
          <p:nvPr/>
        </p:nvPicPr>
        <p:blipFill rotWithShape="1">
          <a:blip r:embed="rId3">
            <a:alphaModFix/>
          </a:blip>
          <a:srcRect b="0" l="0" r="0" t="0"/>
          <a:stretch/>
        </p:blipFill>
        <p:spPr>
          <a:xfrm>
            <a:off x="204787" y="2138362"/>
            <a:ext cx="3256471" cy="2581276"/>
          </a:xfrm>
          <a:prstGeom prst="rect">
            <a:avLst/>
          </a:prstGeom>
          <a:noFill/>
          <a:ln>
            <a:noFill/>
          </a:ln>
        </p:spPr>
      </p:pic>
      <p:pic>
        <p:nvPicPr>
          <p:cNvPr id="247" name="Google Shape;247;p19"/>
          <p:cNvPicPr preferRelativeResize="0"/>
          <p:nvPr/>
        </p:nvPicPr>
        <p:blipFill rotWithShape="1">
          <a:blip r:embed="rId4">
            <a:alphaModFix/>
          </a:blip>
          <a:srcRect b="0" l="0" r="0" t="0"/>
          <a:stretch/>
        </p:blipFill>
        <p:spPr>
          <a:xfrm>
            <a:off x="4119563" y="2586678"/>
            <a:ext cx="3338512" cy="2680647"/>
          </a:xfrm>
          <a:prstGeom prst="rect">
            <a:avLst/>
          </a:prstGeom>
          <a:noFill/>
          <a:ln>
            <a:noFill/>
          </a:ln>
        </p:spPr>
      </p:pic>
      <p:pic>
        <p:nvPicPr>
          <p:cNvPr id="248" name="Google Shape;248;p19"/>
          <p:cNvPicPr preferRelativeResize="0"/>
          <p:nvPr/>
        </p:nvPicPr>
        <p:blipFill rotWithShape="1">
          <a:blip r:embed="rId5">
            <a:alphaModFix/>
          </a:blip>
          <a:srcRect b="0" l="0" r="0" t="0"/>
          <a:stretch/>
        </p:blipFill>
        <p:spPr>
          <a:xfrm>
            <a:off x="8277225" y="3162301"/>
            <a:ext cx="3544012"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
          <p:cNvSpPr txBox="1"/>
          <p:nvPr>
            <p:ph type="title"/>
          </p:nvPr>
        </p:nvSpPr>
        <p:spPr>
          <a:xfrm>
            <a:off x="1097280" y="238978"/>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Motivation &amp; Summary</a:t>
            </a:r>
            <a:endParaRPr/>
          </a:p>
        </p:txBody>
      </p:sp>
      <p:sp>
        <p:nvSpPr>
          <p:cNvPr id="123" name="Google Shape;123;p2"/>
          <p:cNvSpPr txBox="1"/>
          <p:nvPr>
            <p:ph idx="1" type="body"/>
          </p:nvPr>
        </p:nvSpPr>
        <p:spPr>
          <a:xfrm>
            <a:off x="866775" y="2112974"/>
            <a:ext cx="10696500" cy="3417000"/>
          </a:xfrm>
          <a:prstGeom prst="rect">
            <a:avLst/>
          </a:prstGeom>
          <a:noFill/>
          <a:ln>
            <a:noFill/>
          </a:ln>
        </p:spPr>
        <p:txBody>
          <a:bodyPr anchorCtr="0" anchor="ctr" bIns="45700" lIns="91425" spcFirstLastPara="1" rIns="91425" wrap="square" tIns="45700">
            <a:spAutoFit/>
          </a:bodyPr>
          <a:lstStyle/>
          <a:p>
            <a:pPr indent="-114300" lvl="0" marL="91440" rtl="0" algn="l">
              <a:lnSpc>
                <a:spcPct val="110000"/>
              </a:lnSpc>
              <a:spcBef>
                <a:spcPts val="0"/>
              </a:spcBef>
              <a:spcAft>
                <a:spcPts val="0"/>
              </a:spcAft>
              <a:buSzPts val="1800"/>
              <a:buChar char=" "/>
            </a:pPr>
            <a:r>
              <a:rPr b="0" i="0" lang="en-AU" sz="1800" u="none" strike="noStrike">
                <a:solidFill>
                  <a:srgbClr val="000000"/>
                </a:solidFill>
                <a:latin typeface="Arial"/>
                <a:ea typeface="Arial"/>
                <a:cs typeface="Arial"/>
                <a:sym typeface="Arial"/>
              </a:rPr>
              <a:t>James</a:t>
            </a:r>
            <a:r>
              <a:rPr lang="en-AU" sz="1800">
                <a:solidFill>
                  <a:srgbClr val="000000"/>
                </a:solidFill>
                <a:latin typeface="Arial"/>
                <a:ea typeface="Arial"/>
                <a:cs typeface="Arial"/>
                <a:sym typeface="Arial"/>
              </a:rPr>
              <a:t> </a:t>
            </a:r>
            <a:r>
              <a:rPr lang="en-AU" sz="1800">
                <a:solidFill>
                  <a:srgbClr val="000000"/>
                </a:solidFill>
                <a:latin typeface="Arial"/>
                <a:ea typeface="Arial"/>
                <a:cs typeface="Arial"/>
                <a:sym typeface="Arial"/>
              </a:rPr>
              <a:t>is keen to retire early, based on the FIRE principle. He’d like to assess based </a:t>
            </a:r>
            <a:r>
              <a:rPr b="0" i="0" lang="en-AU" sz="1800" u="none" strike="noStrike">
                <a:solidFill>
                  <a:srgbClr val="000000"/>
                </a:solidFill>
                <a:latin typeface="Arial"/>
                <a:ea typeface="Arial"/>
                <a:cs typeface="Arial"/>
                <a:sym typeface="Arial"/>
              </a:rPr>
              <a:t>on his age, savings and lifestyle wh</a:t>
            </a:r>
            <a:r>
              <a:rPr lang="en-AU" sz="1800">
                <a:solidFill>
                  <a:srgbClr val="000000"/>
                </a:solidFill>
                <a:latin typeface="Arial"/>
                <a:ea typeface="Arial"/>
                <a:cs typeface="Arial"/>
                <a:sym typeface="Arial"/>
              </a:rPr>
              <a:t>at that would look like</a:t>
            </a:r>
            <a:r>
              <a:rPr b="0" i="0" lang="en-AU" sz="1800" u="none" strike="noStrike">
                <a:solidFill>
                  <a:srgbClr val="000000"/>
                </a:solidFill>
                <a:latin typeface="Arial"/>
                <a:ea typeface="Arial"/>
                <a:cs typeface="Arial"/>
                <a:sym typeface="Arial"/>
              </a:rPr>
              <a:t>. Unfortunat</a:t>
            </a:r>
            <a:r>
              <a:rPr lang="en-AU" sz="1800">
                <a:solidFill>
                  <a:srgbClr val="000000"/>
                </a:solidFill>
                <a:latin typeface="Arial"/>
                <a:ea typeface="Arial"/>
                <a:cs typeface="Arial"/>
                <a:sym typeface="Arial"/>
              </a:rPr>
              <a:t>ely, James will have to work a long time to reach </a:t>
            </a:r>
            <a:r>
              <a:rPr b="1" i="1" lang="en-AU" sz="1800">
                <a:solidFill>
                  <a:srgbClr val="000000"/>
                </a:solidFill>
                <a:latin typeface="Arial"/>
                <a:ea typeface="Arial"/>
                <a:cs typeface="Arial"/>
                <a:sym typeface="Arial"/>
              </a:rPr>
              <a:t>F</a:t>
            </a:r>
            <a:r>
              <a:rPr i="1" lang="en-AU" sz="1800">
                <a:solidFill>
                  <a:srgbClr val="000000"/>
                </a:solidFill>
                <a:latin typeface="Arial"/>
                <a:ea typeface="Arial"/>
                <a:cs typeface="Arial"/>
                <a:sym typeface="Arial"/>
              </a:rPr>
              <a:t>inancially </a:t>
            </a:r>
            <a:r>
              <a:rPr b="1" i="1" lang="en-AU" sz="1800">
                <a:solidFill>
                  <a:srgbClr val="000000"/>
                </a:solidFill>
                <a:latin typeface="Arial"/>
                <a:ea typeface="Arial"/>
                <a:cs typeface="Arial"/>
                <a:sym typeface="Arial"/>
              </a:rPr>
              <a:t>I</a:t>
            </a:r>
            <a:r>
              <a:rPr i="1" lang="en-AU" sz="1800">
                <a:solidFill>
                  <a:srgbClr val="000000"/>
                </a:solidFill>
                <a:latin typeface="Arial"/>
                <a:ea typeface="Arial"/>
                <a:cs typeface="Arial"/>
                <a:sym typeface="Arial"/>
              </a:rPr>
              <a:t>ndependent</a:t>
            </a:r>
            <a:r>
              <a:rPr b="1" i="1" lang="en-AU" sz="1800">
                <a:solidFill>
                  <a:srgbClr val="000000"/>
                </a:solidFill>
                <a:latin typeface="Arial"/>
                <a:ea typeface="Arial"/>
                <a:cs typeface="Arial"/>
                <a:sym typeface="Arial"/>
              </a:rPr>
              <a:t> R</a:t>
            </a:r>
            <a:r>
              <a:rPr i="1" lang="en-AU" sz="1800">
                <a:solidFill>
                  <a:srgbClr val="000000"/>
                </a:solidFill>
                <a:latin typeface="Arial"/>
                <a:ea typeface="Arial"/>
                <a:cs typeface="Arial"/>
                <a:sym typeface="Arial"/>
              </a:rPr>
              <a:t>etire</a:t>
            </a:r>
            <a:r>
              <a:rPr b="1" i="1" lang="en-AU" sz="1800">
                <a:solidFill>
                  <a:srgbClr val="000000"/>
                </a:solidFill>
                <a:latin typeface="Arial"/>
                <a:ea typeface="Arial"/>
                <a:cs typeface="Arial"/>
                <a:sym typeface="Arial"/>
              </a:rPr>
              <a:t> E</a:t>
            </a:r>
            <a:r>
              <a:rPr i="1" lang="en-AU" sz="1800">
                <a:solidFill>
                  <a:srgbClr val="000000"/>
                </a:solidFill>
                <a:latin typeface="Arial"/>
                <a:ea typeface="Arial"/>
                <a:cs typeface="Arial"/>
                <a:sym typeface="Arial"/>
              </a:rPr>
              <a:t>arly </a:t>
            </a:r>
            <a:r>
              <a:rPr lang="en-AU" sz="1800">
                <a:solidFill>
                  <a:srgbClr val="000000"/>
                </a:solidFill>
                <a:latin typeface="Arial"/>
                <a:ea typeface="Arial"/>
                <a:cs typeface="Arial"/>
                <a:sym typeface="Arial"/>
              </a:rPr>
              <a:t>status</a:t>
            </a:r>
            <a:r>
              <a:rPr i="1" lang="en-AU" sz="1800">
                <a:solidFill>
                  <a:srgbClr val="000000"/>
                </a:solidFill>
                <a:latin typeface="Arial"/>
                <a:ea typeface="Arial"/>
                <a:cs typeface="Arial"/>
                <a:sym typeface="Arial"/>
              </a:rPr>
              <a:t>. </a:t>
            </a:r>
            <a:br>
              <a:rPr i="1" lang="en-AU" sz="1800">
                <a:solidFill>
                  <a:srgbClr val="000000"/>
                </a:solidFill>
                <a:latin typeface="Arial"/>
                <a:ea typeface="Arial"/>
                <a:cs typeface="Arial"/>
                <a:sym typeface="Arial"/>
              </a:rPr>
            </a:br>
            <a:br>
              <a:rPr i="1" lang="en-AU" sz="1800">
                <a:solidFill>
                  <a:srgbClr val="000000"/>
                </a:solidFill>
                <a:latin typeface="Arial"/>
                <a:ea typeface="Arial"/>
                <a:cs typeface="Arial"/>
                <a:sym typeface="Arial"/>
              </a:rPr>
            </a:br>
            <a:r>
              <a:rPr lang="en-AU" sz="1800">
                <a:solidFill>
                  <a:srgbClr val="000000"/>
                </a:solidFill>
                <a:latin typeface="Arial"/>
                <a:ea typeface="Arial"/>
                <a:cs typeface="Arial"/>
                <a:sym typeface="Arial"/>
              </a:rPr>
              <a:t>A wise person suggests James to invest on the stock exchange, to speed up the process. James would like to see some proof of what that would look like. A brilliant tool is shown to James, which has  10, 20 and 30 year return simulations including risk assessment. </a:t>
            </a:r>
            <a:endParaRPr/>
          </a:p>
          <a:p>
            <a:pPr indent="0" lvl="0" marL="91440" rtl="0" algn="l">
              <a:lnSpc>
                <a:spcPct val="110000"/>
              </a:lnSpc>
              <a:spcBef>
                <a:spcPts val="0"/>
              </a:spcBef>
              <a:spcAft>
                <a:spcPts val="0"/>
              </a:spcAft>
              <a:buSzPts val="1800"/>
              <a:buNone/>
            </a:pPr>
            <a:r>
              <a:t/>
            </a:r>
            <a:endParaRPr sz="1800">
              <a:solidFill>
                <a:srgbClr val="000000"/>
              </a:solidFill>
              <a:latin typeface="Arial"/>
              <a:ea typeface="Arial"/>
              <a:cs typeface="Arial"/>
              <a:sym typeface="Arial"/>
            </a:endParaRPr>
          </a:p>
          <a:p>
            <a:pPr indent="-114300" lvl="0" marL="91440" rtl="0" algn="l">
              <a:lnSpc>
                <a:spcPct val="110000"/>
              </a:lnSpc>
              <a:spcBef>
                <a:spcPts val="0"/>
              </a:spcBef>
              <a:spcAft>
                <a:spcPts val="0"/>
              </a:spcAft>
              <a:buSzPts val="1800"/>
              <a:buChar char=" "/>
            </a:pPr>
            <a:r>
              <a:rPr b="0" i="0" lang="en-AU" sz="1800" u="none" strike="noStrike">
                <a:solidFill>
                  <a:srgbClr val="000000"/>
                </a:solidFill>
                <a:latin typeface="Arial"/>
                <a:ea typeface="Arial"/>
                <a:cs typeface="Arial"/>
                <a:sym typeface="Arial"/>
              </a:rPr>
              <a:t>James, is also thinking that if he could save a bit of money on cost living, he would end up with more and having a good retirement life. So for that, James would like to analysis the cost living expenses in different countries and see if he better off moving into another country.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54" name="Google Shape;254;p20"/>
          <p:cNvPicPr preferRelativeResize="0"/>
          <p:nvPr/>
        </p:nvPicPr>
        <p:blipFill rotWithShape="1">
          <a:blip r:embed="rId3">
            <a:alphaModFix/>
          </a:blip>
          <a:srcRect b="0" l="0" r="0" t="0"/>
          <a:stretch/>
        </p:blipFill>
        <p:spPr>
          <a:xfrm>
            <a:off x="705655" y="2884112"/>
            <a:ext cx="10572750" cy="147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pic>
        <p:nvPicPr>
          <p:cNvPr id="260" name="Google Shape;260;p21"/>
          <p:cNvPicPr preferRelativeResize="0"/>
          <p:nvPr/>
        </p:nvPicPr>
        <p:blipFill rotWithShape="1">
          <a:blip r:embed="rId3">
            <a:alphaModFix/>
          </a:blip>
          <a:srcRect b="0" l="0" r="0" t="0"/>
          <a:stretch/>
        </p:blipFill>
        <p:spPr>
          <a:xfrm>
            <a:off x="916305" y="2386012"/>
            <a:ext cx="10420350" cy="324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aed180a7a_3_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66" name="Google Shape;266;gdaed180a7a_3_3"/>
          <p:cNvSpPr txBox="1"/>
          <p:nvPr/>
        </p:nvSpPr>
        <p:spPr>
          <a:xfrm>
            <a:off x="847725" y="2181225"/>
            <a:ext cx="6619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strike="noStrike">
                <a:solidFill>
                  <a:schemeClr val="dk1"/>
                </a:solidFill>
                <a:latin typeface="Arial"/>
                <a:ea typeface="Arial"/>
                <a:cs typeface="Arial"/>
                <a:sym typeface="Arial"/>
              </a:rPr>
              <a:t>Cost of living analysis</a:t>
            </a: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a:p>
            <a:pPr indent="0" lvl="0" marL="0" marR="0" rtl="0" algn="l">
              <a:spcBef>
                <a:spcPts val="0"/>
              </a:spcBef>
              <a:spcAft>
                <a:spcPts val="0"/>
              </a:spcAft>
              <a:buNone/>
            </a:pP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p:txBody>
      </p:sp>
      <p:pic>
        <p:nvPicPr>
          <p:cNvPr id="267" name="Google Shape;267;gdaed180a7a_3_3"/>
          <p:cNvPicPr preferRelativeResize="0"/>
          <p:nvPr/>
        </p:nvPicPr>
        <p:blipFill>
          <a:blip r:embed="rId3">
            <a:alphaModFix/>
          </a:blip>
          <a:stretch>
            <a:fillRect/>
          </a:stretch>
        </p:blipFill>
        <p:spPr>
          <a:xfrm>
            <a:off x="1097275" y="2766403"/>
            <a:ext cx="4419674" cy="35524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daed180a7a_3_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73" name="Google Shape;273;gdaed180a7a_3_10"/>
          <p:cNvSpPr txBox="1"/>
          <p:nvPr/>
        </p:nvSpPr>
        <p:spPr>
          <a:xfrm>
            <a:off x="847725" y="2181225"/>
            <a:ext cx="6619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strike="noStrike">
                <a:solidFill>
                  <a:schemeClr val="dk1"/>
                </a:solidFill>
                <a:latin typeface="Arial"/>
                <a:ea typeface="Arial"/>
                <a:cs typeface="Arial"/>
                <a:sym typeface="Arial"/>
              </a:rPr>
              <a:t>Cost of living analysis</a:t>
            </a: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a:p>
            <a:pPr indent="0" lvl="0" marL="0" marR="0" rtl="0" algn="l">
              <a:spcBef>
                <a:spcPts val="0"/>
              </a:spcBef>
              <a:spcAft>
                <a:spcPts val="0"/>
              </a:spcAft>
              <a:buNone/>
            </a:pP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p:txBody>
      </p:sp>
      <p:pic>
        <p:nvPicPr>
          <p:cNvPr id="274" name="Google Shape;274;gdaed180a7a_3_10"/>
          <p:cNvPicPr preferRelativeResize="0"/>
          <p:nvPr/>
        </p:nvPicPr>
        <p:blipFill>
          <a:blip r:embed="rId3">
            <a:alphaModFix/>
          </a:blip>
          <a:stretch>
            <a:fillRect/>
          </a:stretch>
        </p:blipFill>
        <p:spPr>
          <a:xfrm>
            <a:off x="691525" y="2794525"/>
            <a:ext cx="5537858" cy="3171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daed180a7a_3_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a:t>
            </a:r>
            <a:endParaRPr/>
          </a:p>
        </p:txBody>
      </p:sp>
      <p:sp>
        <p:nvSpPr>
          <p:cNvPr id="280" name="Google Shape;280;gdaed180a7a_3_17"/>
          <p:cNvSpPr txBox="1"/>
          <p:nvPr/>
        </p:nvSpPr>
        <p:spPr>
          <a:xfrm>
            <a:off x="847725" y="2181225"/>
            <a:ext cx="6619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800" u="none" strike="noStrike">
                <a:solidFill>
                  <a:schemeClr val="dk1"/>
                </a:solidFill>
                <a:latin typeface="Arial"/>
                <a:ea typeface="Arial"/>
                <a:cs typeface="Arial"/>
                <a:sym typeface="Arial"/>
              </a:rPr>
              <a:t>Cost of living analysis</a:t>
            </a: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a:p>
            <a:pPr indent="0" lvl="0" marL="0" marR="0" rtl="0" algn="l">
              <a:spcBef>
                <a:spcPts val="0"/>
              </a:spcBef>
              <a:spcAft>
                <a:spcPts val="0"/>
              </a:spcAft>
              <a:buNone/>
            </a:pPr>
            <a:r>
              <a:rPr b="0" i="0" lang="en-AU" sz="1800" u="none" strike="noStrike">
                <a:solidFill>
                  <a:schemeClr val="accent4"/>
                </a:solidFill>
                <a:latin typeface="Arial"/>
                <a:ea typeface="Arial"/>
                <a:cs typeface="Arial"/>
                <a:sym typeface="Arial"/>
              </a:rPr>
              <a:t> </a:t>
            </a:r>
            <a:endParaRPr b="0" i="0" sz="1800" u="none" strike="noStrike">
              <a:solidFill>
                <a:schemeClr val="accent4"/>
              </a:solidFill>
              <a:latin typeface="Arial"/>
              <a:ea typeface="Arial"/>
              <a:cs typeface="Arial"/>
              <a:sym typeface="Arial"/>
            </a:endParaRPr>
          </a:p>
          <a:p>
            <a:pPr indent="0" lvl="0" marL="0" marR="0" rtl="0" algn="l">
              <a:spcBef>
                <a:spcPts val="0"/>
              </a:spcBef>
              <a:spcAft>
                <a:spcPts val="0"/>
              </a:spcAft>
              <a:buNone/>
            </a:pPr>
            <a:r>
              <a:t/>
            </a:r>
            <a:endParaRPr sz="1800">
              <a:solidFill>
                <a:schemeClr val="accent4"/>
              </a:solidFill>
            </a:endParaRPr>
          </a:p>
        </p:txBody>
      </p:sp>
      <p:pic>
        <p:nvPicPr>
          <p:cNvPr id="281" name="Google Shape;281;gdaed180a7a_3_17"/>
          <p:cNvPicPr preferRelativeResize="0"/>
          <p:nvPr/>
        </p:nvPicPr>
        <p:blipFill>
          <a:blip r:embed="rId3">
            <a:alphaModFix/>
          </a:blip>
          <a:stretch>
            <a:fillRect/>
          </a:stretch>
        </p:blipFill>
        <p:spPr>
          <a:xfrm>
            <a:off x="1655034" y="2907350"/>
            <a:ext cx="5983011" cy="317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nvSpPr>
        <p:spPr>
          <a:xfrm>
            <a:off x="605400" y="2149213"/>
            <a:ext cx="10858500" cy="1477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The assumption was that FIRE status is difficult to achieve </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It can be done with a good investment portfolio</a:t>
            </a: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The forecasted saving input value should be accurate</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p:txBody>
      </p:sp>
      <p:sp>
        <p:nvSpPr>
          <p:cNvPr id="287" name="Google Shape;287;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Discussion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097276" y="286600"/>
            <a:ext cx="7337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Post Mortem</a:t>
            </a:r>
            <a:endParaRPr/>
          </a:p>
        </p:txBody>
      </p:sp>
      <p:sp>
        <p:nvSpPr>
          <p:cNvPr id="293" name="Google Shape;293;p26"/>
          <p:cNvSpPr txBox="1"/>
          <p:nvPr/>
        </p:nvSpPr>
        <p:spPr>
          <a:xfrm>
            <a:off x="605400" y="2149213"/>
            <a:ext cx="10858500" cy="25860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Spend sufficient amount brainstorming,</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Split up priority objectives vs. nice to haves </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Set up a Minimum Viable Product (deadline)</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Don’t get stuck on roadblocks, keep making progress</a:t>
            </a:r>
            <a:br>
              <a:rPr lang="en-AU" sz="1800">
                <a:solidFill>
                  <a:schemeClr val="dk1"/>
                </a:solidFill>
                <a:latin typeface="Libre Franklin"/>
                <a:ea typeface="Libre Franklin"/>
                <a:cs typeface="Libre Franklin"/>
                <a:sym typeface="Libre Franklin"/>
              </a:rPr>
            </a:br>
            <a:r>
              <a:rPr lang="en-AU" sz="1800">
                <a:solidFill>
                  <a:schemeClr val="dk1"/>
                </a:solidFill>
                <a:latin typeface="Libre Franklin"/>
                <a:ea typeface="Libre Franklin"/>
                <a:cs typeface="Libre Franklin"/>
                <a:sym typeface="Libre Franklin"/>
              </a:rPr>
              <a:t>Fix the small roadblocks at the end</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700"/>
              <a:buFont typeface="Bookman Old Style"/>
              <a:buNone/>
            </a:pPr>
            <a:r>
              <a:rPr lang="en-AU"/>
              <a:t>Feedback &amp;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1097280" y="238978"/>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Research questions</a:t>
            </a:r>
            <a:endParaRPr/>
          </a:p>
        </p:txBody>
      </p:sp>
      <p:sp>
        <p:nvSpPr>
          <p:cNvPr id="129" name="Google Shape;129;p3"/>
          <p:cNvSpPr txBox="1"/>
          <p:nvPr>
            <p:ph idx="1" type="body"/>
          </p:nvPr>
        </p:nvSpPr>
        <p:spPr>
          <a:xfrm>
            <a:off x="681025" y="2244300"/>
            <a:ext cx="8070000" cy="3155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None/>
            </a:pPr>
            <a:r>
              <a:t/>
            </a:r>
            <a:endParaRPr sz="1800">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Bookman Old Style"/>
              <a:buAutoNum type="arabicPeriod"/>
            </a:pPr>
            <a:r>
              <a:rPr lang="en-AU" sz="1800">
                <a:solidFill>
                  <a:srgbClr val="000000"/>
                </a:solidFill>
                <a:latin typeface="Arial"/>
                <a:ea typeface="Arial"/>
                <a:cs typeface="Arial"/>
                <a:sym typeface="Arial"/>
              </a:rPr>
              <a:t>Could James achieve FIRE status? Are there ways to speed up the process? </a:t>
            </a:r>
            <a:endParaRPr sz="1800">
              <a:solidFill>
                <a:srgbClr val="000000"/>
              </a:solidFill>
              <a:latin typeface="Arial"/>
              <a:ea typeface="Arial"/>
              <a:cs typeface="Arial"/>
              <a:sym typeface="Arial"/>
            </a:endParaRPr>
          </a:p>
          <a:p>
            <a:pPr indent="0" lvl="0" marL="91440" marR="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Bookman Old Style"/>
              <a:buAutoNum type="arabicPeriod"/>
            </a:pPr>
            <a:r>
              <a:rPr lang="en-AU" sz="1800">
                <a:solidFill>
                  <a:srgbClr val="000000"/>
                </a:solidFill>
                <a:latin typeface="Arial"/>
                <a:ea typeface="Arial"/>
                <a:cs typeface="Arial"/>
                <a:sym typeface="Arial"/>
              </a:rPr>
              <a:t>The hypothesis supports that investing would be a wise decision. What investment strategy would we recommend for James based on investment duration (10y / 20y / 30y) &amp; risk. </a:t>
            </a:r>
            <a:br>
              <a:rPr lang="en-AU" sz="1800">
                <a:solidFill>
                  <a:srgbClr val="000000"/>
                </a:solidFill>
                <a:latin typeface="Arial"/>
                <a:ea typeface="Arial"/>
                <a:cs typeface="Arial"/>
                <a:sym typeface="Arial"/>
              </a:rPr>
            </a:br>
            <a:endParaRPr/>
          </a:p>
          <a:p>
            <a:pPr indent="-342900" lvl="0" marL="342900" rtl="0" algn="l">
              <a:lnSpc>
                <a:spcPct val="100000"/>
              </a:lnSpc>
              <a:spcBef>
                <a:spcPts val="0"/>
              </a:spcBef>
              <a:spcAft>
                <a:spcPts val="0"/>
              </a:spcAft>
              <a:buClr>
                <a:srgbClr val="000000"/>
              </a:buClr>
              <a:buSzPts val="1800"/>
              <a:buFont typeface="Bookman Old Style"/>
              <a:buAutoNum type="arabicPeriod"/>
            </a:pPr>
            <a:r>
              <a:rPr lang="en-AU" sz="1800">
                <a:solidFill>
                  <a:srgbClr val="000000"/>
                </a:solidFill>
                <a:latin typeface="Arial"/>
                <a:ea typeface="Arial"/>
                <a:cs typeface="Arial"/>
                <a:sym typeface="Arial"/>
              </a:rPr>
              <a:t>If James would relocate, given the savings he would have at the time of what would be a an interesting location for James?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p:txBody>
      </p:sp>
      <p:pic>
        <p:nvPicPr>
          <p:cNvPr id="130" name="Google Shape;130;p3"/>
          <p:cNvPicPr preferRelativeResize="0"/>
          <p:nvPr/>
        </p:nvPicPr>
        <p:blipFill>
          <a:blip r:embed="rId3">
            <a:alphaModFix/>
          </a:blip>
          <a:stretch>
            <a:fillRect/>
          </a:stretch>
        </p:blipFill>
        <p:spPr>
          <a:xfrm>
            <a:off x="8815650" y="2506610"/>
            <a:ext cx="3136175" cy="2242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 - FIRE Calculator</a:t>
            </a:r>
            <a:endParaRPr/>
          </a:p>
        </p:txBody>
      </p:sp>
      <p:pic>
        <p:nvPicPr>
          <p:cNvPr id="136" name="Google Shape;136;p9"/>
          <p:cNvPicPr preferRelativeResize="0"/>
          <p:nvPr/>
        </p:nvPicPr>
        <p:blipFill>
          <a:blip r:embed="rId3">
            <a:alphaModFix/>
          </a:blip>
          <a:stretch>
            <a:fillRect/>
          </a:stretch>
        </p:blipFill>
        <p:spPr>
          <a:xfrm>
            <a:off x="593525" y="2940602"/>
            <a:ext cx="6293150" cy="1859325"/>
          </a:xfrm>
          <a:prstGeom prst="rect">
            <a:avLst/>
          </a:prstGeom>
          <a:noFill/>
          <a:ln>
            <a:noFill/>
          </a:ln>
        </p:spPr>
      </p:pic>
      <p:pic>
        <p:nvPicPr>
          <p:cNvPr id="137" name="Google Shape;137;p9"/>
          <p:cNvPicPr preferRelativeResize="0"/>
          <p:nvPr/>
        </p:nvPicPr>
        <p:blipFill>
          <a:blip r:embed="rId4">
            <a:alphaModFix/>
          </a:blip>
          <a:stretch>
            <a:fillRect/>
          </a:stretch>
        </p:blipFill>
        <p:spPr>
          <a:xfrm>
            <a:off x="7625301" y="2569627"/>
            <a:ext cx="3742895" cy="2493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d7cd49753_0_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Analysis - FIRE Calculator</a:t>
            </a:r>
            <a:endParaRPr/>
          </a:p>
        </p:txBody>
      </p:sp>
      <p:sp>
        <p:nvSpPr>
          <p:cNvPr id="143" name="Google Shape;143;gdd7cd49753_0_28"/>
          <p:cNvSpPr txBox="1"/>
          <p:nvPr/>
        </p:nvSpPr>
        <p:spPr>
          <a:xfrm>
            <a:off x="857250" y="1991588"/>
            <a:ext cx="10858500" cy="9234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Plot FIRE simulations </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Assess based on preferred criteria what FIRE simulation would be possible  </a:t>
            </a:r>
            <a:endParaRPr sz="1800">
              <a:solidFill>
                <a:schemeClr val="dk1"/>
              </a:solidFill>
              <a:latin typeface="Libre Franklin"/>
              <a:ea typeface="Libre Franklin"/>
              <a:cs typeface="Libre Franklin"/>
              <a:sym typeface="Libre Franklin"/>
            </a:endParaRPr>
          </a:p>
        </p:txBody>
      </p:sp>
      <p:pic>
        <p:nvPicPr>
          <p:cNvPr id="144" name="Google Shape;144;gdd7cd49753_0_28"/>
          <p:cNvPicPr preferRelativeResize="0"/>
          <p:nvPr/>
        </p:nvPicPr>
        <p:blipFill>
          <a:blip r:embed="rId3">
            <a:alphaModFix/>
          </a:blip>
          <a:stretch>
            <a:fillRect/>
          </a:stretch>
        </p:blipFill>
        <p:spPr>
          <a:xfrm>
            <a:off x="6945925" y="2809475"/>
            <a:ext cx="6072801" cy="4048525"/>
          </a:xfrm>
          <a:prstGeom prst="rect">
            <a:avLst/>
          </a:prstGeom>
          <a:noFill/>
          <a:ln>
            <a:noFill/>
          </a:ln>
        </p:spPr>
      </p:pic>
      <p:pic>
        <p:nvPicPr>
          <p:cNvPr id="145" name="Google Shape;145;gdd7cd49753_0_28"/>
          <p:cNvPicPr preferRelativeResize="0"/>
          <p:nvPr/>
        </p:nvPicPr>
        <p:blipFill>
          <a:blip r:embed="rId4">
            <a:alphaModFix/>
          </a:blip>
          <a:stretch>
            <a:fillRect/>
          </a:stretch>
        </p:blipFill>
        <p:spPr>
          <a:xfrm>
            <a:off x="5795300" y="5900300"/>
            <a:ext cx="1209250" cy="957700"/>
          </a:xfrm>
          <a:prstGeom prst="rect">
            <a:avLst/>
          </a:prstGeom>
          <a:noFill/>
          <a:ln>
            <a:noFill/>
          </a:ln>
        </p:spPr>
      </p:pic>
      <p:pic>
        <p:nvPicPr>
          <p:cNvPr id="146" name="Google Shape;146;gdd7cd49753_0_28"/>
          <p:cNvPicPr preferRelativeResize="0"/>
          <p:nvPr/>
        </p:nvPicPr>
        <p:blipFill>
          <a:blip r:embed="rId5">
            <a:alphaModFix/>
          </a:blip>
          <a:stretch>
            <a:fillRect/>
          </a:stretch>
        </p:blipFill>
        <p:spPr>
          <a:xfrm>
            <a:off x="0" y="2915000"/>
            <a:ext cx="5914526" cy="39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Required Project Data </a:t>
            </a:r>
            <a:endParaRPr/>
          </a:p>
        </p:txBody>
      </p:sp>
      <p:sp>
        <p:nvSpPr>
          <p:cNvPr id="152" name="Google Shape;152;p4"/>
          <p:cNvSpPr txBox="1"/>
          <p:nvPr/>
        </p:nvSpPr>
        <p:spPr>
          <a:xfrm>
            <a:off x="1028700" y="2136349"/>
            <a:ext cx="9896400" cy="3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342900" lvl="0" marL="457200" marR="0" rtl="0" algn="l">
              <a:spcBef>
                <a:spcPts val="0"/>
              </a:spcBef>
              <a:spcAft>
                <a:spcPts val="0"/>
              </a:spcAft>
              <a:buSzPts val="1800"/>
              <a:buFont typeface="Libre Franklin"/>
              <a:buChar char="●"/>
            </a:pPr>
            <a:r>
              <a:rPr b="1" lang="en-AU" sz="1800">
                <a:solidFill>
                  <a:schemeClr val="dk1"/>
                </a:solidFill>
                <a:latin typeface="Libre Franklin"/>
                <a:ea typeface="Libre Franklin"/>
                <a:cs typeface="Libre Franklin"/>
                <a:sym typeface="Libre Franklin"/>
              </a:rPr>
              <a:t>FIRE Calculator</a:t>
            </a:r>
            <a:endParaRPr sz="1800">
              <a:solidFill>
                <a:schemeClr val="dk1"/>
              </a:solidFill>
              <a:latin typeface="Libre Franklin"/>
              <a:ea typeface="Libre Franklin"/>
              <a:cs typeface="Libre Franklin"/>
              <a:sym typeface="Libre Franklin"/>
            </a:endParaRPr>
          </a:p>
          <a:p>
            <a:pPr indent="-342900" lvl="1" marL="914400" marR="0" rtl="0" algn="l">
              <a:spcBef>
                <a:spcPts val="0"/>
              </a:spcBef>
              <a:spcAft>
                <a:spcPts val="0"/>
              </a:spcAft>
              <a:buSzPts val="1800"/>
              <a:buFont typeface="Libre Franklin"/>
              <a:buChar char="○"/>
            </a:pPr>
            <a:r>
              <a:rPr lang="en-AU" sz="1800">
                <a:solidFill>
                  <a:schemeClr val="dk1"/>
                </a:solidFill>
                <a:latin typeface="Libre Franklin"/>
                <a:ea typeface="Libre Franklin"/>
                <a:cs typeface="Libre Franklin"/>
                <a:sym typeface="Libre Franklin"/>
              </a:rPr>
              <a:t>Personal finance data required </a:t>
            </a:r>
            <a:endParaRPr sz="1800">
              <a:solidFill>
                <a:schemeClr val="dk1"/>
              </a:solidFill>
              <a:latin typeface="Libre Franklin"/>
              <a:ea typeface="Libre Franklin"/>
              <a:cs typeface="Libre Franklin"/>
              <a:sym typeface="Libre Franklin"/>
            </a:endParaRPr>
          </a:p>
          <a:p>
            <a:pPr indent="-342900" lvl="1" marL="914400" marR="0" rtl="0" algn="l">
              <a:spcBef>
                <a:spcPts val="0"/>
              </a:spcBef>
              <a:spcAft>
                <a:spcPts val="0"/>
              </a:spcAft>
              <a:buSzPts val="1800"/>
              <a:buFont typeface="Libre Franklin"/>
              <a:buChar char="○"/>
            </a:pPr>
            <a:r>
              <a:rPr lang="en-AU" sz="1800">
                <a:solidFill>
                  <a:schemeClr val="dk1"/>
                </a:solidFill>
                <a:latin typeface="Libre Franklin"/>
                <a:ea typeface="Libre Franklin"/>
                <a:cs typeface="Libre Franklin"/>
                <a:sym typeface="Libre Franklin"/>
              </a:rPr>
              <a:t>Average market returns</a:t>
            </a:r>
            <a:br>
              <a:rPr lang="en-AU" sz="1800">
                <a:solidFill>
                  <a:schemeClr val="dk1"/>
                </a:solidFill>
                <a:latin typeface="Libre Franklin"/>
                <a:ea typeface="Libre Franklin"/>
                <a:cs typeface="Libre Franklin"/>
                <a:sym typeface="Libre Franklin"/>
              </a:rPr>
            </a:b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SzPts val="1800"/>
              <a:buFont typeface="Libre Franklin"/>
              <a:buChar char="●"/>
            </a:pPr>
            <a:r>
              <a:rPr b="1" lang="en-AU" sz="1800">
                <a:solidFill>
                  <a:schemeClr val="dk1"/>
                </a:solidFill>
                <a:latin typeface="Libre Franklin"/>
                <a:ea typeface="Libre Franklin"/>
                <a:cs typeface="Libre Franklin"/>
                <a:sym typeface="Libre Franklin"/>
              </a:rPr>
              <a:t>Market Analysis &amp; Retirement Tool Data : </a:t>
            </a:r>
            <a:endParaRPr/>
          </a:p>
          <a:p>
            <a:pPr indent="-342900" lvl="1" marL="914400" marR="0" rtl="0" algn="l">
              <a:spcBef>
                <a:spcPts val="0"/>
              </a:spcBef>
              <a:spcAft>
                <a:spcPts val="0"/>
              </a:spcAft>
              <a:buSzPts val="1800"/>
              <a:buFont typeface="Libre Franklin"/>
              <a:buChar char="○"/>
            </a:pPr>
            <a:r>
              <a:rPr lang="en-AU" sz="1800">
                <a:solidFill>
                  <a:schemeClr val="dk1"/>
                </a:solidFill>
                <a:latin typeface="Libre Franklin"/>
                <a:ea typeface="Libre Franklin"/>
                <a:cs typeface="Libre Franklin"/>
                <a:sym typeface="Libre Franklin"/>
              </a:rPr>
              <a:t>yfinance to fetch historical data of 5 major Indexes markets. </a:t>
            </a:r>
            <a:endParaRPr sz="1800">
              <a:solidFill>
                <a:schemeClr val="dk1"/>
              </a:solidFill>
              <a:latin typeface="Libre Franklin"/>
              <a:ea typeface="Libre Franklin"/>
              <a:cs typeface="Libre Franklin"/>
              <a:sym typeface="Libre Franklin"/>
            </a:endParaRPr>
          </a:p>
          <a:p>
            <a:pPr indent="-342900" lvl="1" marL="914400" marR="0" rtl="0" algn="l">
              <a:spcBef>
                <a:spcPts val="0"/>
              </a:spcBef>
              <a:spcAft>
                <a:spcPts val="0"/>
              </a:spcAft>
              <a:buSzPts val="1800"/>
              <a:buFont typeface="Libre Franklin"/>
              <a:buChar char="○"/>
            </a:pPr>
            <a:r>
              <a:rPr lang="en-AU" sz="18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au.finance.yahoo.com/</a:t>
            </a:r>
            <a:r>
              <a:rPr lang="en-AU" sz="1800">
                <a:solidFill>
                  <a:schemeClr val="dk1"/>
                </a:solidFill>
                <a:latin typeface="Libre Franklin"/>
                <a:ea typeface="Libre Franklin"/>
                <a:cs typeface="Libre Franklin"/>
                <a:sym typeface="Libre Franklin"/>
              </a:rPr>
              <a:t> to collect the historical data of </a:t>
            </a:r>
            <a:r>
              <a:rPr b="0" i="0" lang="en-AU" sz="1800">
                <a:solidFill>
                  <a:schemeClr val="dk1"/>
                </a:solidFill>
                <a:latin typeface="Arial"/>
                <a:ea typeface="Arial"/>
                <a:cs typeface="Arial"/>
                <a:sym typeface="Arial"/>
              </a:rPr>
              <a:t>S&amp;P500, NASDAQ Composite, S&amp;P/ASX 200, Dow Jones Commodity &amp; BTC.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2"/>
              </a:buClr>
              <a:buSzPts val="1800"/>
              <a:buFont typeface="Arial"/>
              <a:buChar char="•"/>
            </a:pPr>
            <a:r>
              <a:rPr b="1" i="0" lang="en-AU" sz="1800" u="none" strike="noStrike">
                <a:solidFill>
                  <a:schemeClr val="dk2"/>
                </a:solidFill>
                <a:latin typeface="Arial"/>
                <a:ea typeface="Arial"/>
                <a:cs typeface="Arial"/>
                <a:sym typeface="Arial"/>
              </a:rPr>
              <a:t>Cost of living analysis Data:  (Raj) </a:t>
            </a:r>
            <a:endParaRPr sz="1800">
              <a:solidFill>
                <a:schemeClr val="dk2"/>
              </a:solidFill>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It fetches data from world bank for per capita expenditure </a:t>
            </a:r>
            <a:r>
              <a:rPr lang="en-AU" sz="1800">
                <a:solidFill>
                  <a:schemeClr val="dk1"/>
                </a:solidFill>
                <a:latin typeface="Libre Franklin"/>
                <a:ea typeface="Libre Franklin"/>
                <a:cs typeface="Libre Franklin"/>
                <a:sym typeface="Libre Franklin"/>
              </a:rPr>
              <a:t>analysis</a:t>
            </a: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AU" sz="1800">
                <a:solidFill>
                  <a:schemeClr val="dk1"/>
                </a:solidFill>
                <a:latin typeface="Libre Franklin"/>
                <a:ea typeface="Libre Franklin"/>
                <a:cs typeface="Libre Franklin"/>
                <a:sym typeface="Libre Franklin"/>
              </a:rPr>
              <a:t>Fetches data from Nomatin using geopy to get longitude and latitude data.</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dd7cd49753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Clean Up</a:t>
            </a:r>
            <a:endParaRPr/>
          </a:p>
        </p:txBody>
      </p:sp>
      <p:sp>
        <p:nvSpPr>
          <p:cNvPr id="158" name="Google Shape;158;gdd7cd49753_0_0"/>
          <p:cNvSpPr txBox="1"/>
          <p:nvPr/>
        </p:nvSpPr>
        <p:spPr>
          <a:xfrm>
            <a:off x="867100" y="2136350"/>
            <a:ext cx="10944000" cy="335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91440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SzPts val="1800"/>
              <a:buFont typeface="Libre Franklin"/>
              <a:buChar char="●"/>
            </a:pPr>
            <a:r>
              <a:rPr b="1" lang="en-AU" sz="1800">
                <a:solidFill>
                  <a:schemeClr val="dk1"/>
                </a:solidFill>
                <a:latin typeface="Libre Franklin"/>
                <a:ea typeface="Libre Franklin"/>
                <a:cs typeface="Libre Franklin"/>
                <a:sym typeface="Libre Franklin"/>
              </a:rPr>
              <a:t>Market Analysis &amp; Retirement Tool Data : </a:t>
            </a:r>
            <a:endParaRPr/>
          </a:p>
          <a:p>
            <a:pPr indent="-342900" lvl="1" marL="914400" marR="0" rtl="0" algn="l">
              <a:spcBef>
                <a:spcPts val="0"/>
              </a:spcBef>
              <a:spcAft>
                <a:spcPts val="0"/>
              </a:spcAft>
              <a:buSzPts val="1800"/>
              <a:buFont typeface="Libre Franklin"/>
              <a:buChar char="○"/>
            </a:pPr>
            <a:r>
              <a:rPr lang="en-AU" sz="1800">
                <a:solidFill>
                  <a:schemeClr val="dk1"/>
                </a:solidFill>
                <a:latin typeface="Libre Franklin"/>
                <a:ea typeface="Libre Franklin"/>
                <a:cs typeface="Libre Franklin"/>
                <a:sym typeface="Libre Franklin"/>
              </a:rPr>
              <a:t>Indexes Analysis: at first, we tried to use Alpaca to get the data history of the selected Indexes market, but this was not possible due to Alpaca does not contain Indexes Tickers. So instead, we used yfinance and get data from https://au.finance.yahoo.com/. </a:t>
            </a:r>
            <a:endParaRPr sz="1800">
              <a:solidFill>
                <a:schemeClr val="dk1"/>
              </a:solidFill>
              <a:latin typeface="Libre Franklin"/>
              <a:ea typeface="Libre Franklin"/>
              <a:cs typeface="Libre Franklin"/>
              <a:sym typeface="Libre Franklin"/>
            </a:endParaRPr>
          </a:p>
          <a:p>
            <a:pPr indent="-342900" lvl="1" marL="914400" marR="0" rtl="0" algn="l">
              <a:spcBef>
                <a:spcPts val="0"/>
              </a:spcBef>
              <a:spcAft>
                <a:spcPts val="0"/>
              </a:spcAft>
              <a:buSzPts val="1800"/>
              <a:buFont typeface="Libre Franklin"/>
              <a:buChar char="○"/>
            </a:pPr>
            <a:r>
              <a:rPr lang="en-AU" sz="1800">
                <a:solidFill>
                  <a:schemeClr val="dk1"/>
                </a:solidFill>
                <a:latin typeface="Libre Franklin"/>
                <a:ea typeface="Libre Franklin"/>
                <a:cs typeface="Libre Franklin"/>
                <a:sym typeface="Libre Franklin"/>
              </a:rPr>
              <a:t>We then, started cleaning it up and selected “close” price to start our analysis. Some other changes was columns names.</a:t>
            </a:r>
            <a:endParaRPr sz="1800">
              <a:solidFill>
                <a:schemeClr val="dk1"/>
              </a:solidFill>
              <a:latin typeface="Libre Franklin"/>
              <a:ea typeface="Libre Franklin"/>
              <a:cs typeface="Libre Franklin"/>
              <a:sym typeface="Libre Franklin"/>
            </a:endParaRPr>
          </a:p>
          <a:p>
            <a:pPr indent="0" lvl="0" marL="457200" marR="0" rtl="0" algn="l">
              <a:spcBef>
                <a:spcPts val="0"/>
              </a:spcBef>
              <a:spcAft>
                <a:spcPts val="0"/>
              </a:spcAft>
              <a:buNone/>
            </a:pPr>
            <a:r>
              <a:t/>
            </a:r>
            <a:endParaRPr sz="1800">
              <a:solidFill>
                <a:srgbClr val="3F3F3F"/>
              </a:solidFill>
            </a:endParaRPr>
          </a:p>
          <a:p>
            <a:pPr indent="0" lvl="0" marL="457200" marR="0" rtl="0" algn="l">
              <a:spcBef>
                <a:spcPts val="0"/>
              </a:spcBef>
              <a:spcAft>
                <a:spcPts val="0"/>
              </a:spcAft>
              <a:buNone/>
            </a:pPr>
            <a:r>
              <a:t/>
            </a:r>
            <a:endParaRPr b="1" sz="1800">
              <a:solidFill>
                <a:srgbClr val="FF0000"/>
              </a:solidFil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Cleanup &amp; Exploration </a:t>
            </a:r>
            <a:endParaRPr/>
          </a:p>
        </p:txBody>
      </p:sp>
      <p:pic>
        <p:nvPicPr>
          <p:cNvPr id="164" name="Google Shape;164;p6"/>
          <p:cNvPicPr preferRelativeResize="0"/>
          <p:nvPr/>
        </p:nvPicPr>
        <p:blipFill rotWithShape="1">
          <a:blip r:embed="rId3">
            <a:alphaModFix/>
          </a:blip>
          <a:srcRect b="1479" l="840" r="-840" t="-1480"/>
          <a:stretch/>
        </p:blipFill>
        <p:spPr>
          <a:xfrm>
            <a:off x="2326005" y="1906728"/>
            <a:ext cx="6703696" cy="3044544"/>
          </a:xfrm>
          <a:prstGeom prst="rect">
            <a:avLst/>
          </a:prstGeom>
          <a:noFill/>
          <a:ln>
            <a:noFill/>
          </a:ln>
        </p:spPr>
      </p:pic>
      <p:sp>
        <p:nvSpPr>
          <p:cNvPr id="165" name="Google Shape;165;p6"/>
          <p:cNvSpPr txBox="1"/>
          <p:nvPr/>
        </p:nvSpPr>
        <p:spPr>
          <a:xfrm>
            <a:off x="819150" y="5324475"/>
            <a:ext cx="105632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Libre Franklin"/>
                <a:ea typeface="Libre Franklin"/>
                <a:cs typeface="Libre Franklin"/>
                <a:sym typeface="Libre Franklin"/>
              </a:rPr>
              <a:t>For our retirement plan tool data, we found out that the data levels are opposite to what MCSimulation is structured, so we had to swapped levels and changed names to lower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AU"/>
              <a:t>Data Cleanup &amp; Exploration </a:t>
            </a:r>
            <a:endParaRPr/>
          </a:p>
        </p:txBody>
      </p:sp>
      <p:sp>
        <p:nvSpPr>
          <p:cNvPr id="171" name="Google Shape;171;p7"/>
          <p:cNvSpPr txBox="1"/>
          <p:nvPr/>
        </p:nvSpPr>
        <p:spPr>
          <a:xfrm>
            <a:off x="628650" y="2295525"/>
            <a:ext cx="19145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2400">
                <a:solidFill>
                  <a:schemeClr val="accent1"/>
                </a:solidFill>
                <a:latin typeface="Libre Franklin"/>
                <a:ea typeface="Libre Franklin"/>
                <a:cs typeface="Libre Franklin"/>
                <a:sym typeface="Libre Franklin"/>
              </a:rPr>
              <a:t>First Df 🡪</a:t>
            </a:r>
            <a:endParaRPr b="1" sz="2400">
              <a:solidFill>
                <a:schemeClr val="accent1"/>
              </a:solidFill>
              <a:latin typeface="Libre Franklin"/>
              <a:ea typeface="Libre Franklin"/>
              <a:cs typeface="Libre Franklin"/>
              <a:sym typeface="Libre Franklin"/>
            </a:endParaRPr>
          </a:p>
        </p:txBody>
      </p:sp>
      <p:sp>
        <p:nvSpPr>
          <p:cNvPr id="172" name="Google Shape;172;p7"/>
          <p:cNvSpPr txBox="1"/>
          <p:nvPr/>
        </p:nvSpPr>
        <p:spPr>
          <a:xfrm>
            <a:off x="9096374" y="4425434"/>
            <a:ext cx="21812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2400">
                <a:solidFill>
                  <a:srgbClr val="00B050"/>
                </a:solidFill>
                <a:latin typeface="Libre Franklin"/>
                <a:ea typeface="Libre Franklin"/>
                <a:cs typeface="Libre Franklin"/>
                <a:sym typeface="Libre Franklin"/>
              </a:rPr>
              <a:t>🡨 Second Df</a:t>
            </a:r>
            <a:endParaRPr b="1" sz="2400">
              <a:solidFill>
                <a:srgbClr val="00B050"/>
              </a:solidFill>
              <a:latin typeface="Libre Franklin"/>
              <a:ea typeface="Libre Franklin"/>
              <a:cs typeface="Libre Franklin"/>
              <a:sym typeface="Libre Franklin"/>
            </a:endParaRPr>
          </a:p>
        </p:txBody>
      </p:sp>
      <p:pic>
        <p:nvPicPr>
          <p:cNvPr id="173" name="Google Shape;173;p7"/>
          <p:cNvPicPr preferRelativeResize="0"/>
          <p:nvPr/>
        </p:nvPicPr>
        <p:blipFill rotWithShape="1">
          <a:blip r:embed="rId3">
            <a:alphaModFix/>
          </a:blip>
          <a:srcRect b="0" l="0" r="0" t="0"/>
          <a:stretch/>
        </p:blipFill>
        <p:spPr>
          <a:xfrm>
            <a:off x="2443162" y="1972644"/>
            <a:ext cx="8596313" cy="1816022"/>
          </a:xfrm>
          <a:prstGeom prst="rect">
            <a:avLst/>
          </a:prstGeom>
          <a:noFill/>
          <a:ln>
            <a:noFill/>
          </a:ln>
        </p:spPr>
      </p:pic>
      <p:pic>
        <p:nvPicPr>
          <p:cNvPr id="174" name="Google Shape;174;p7"/>
          <p:cNvPicPr preferRelativeResize="0"/>
          <p:nvPr/>
        </p:nvPicPr>
        <p:blipFill rotWithShape="1">
          <a:blip r:embed="rId4">
            <a:alphaModFix/>
          </a:blip>
          <a:srcRect b="0" l="0" r="0" t="0"/>
          <a:stretch/>
        </p:blipFill>
        <p:spPr>
          <a:xfrm>
            <a:off x="804862" y="3964516"/>
            <a:ext cx="8162925" cy="21862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2021-05-30T04:16:36Z</dcterms:created>
  <dc:creator>Pamela Moreno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