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1" r:id="rId4"/>
    <p:sldId id="262" r:id="rId5"/>
    <p:sldId id="263" r:id="rId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F55"/>
    <a:srgbClr val="E6E6E6"/>
    <a:srgbClr val="274D6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66" y="11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2B97F-FC8E-441C-8785-8429054E1CA6}" type="datetimeFigureOut">
              <a:rPr lang="pt-BR" smtClean="0"/>
              <a:t>28/12/2024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7232-60F7-49C0-945E-EF92D1BAF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34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C371-D3B7-446D-89F9-3EAEACFB6981}" type="datetime1">
              <a:rPr lang="pt-BR" smtClean="0"/>
              <a:t>28/12/2024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64CB-556F-4EF0-A511-1EBB4FF72C9E}" type="datetime1">
              <a:rPr lang="pt-BR" smtClean="0"/>
              <a:t>28/12/2024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5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8647-F3A4-42BD-B5B0-2E1C4871D978}" type="datetime1">
              <a:rPr lang="pt-BR" smtClean="0"/>
              <a:t>28/12/2024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6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D85-9AE0-4B03-BEB1-5527A4BEF76C}" type="datetime1">
              <a:rPr lang="pt-BR" smtClean="0"/>
              <a:t>28/12/2024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5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1B14-5792-48D0-9A73-D2F69959AB79}" type="datetime1">
              <a:rPr lang="pt-BR" smtClean="0"/>
              <a:t>28/12/2024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5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2835-69F7-48AC-8278-D60142D63383}" type="datetime1">
              <a:rPr lang="pt-BR" smtClean="0"/>
              <a:t>28/12/2024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19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8698-DA27-4CF0-ACFB-542C6FCD36F2}" type="datetime1">
              <a:rPr lang="pt-BR" smtClean="0"/>
              <a:t>28/12/2024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17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1369-1CA7-44E8-9BE6-C5D2CDC8D59C}" type="datetime1">
              <a:rPr lang="pt-BR" smtClean="0"/>
              <a:t>28/12/2024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5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1039-7B0F-4747-BAF2-AF525623D640}" type="datetime1">
              <a:rPr lang="pt-BR" smtClean="0"/>
              <a:t>28/12/2024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56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CACD-0ABF-4ED8-847F-4F7ED1F8AE79}" type="datetime1">
              <a:rPr lang="pt-BR" smtClean="0"/>
              <a:t>28/12/2024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52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0571-2F6D-4FB9-B66E-932471F45D65}" type="datetime1">
              <a:rPr lang="pt-BR" smtClean="0"/>
              <a:t>28/12/2024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6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FE6C5-D09B-4FB3-9590-EECC35B94D2F}" type="datetime1">
              <a:rPr lang="pt-BR" smtClean="0"/>
              <a:t>28/12/2024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755A-9286-412F-AA07-3F165677B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3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33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94535" y="671190"/>
            <a:ext cx="801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OAuth 2.0: A Chave para Segurança Digital</a:t>
            </a:r>
          </a:p>
        </p:txBody>
      </p:sp>
    </p:spTree>
    <p:extLst>
      <p:ext uri="{BB962C8B-B14F-4D97-AF65-F5344CB8AC3E}">
        <p14:creationId xmlns:p14="http://schemas.microsoft.com/office/powerpoint/2010/main" val="13771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2303" y="2221709"/>
            <a:ext cx="89765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/>
              <a:t>OAuth </a:t>
            </a:r>
            <a:r>
              <a:rPr lang="pt-BR" sz="2800" dirty="0"/>
              <a:t>2.0 é um protocolo de autorização amplamente utilizado para permitir que aplicações acessem recursos em nome de um usuário, de forma segura e sem expor as credenciais do usuário. Vamos explorar seus conceitos principais de forma clara e objetiva.</a:t>
            </a:r>
          </a:p>
          <a:p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312302" y="6886528"/>
            <a:ext cx="88651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OAuth 2.0 é como um "passaporte digital" que permite que uma aplicação (o "cliente") acesse dados ou serviços hospedados em outro lugar (o "provedor de recursos") com a autorização do usuário. Ele é projetado para ser simples e seguro, atendendo às necessidades de aplicações modernas.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571499" y="931777"/>
            <a:ext cx="797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Guia Simples para Entender o OAuth </a:t>
            </a:r>
            <a:r>
              <a:rPr lang="pt-BR" sz="3600" b="1" dirty="0" smtClean="0"/>
              <a:t>2.0</a:t>
            </a:r>
            <a:endParaRPr lang="pt-BR" sz="3600" b="1" dirty="0"/>
          </a:p>
        </p:txBody>
      </p:sp>
      <p:sp>
        <p:nvSpPr>
          <p:cNvPr id="7" name="Retângulo 6"/>
          <p:cNvSpPr/>
          <p:nvPr/>
        </p:nvSpPr>
        <p:spPr>
          <a:xfrm>
            <a:off x="574288" y="5955191"/>
            <a:ext cx="845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O Que é o OAuth 2.0?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14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2302" y="1863114"/>
            <a:ext cx="8976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800" b="1" dirty="0"/>
              <a:t>Usuário Concede Permissão</a:t>
            </a:r>
            <a:r>
              <a:rPr lang="pt-BR" sz="2800" dirty="0"/>
              <a:t>: O usuário autoriza uma aplicação a acessar seus dados.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b="1" dirty="0"/>
              <a:t>Autorizador Gera Token</a:t>
            </a:r>
            <a:r>
              <a:rPr lang="pt-BR" sz="2800" dirty="0"/>
              <a:t>: Um servidor de autorização emite um token de acesso.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b="1" dirty="0"/>
              <a:t>Aplicação Usa o Token</a:t>
            </a:r>
            <a:r>
              <a:rPr lang="pt-BR" sz="2800" dirty="0"/>
              <a:t>: A aplicação utiliza o token para acessar os recursos no servidor de recursos.</a:t>
            </a:r>
          </a:p>
          <a:p>
            <a:pPr marL="514350" indent="-514350">
              <a:buFont typeface="+mj-lt"/>
              <a:buAutoNum type="arabicPeriod"/>
            </a:pP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312302" y="6886528"/>
            <a:ext cx="886515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 </a:t>
            </a:r>
            <a:r>
              <a:rPr lang="pt-BR" sz="2800" b="1" dirty="0"/>
              <a:t>1. Resource Owner (Proprietário do Recurso)</a:t>
            </a:r>
          </a:p>
          <a:p>
            <a:r>
              <a:rPr lang="pt-BR" sz="2800" dirty="0"/>
              <a:t>Normalmente, o usuário que possui os dados que a aplicação deseja acessar.</a:t>
            </a:r>
          </a:p>
          <a:p>
            <a:r>
              <a:rPr lang="pt-BR" sz="2800" b="1" dirty="0"/>
              <a:t>2. Client (Cliente)</a:t>
            </a:r>
          </a:p>
          <a:p>
            <a:r>
              <a:rPr lang="pt-BR" sz="2800" dirty="0"/>
              <a:t>A aplicação que deseja acessar os recursos.</a:t>
            </a:r>
          </a:p>
          <a:p>
            <a:r>
              <a:rPr lang="pt-BR" sz="2800" b="1" dirty="0"/>
              <a:t>3. Authorization Server (Servidor de Autorização)</a:t>
            </a:r>
          </a:p>
          <a:p>
            <a:r>
              <a:rPr lang="pt-BR" sz="2800" dirty="0"/>
              <a:t>O sistema que autentica o usuário e emite tokens.</a:t>
            </a:r>
          </a:p>
          <a:p>
            <a:r>
              <a:rPr lang="pt-BR" sz="2800" b="1" dirty="0"/>
              <a:t>4. Resource Server (Servidor de Recursos)</a:t>
            </a:r>
          </a:p>
          <a:p>
            <a:r>
              <a:rPr lang="pt-BR" sz="2800" dirty="0"/>
              <a:t>O servidor que hospeda os dados ou serviços protegidos.</a:t>
            </a:r>
          </a:p>
          <a:p>
            <a:r>
              <a:rPr lang="pt-BR" sz="2800" b="1" dirty="0"/>
              <a:t>5. Token</a:t>
            </a:r>
          </a:p>
          <a:p>
            <a:r>
              <a:rPr lang="pt-BR" sz="2800" dirty="0"/>
              <a:t>Um "passe" temporário que permite o acesso aos recursos sem expor as credenciais do usuário.</a:t>
            </a:r>
          </a:p>
          <a:p>
            <a:pPr algn="just"/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571499" y="931777"/>
            <a:ext cx="797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Como o OAuth 2.0 Funciona?</a:t>
            </a:r>
          </a:p>
        </p:txBody>
      </p:sp>
      <p:sp>
        <p:nvSpPr>
          <p:cNvPr id="7" name="Retângulo 6"/>
          <p:cNvSpPr/>
          <p:nvPr/>
        </p:nvSpPr>
        <p:spPr>
          <a:xfrm>
            <a:off x="574288" y="5955191"/>
            <a:ext cx="845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Principais Elementos do OAuth 2.0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40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2302" y="1863114"/>
            <a:ext cx="8976594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/>
              <a:t>Authorization Code Flow (Fluxo de Código de Autorização)</a:t>
            </a:r>
          </a:p>
          <a:p>
            <a:pPr algn="just"/>
            <a:r>
              <a:rPr lang="pt-BR" sz="2800" dirty="0"/>
              <a:t>O usuário é redirecionado para o servidor de autorização.</a:t>
            </a:r>
          </a:p>
          <a:p>
            <a:pPr algn="just"/>
            <a:r>
              <a:rPr lang="pt-BR" sz="2800" dirty="0"/>
              <a:t>Após autenticar, o servidor emite um código de autorização.</a:t>
            </a:r>
          </a:p>
          <a:p>
            <a:pPr algn="just"/>
            <a:r>
              <a:rPr lang="pt-BR" sz="2800" dirty="0"/>
              <a:t>A aplicação troca o código por um token de acesso.</a:t>
            </a:r>
          </a:p>
          <a:p>
            <a:pPr algn="just"/>
            <a:r>
              <a:rPr lang="pt-BR" sz="2800" b="1" dirty="0"/>
              <a:t>Client Credentials Flow (Fluxo de Credenciais do Cliente)</a:t>
            </a:r>
          </a:p>
          <a:p>
            <a:pPr algn="just"/>
            <a:r>
              <a:rPr lang="pt-BR" sz="2800" dirty="0"/>
              <a:t>Usado para aplicações sem um usuário específico (por exemplo, serviços de backend).</a:t>
            </a:r>
          </a:p>
          <a:p>
            <a:pPr algn="just"/>
            <a:r>
              <a:rPr lang="pt-BR" sz="2800" b="1" dirty="0"/>
              <a:t>Implicit Flow (Fluxo Implícito)</a:t>
            </a:r>
          </a:p>
          <a:p>
            <a:pPr algn="just"/>
            <a:r>
              <a:rPr lang="pt-BR" sz="2800" dirty="0"/>
              <a:t>Agora menos recomendado, era usado para aplicações cliente de uma página (SPA).</a:t>
            </a:r>
          </a:p>
          <a:p>
            <a:pPr algn="just"/>
            <a:r>
              <a:rPr lang="pt-BR" sz="2800" b="1" dirty="0"/>
              <a:t>Resource Owner Password Credentials Flow (Fluxo de Credenciais de Senha)</a:t>
            </a:r>
          </a:p>
          <a:p>
            <a:pPr algn="just"/>
            <a:r>
              <a:rPr lang="pt-BR" sz="2800" dirty="0"/>
              <a:t>É simples, mas arriscado, pois exige que o usuário compartilhe sua senha com a aplicação.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12302" y="9205982"/>
            <a:ext cx="8865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 smtClean="0"/>
              <a:t> </a:t>
            </a:r>
            <a:r>
              <a:rPr lang="pt-BR" sz="2800" b="1" dirty="0"/>
              <a:t>Segurança</a:t>
            </a:r>
            <a:r>
              <a:rPr lang="pt-BR" sz="2800" dirty="0"/>
              <a:t>: Credenciais do usuário nunca são compartilhadas com a aplicação.</a:t>
            </a:r>
          </a:p>
          <a:p>
            <a:pPr algn="just"/>
            <a:r>
              <a:rPr lang="pt-BR" sz="2800" b="1" dirty="0"/>
              <a:t>Flexibilidade</a:t>
            </a:r>
            <a:r>
              <a:rPr lang="pt-BR" sz="2800" dirty="0"/>
              <a:t>: Suporte para vários tipos de aplicações.</a:t>
            </a:r>
          </a:p>
          <a:p>
            <a:pPr algn="just"/>
            <a:r>
              <a:rPr lang="pt-BR" sz="2800" b="1" dirty="0"/>
              <a:t>Experiência Simplificada</a:t>
            </a:r>
            <a:r>
              <a:rPr lang="pt-BR" sz="2800" dirty="0"/>
              <a:t>: Usuários podem autorizar aplicações com poucos cliques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571499" y="931777"/>
            <a:ext cx="797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Fluxos Comuns no OAuth 2.0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8442150"/>
            <a:ext cx="845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Benefícios do OAuth 2.0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76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2302" y="1863114"/>
            <a:ext cx="8976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Use bibliotecas e frameworks confiáveis para integração.</a:t>
            </a:r>
          </a:p>
          <a:p>
            <a:r>
              <a:rPr lang="pt-BR" sz="2800" dirty="0"/>
              <a:t>Sempre use HTTPS para proteger as comunicações.</a:t>
            </a:r>
          </a:p>
          <a:p>
            <a:r>
              <a:rPr lang="pt-BR" sz="2800" dirty="0"/>
              <a:t>Configure corretamente o tempo de validade dos tokens.</a:t>
            </a:r>
          </a:p>
          <a:p>
            <a:r>
              <a:rPr lang="pt-BR" sz="2800" dirty="0"/>
              <a:t>Revise a documentação do provedor de serviços (ex.: Google, Facebook, GitHub).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12302" y="6864226"/>
            <a:ext cx="88651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 OAuth 2.0 é essencial para construir aplicações seguras e modernas. Compreender seus elementos e fluxos é um grande passo para se tornar um desenvolvedor mais preparado.</a:t>
            </a:r>
          </a:p>
          <a:p>
            <a:pPr algn="just"/>
            <a:r>
              <a:rPr lang="pt-BR" sz="2800" dirty="0"/>
              <a:t>Continue explorando e </a:t>
            </a:r>
            <a:r>
              <a:rPr lang="pt-BR" sz="2800" dirty="0" smtClean="0"/>
              <a:t>pratique </a:t>
            </a:r>
            <a:r>
              <a:rPr lang="pt-BR" sz="2800" dirty="0"/>
              <a:t>a implementação em pequenos projetos!</a:t>
            </a:r>
          </a:p>
        </p:txBody>
      </p:sp>
      <p:sp>
        <p:nvSpPr>
          <p:cNvPr id="6" name="Retângulo 5"/>
          <p:cNvSpPr/>
          <p:nvPr/>
        </p:nvSpPr>
        <p:spPr>
          <a:xfrm>
            <a:off x="571499" y="931777"/>
            <a:ext cx="797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Dicas para Implementar OAuth 2.0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8419" y="5903879"/>
            <a:ext cx="845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Conclusão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OAuth 2.0: A Chave para Segurança Digital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755A-9286-412F-AA07-3F165677BD8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47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558</Words>
  <Application>Microsoft Office PowerPoint</Application>
  <PresentationFormat>Papel A3 (297 x 420 mm)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2.0: A Chave para Segurança Digital</dc:title>
  <dc:subject>Oauth2.0</dc:subject>
  <dc:creator>julio</dc:creator>
  <cp:lastModifiedBy>julio</cp:lastModifiedBy>
  <cp:revision>9</cp:revision>
  <dcterms:created xsi:type="dcterms:W3CDTF">2024-12-28T17:56:38Z</dcterms:created>
  <dcterms:modified xsi:type="dcterms:W3CDTF">2024-12-28T20:47:34Z</dcterms:modified>
</cp:coreProperties>
</file>