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61" r:id="rId4"/>
    <p:sldId id="258" r:id="rId5"/>
    <p:sldId id="275" r:id="rId6"/>
    <p:sldId id="276" r:id="rId7"/>
    <p:sldId id="277" r:id="rId8"/>
    <p:sldId id="278" r:id="rId9"/>
    <p:sldId id="279" r:id="rId10"/>
    <p:sldId id="262" r:id="rId11"/>
    <p:sldId id="260" r:id="rId12"/>
    <p:sldId id="263" r:id="rId13"/>
    <p:sldId id="264" r:id="rId14"/>
    <p:sldId id="266" r:id="rId15"/>
    <p:sldId id="265" r:id="rId16"/>
    <p:sldId id="267" r:id="rId17"/>
    <p:sldId id="268" r:id="rId18"/>
    <p:sldId id="269" r:id="rId19"/>
    <p:sldId id="272" r:id="rId20"/>
    <p:sldId id="270" r:id="rId21"/>
    <p:sldId id="271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 Morphing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 </a:t>
            </a:r>
            <a:r>
              <a:rPr lang="en-US" dirty="0" err="1" smtClean="0"/>
              <a:t>Manke</a:t>
            </a:r>
            <a:r>
              <a:rPr lang="en-US" dirty="0" smtClean="0"/>
              <a:t>, Adam </a:t>
            </a:r>
            <a:r>
              <a:rPr lang="en-US" dirty="0" err="1" smtClean="0"/>
              <a:t>Meaney</a:t>
            </a:r>
            <a:r>
              <a:rPr lang="en-US" dirty="0" smtClean="0"/>
              <a:t>, &amp; Jonathan Tomes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1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the Best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6171047" cy="3615267"/>
          </a:xfrm>
        </p:spPr>
        <p:txBody>
          <a:bodyPr/>
          <a:lstStyle/>
          <a:p>
            <a:r>
              <a:rPr lang="en-US" dirty="0" smtClean="0"/>
              <a:t>Works well for mapping triangles</a:t>
            </a:r>
          </a:p>
          <a:p>
            <a:r>
              <a:rPr lang="en-US" dirty="0" smtClean="0"/>
              <a:t>Done piecewise on other shapes</a:t>
            </a:r>
          </a:p>
          <a:p>
            <a:r>
              <a:rPr lang="en-US" dirty="0" smtClean="0"/>
              <a:t>The transformation is continuous, but there is discontinuity in the first derivative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59" y="1091045"/>
            <a:ext cx="4726706" cy="28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5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Bilinear and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8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Non-planar – useful for mapping none 2-D things</a:t>
            </a:r>
          </a:p>
          <a:p>
            <a:pPr lvl="1"/>
            <a:r>
              <a:rPr lang="en-US" dirty="0" smtClean="0"/>
              <a:t>Very General</a:t>
            </a:r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Non-planar – none vertical or horizontal lines map to quadratic curves</a:t>
            </a:r>
          </a:p>
          <a:p>
            <a:pPr lvl="1"/>
            <a:r>
              <a:rPr lang="en-US" dirty="0" smtClean="0"/>
              <a:t>Quadratic in the Inverse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19" y="3493215"/>
            <a:ext cx="5441990" cy="31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8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uses matrix operations much like the affine Transformations</a:t>
            </a:r>
          </a:p>
          <a:p>
            <a:pPr lvl="1"/>
            <a:r>
              <a:rPr lang="en-US" dirty="0" smtClean="0"/>
              <a:t>Planar like the Affine Transformations – does Quadrilateral transforms well</a:t>
            </a:r>
          </a:p>
          <a:p>
            <a:pPr lvl="1"/>
            <a:r>
              <a:rPr lang="en-US" dirty="0" smtClean="0"/>
              <a:t>Lines remain lines  - though they foreshorten distant lines to a vanishing point, renders a nice realistic image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Not as general as bilinear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94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11" y="4406900"/>
            <a:ext cx="8534401" cy="2281600"/>
          </a:xfrm>
        </p:spPr>
        <p:txBody>
          <a:bodyPr/>
          <a:lstStyle/>
          <a:p>
            <a:r>
              <a:rPr lang="en-US" dirty="0" smtClean="0"/>
              <a:t>Doing the Perspective Transform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09" y="1083751"/>
            <a:ext cx="8427027" cy="427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5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Forward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843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Inverse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Inverse is: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But the inverse matrix is equal to the </a:t>
                </a:r>
                <a:r>
                  <a:rPr lang="en-US" dirty="0" err="1" smtClean="0"/>
                  <a:t>adj</a:t>
                </a:r>
                <a:r>
                  <a:rPr lang="en-US" dirty="0" smtClean="0"/>
                  <a:t>(A), so we can just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use the </a:t>
                </a:r>
                <a:r>
                  <a:rPr lang="en-US" dirty="0" err="1" smtClean="0"/>
                  <a:t>Adjoint</a:t>
                </a:r>
                <a:r>
                  <a:rPr lang="en-US" dirty="0" smtClean="0"/>
                  <a:t> (also called </a:t>
                </a:r>
                <a:r>
                  <a:rPr lang="en-US" dirty="0" err="1" smtClean="0"/>
                  <a:t>adjugate</a:t>
                </a:r>
                <a:r>
                  <a:rPr lang="en-US" dirty="0" smtClean="0"/>
                  <a:t> or adjunct) matrix of 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59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</a:t>
            </a:r>
            <a:r>
              <a:rPr lang="en-US" dirty="0" err="1" smtClean="0"/>
              <a:t>PerSpective</a:t>
            </a:r>
            <a:r>
              <a:rPr lang="en-US" dirty="0" smtClean="0"/>
              <a:t> Transformations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𝑢𝑥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𝑣𝑥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𝑢𝑦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𝑣𝑦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855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Square to Quadrilateral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First some Definitions: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290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685800"/>
                <a:ext cx="8534400" cy="591242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i="0" dirty="0" smtClean="0">
                    <a:latin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!= 0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!= 0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!= 0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!= 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685800"/>
                <a:ext cx="8534400" cy="5912427"/>
              </a:xfrm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86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spatial relationship between pixels in an image</a:t>
            </a:r>
          </a:p>
          <a:p>
            <a:r>
              <a:rPr lang="en-US" dirty="0"/>
              <a:t>Consists of 2 basic operations</a:t>
            </a:r>
          </a:p>
          <a:p>
            <a:pPr lvl="1"/>
            <a:r>
              <a:rPr lang="en-US" dirty="0"/>
              <a:t>Spatial transformation of coordinates</a:t>
            </a:r>
          </a:p>
          <a:p>
            <a:pPr lvl="1"/>
            <a:r>
              <a:rPr lang="en-US" dirty="0"/>
              <a:t>Intensity </a:t>
            </a:r>
            <a:r>
              <a:rPr lang="en-US" dirty="0" smtClean="0"/>
              <a:t>interpolation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94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Quadrilateral to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Case 1 then find the inverse matrix (the </a:t>
            </a:r>
            <a:r>
              <a:rPr lang="en-US" dirty="0" err="1" smtClean="0"/>
              <a:t>Adj</a:t>
            </a:r>
            <a:r>
              <a:rPr lang="en-US" dirty="0" smtClean="0"/>
              <a:t> of the A you get)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30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3: Quadrilateral to Quadrilateral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case 2 then Case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22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082" y="1205345"/>
            <a:ext cx="66784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r>
              <a:rPr lang="en-US" dirty="0" smtClean="0"/>
              <a:t>Warping and Morphing of Graphical Objects </a:t>
            </a:r>
          </a:p>
          <a:p>
            <a:r>
              <a:rPr lang="en-US" dirty="0"/>
              <a:t>	</a:t>
            </a:r>
            <a:r>
              <a:rPr lang="en-US" dirty="0" smtClean="0"/>
              <a:t>by Jonas Gomes, Lucia </a:t>
            </a:r>
            <a:r>
              <a:rPr lang="en-US" dirty="0" err="1" smtClean="0"/>
              <a:t>Darsa</a:t>
            </a:r>
            <a:r>
              <a:rPr lang="en-US" dirty="0" smtClean="0"/>
              <a:t>, Bruno Costa, Luiz Velho</a:t>
            </a:r>
          </a:p>
          <a:p>
            <a:r>
              <a:rPr lang="en-US" dirty="0" smtClean="0"/>
              <a:t>Digital Image Warping</a:t>
            </a:r>
          </a:p>
          <a:p>
            <a:r>
              <a:rPr lang="en-US" dirty="0"/>
              <a:t>	</a:t>
            </a:r>
            <a:r>
              <a:rPr lang="en-US" dirty="0" smtClean="0"/>
              <a:t>by George </a:t>
            </a:r>
            <a:r>
              <a:rPr lang="en-US" dirty="0" err="1" smtClean="0"/>
              <a:t>Wolberg</a:t>
            </a:r>
            <a:endParaRPr lang="en-US" dirty="0" smtClean="0"/>
          </a:p>
          <a:p>
            <a:r>
              <a:rPr lang="en-US" dirty="0" smtClean="0"/>
              <a:t>Digital Image Processing </a:t>
            </a:r>
          </a:p>
          <a:p>
            <a:r>
              <a:rPr lang="en-US" dirty="0"/>
              <a:t>	</a:t>
            </a:r>
            <a:r>
              <a:rPr lang="en-US" dirty="0" smtClean="0"/>
              <a:t>by Rafael C. Gonzalez , Richard E. </a:t>
            </a:r>
            <a:r>
              <a:rPr lang="en-US" smtClean="0"/>
              <a:t>Woods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0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Affine</a:t>
            </a:r>
          </a:p>
          <a:p>
            <a:r>
              <a:rPr lang="en-US" dirty="0" smtClean="0"/>
              <a:t>Bilinear Transformation</a:t>
            </a:r>
          </a:p>
          <a:p>
            <a:r>
              <a:rPr lang="en-US" dirty="0" smtClean="0"/>
              <a:t>Perspective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8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Transformation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3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Transformations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Transform an image using the affine transformation matrix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Scale, rotate, translate, or shear depending on the values in </a:t>
                </a:r>
                <a:r>
                  <a:rPr lang="en-US" i="1" dirty="0"/>
                  <a:t>T</a:t>
                </a:r>
              </a:p>
              <a:p>
                <a:r>
                  <a:rPr lang="en-US" dirty="0"/>
                  <a:t>Can </a:t>
                </a:r>
                <a:r>
                  <a:rPr lang="en-US" dirty="0" smtClean="0"/>
                  <a:t>chain </a:t>
                </a:r>
                <a:r>
                  <a:rPr lang="en-US" dirty="0"/>
                  <a:t>multiple transformations by multiplying their </a:t>
                </a:r>
                <a:r>
                  <a:rPr lang="en-US" dirty="0" smtClean="0"/>
                  <a:t>matrices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46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92581"/>
            <a:ext cx="8534400" cy="1507067"/>
          </a:xfrm>
        </p:spPr>
        <p:txBody>
          <a:bodyPr/>
          <a:lstStyle/>
          <a:p>
            <a:r>
              <a:rPr lang="en-US" dirty="0" smtClean="0"/>
              <a:t>Affine Matrices and </a:t>
            </a:r>
            <a:br>
              <a:rPr lang="en-US" dirty="0" smtClean="0"/>
            </a:br>
            <a:r>
              <a:rPr lang="en-US" dirty="0" smtClean="0"/>
              <a:t>coordinate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2231162"/>
                  </p:ext>
                </p:extLst>
              </p:nvPr>
            </p:nvGraphicFramePr>
            <p:xfrm>
              <a:off x="684212" y="197427"/>
              <a:ext cx="8534400" cy="46634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44800"/>
                    <a:gridCol w="2844800"/>
                    <a:gridCol w="2844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Transformation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Affine Matrix </a:t>
                          </a:r>
                          <a:r>
                            <a:rPr lang="en-US" i="1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Coordinate Equations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Scaling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Rotation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𝑜𝑠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𝑠𝑖𝑛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𝑠𝑖𝑛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Translation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Vertical</a:t>
                          </a:r>
                          <a:r>
                            <a:rPr lang="en-US" baseline="0" dirty="0" smtClean="0"/>
                            <a:t> Shear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Horizontal</a:t>
                          </a:r>
                          <a:r>
                            <a:rPr lang="en-US" baseline="0" dirty="0" smtClean="0"/>
                            <a:t> Shear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2231162"/>
                  </p:ext>
                </p:extLst>
              </p:nvPr>
            </p:nvGraphicFramePr>
            <p:xfrm>
              <a:off x="684212" y="197427"/>
              <a:ext cx="8534400" cy="46634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44800"/>
                    <a:gridCol w="2844800"/>
                    <a:gridCol w="2844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Transformation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Affine Matrix </a:t>
                          </a:r>
                          <a:r>
                            <a:rPr lang="en-US" i="1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Coordinate Equations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861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Scaling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4" t="-46809" r="-100857" b="-40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4" t="-46809" r="-857" b="-401418"/>
                          </a:stretch>
                        </a:blipFill>
                      </a:tcPr>
                    </a:tc>
                  </a:tr>
                  <a:tr h="819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Rotation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4" t="-153333" r="-100857" b="-31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4" t="-153333" r="-857" b="-319259"/>
                          </a:stretch>
                        </a:blipFill>
                      </a:tcPr>
                    </a:tc>
                  </a:tr>
                  <a:tr h="963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Translation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4" t="-216456" r="-100857" b="-172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4" t="-216456" r="-857" b="-172785"/>
                          </a:stretch>
                        </a:blipFill>
                      </a:tcPr>
                    </a:tc>
                  </a:tr>
                  <a:tr h="824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Vertical</a:t>
                          </a:r>
                          <a:r>
                            <a:rPr lang="en-US" baseline="0" dirty="0" smtClean="0"/>
                            <a:t> Shear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4" t="-367647" r="-100857" b="-100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4" t="-367647" r="-857" b="-100735"/>
                          </a:stretch>
                        </a:blipFill>
                      </a:tcPr>
                    </a:tc>
                  </a:tr>
                  <a:tr h="824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Horizontal</a:t>
                          </a:r>
                          <a:r>
                            <a:rPr lang="en-US" baseline="0" dirty="0" smtClean="0"/>
                            <a:t> Shear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4" t="-471111" r="-100857" b="-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4" t="-471111" r="-857" b="-14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499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and inverse mapping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Forward mapping – Map each pixel (</a:t>
                </a:r>
                <a:r>
                  <a:rPr lang="en-US" dirty="0" err="1"/>
                  <a:t>u,v</a:t>
                </a:r>
                <a:r>
                  <a:rPr lang="en-US" dirty="0"/>
                  <a:t>) from original image to (</a:t>
                </a:r>
                <a:r>
                  <a:rPr lang="en-US" dirty="0" err="1"/>
                  <a:t>x,y</a:t>
                </a:r>
                <a:r>
                  <a:rPr lang="en-US" dirty="0"/>
                  <a:t>) of output image</a:t>
                </a:r>
              </a:p>
              <a:p>
                <a:r>
                  <a:rPr lang="en-US" dirty="0"/>
                  <a:t>Inverse mapping – Map each pixel (</a:t>
                </a:r>
                <a:r>
                  <a:rPr lang="en-US" dirty="0" err="1"/>
                  <a:t>x,y</a:t>
                </a:r>
                <a:r>
                  <a:rPr lang="en-US" dirty="0"/>
                  <a:t>) of output image to a pixel (</a:t>
                </a:r>
                <a:r>
                  <a:rPr lang="en-US" dirty="0" err="1"/>
                  <a:t>u,v</a:t>
                </a:r>
                <a:r>
                  <a:rPr lang="en-US" dirty="0"/>
                  <a:t>) of input image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Interpolate intensity value from nearest input pixel(s)</a:t>
                </a:r>
              </a:p>
              <a:p>
                <a:r>
                  <a:rPr lang="en-US" dirty="0"/>
                  <a:t>Inverse mappings are more </a:t>
                </a:r>
                <a:r>
                  <a:rPr lang="en-US" dirty="0" smtClean="0"/>
                  <a:t>efficient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49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Scaling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Rotation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= center of image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43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Bilinear Interpolation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79" y="490821"/>
            <a:ext cx="3658304" cy="349825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34830" y="373808"/>
            <a:ext cx="617104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R1 = ((x2 – x)/(x2 – x1))*Q11 + 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((</a:t>
            </a:r>
            <a:r>
              <a:rPr lang="pt-BR" dirty="0"/>
              <a:t>x – x1)/(x2 – x1))*</a:t>
            </a:r>
            <a:r>
              <a:rPr lang="pt-BR" dirty="0" smtClean="0"/>
              <a:t>Q21</a:t>
            </a:r>
          </a:p>
          <a:p>
            <a:r>
              <a:rPr lang="pt-BR" dirty="0"/>
              <a:t>R2 = ((x2 – x)/(x2 – x1))*Q12 + 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((</a:t>
            </a:r>
            <a:r>
              <a:rPr lang="pt-BR" dirty="0"/>
              <a:t>x – x1)/(x2 – x1))*</a:t>
            </a:r>
            <a:r>
              <a:rPr lang="pt-BR" dirty="0" smtClean="0"/>
              <a:t>Q22</a:t>
            </a:r>
          </a:p>
          <a:p>
            <a:r>
              <a:rPr lang="es-ES" dirty="0"/>
              <a:t>P = ((y2 – y)/(y2 – y1))*R1 + </a:t>
            </a:r>
            <a:endParaRPr lang="es-ES" dirty="0" smtClean="0"/>
          </a:p>
          <a:p>
            <a:pPr lvl="1"/>
            <a:r>
              <a:rPr lang="es-ES" dirty="0" smtClean="0"/>
              <a:t>((</a:t>
            </a:r>
            <a:r>
              <a:rPr lang="es-ES" dirty="0"/>
              <a:t>y – y1)/(y2 – y1))*R2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04324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166</TotalTime>
  <Words>337</Words>
  <Application>Microsoft Office PowerPoint</Application>
  <PresentationFormat>Widescreen</PresentationFormat>
  <Paragraphs>118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Cambria Math</vt:lpstr>
      <vt:lpstr>Century Gothic</vt:lpstr>
      <vt:lpstr>Wingdings 3</vt:lpstr>
      <vt:lpstr>Slice</vt:lpstr>
      <vt:lpstr>General Morphing</vt:lpstr>
      <vt:lpstr>The basics</vt:lpstr>
      <vt:lpstr>Multiple Approaches</vt:lpstr>
      <vt:lpstr>Affine Transformation</vt:lpstr>
      <vt:lpstr>Affine Transformations</vt:lpstr>
      <vt:lpstr>Affine Matrices and  coordinate equations</vt:lpstr>
      <vt:lpstr>Forward and inverse mapping</vt:lpstr>
      <vt:lpstr>Inverse equations</vt:lpstr>
      <vt:lpstr>Bilinear Interpolation</vt:lpstr>
      <vt:lpstr>Not the Best Solution</vt:lpstr>
      <vt:lpstr>Bilinear and Perspective</vt:lpstr>
      <vt:lpstr>BilINear</vt:lpstr>
      <vt:lpstr>Perspective Transform</vt:lpstr>
      <vt:lpstr>Doing the Perspective Transform</vt:lpstr>
      <vt:lpstr>The Forward Equations</vt:lpstr>
      <vt:lpstr>The Inverse Equations</vt:lpstr>
      <vt:lpstr>Inferring PerSpective Transformations</vt:lpstr>
      <vt:lpstr>Case 1: Square to Quadrilateral</vt:lpstr>
      <vt:lpstr>PowerPoint Presentation</vt:lpstr>
      <vt:lpstr>Case 2: Quadrilateral to Square</vt:lpstr>
      <vt:lpstr>Case 3: Quadrilateral to Quadrilateral</vt:lpstr>
      <vt:lpstr>PowerPoint Presentation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Morphing</dc:title>
  <dc:creator>Tomes, Jonathan A</dc:creator>
  <cp:lastModifiedBy>Adam M</cp:lastModifiedBy>
  <cp:revision>21</cp:revision>
  <dcterms:created xsi:type="dcterms:W3CDTF">2015-04-29T00:10:50Z</dcterms:created>
  <dcterms:modified xsi:type="dcterms:W3CDTF">2015-04-29T05:45:41Z</dcterms:modified>
</cp:coreProperties>
</file>