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9" r:id="rId4"/>
    <p:sldId id="270" r:id="rId5"/>
    <p:sldId id="267" r:id="rId6"/>
    <p:sldId id="268" r:id="rId7"/>
    <p:sldId id="274" r:id="rId8"/>
    <p:sldId id="272" r:id="rId9"/>
    <p:sldId id="275" r:id="rId10"/>
    <p:sldId id="271" r:id="rId11"/>
    <p:sldId id="276" r:id="rId12"/>
    <p:sldId id="273" r:id="rId13"/>
    <p:sldId id="28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EFC636-BD4B-4F04-81E0-8660DC559D88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DC4348-3B14-41A1-8C20-BF8FFB2EFC2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92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16/11/15/esp8266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ureliversonhitchcock.org/2018/03/08/course-mapping-for-online-social-work-course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47B9-E7D9-46C2-8430-AD4236BA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230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50CC-41EC-4033-A4C6-289207C6C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Emerging Technologies – Final Project</a:t>
            </a:r>
          </a:p>
          <a:p>
            <a:r>
              <a:rPr lang="en-US" b="1" dirty="0"/>
              <a:t>Jean-Claude “JC” MArtin</a:t>
            </a:r>
          </a:p>
        </p:txBody>
      </p:sp>
    </p:spTree>
    <p:extLst>
      <p:ext uri="{BB962C8B-B14F-4D97-AF65-F5344CB8AC3E}">
        <p14:creationId xmlns:p14="http://schemas.microsoft.com/office/powerpoint/2010/main" val="92463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Algorithm – 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SARIMA = Seasonal </a:t>
            </a:r>
            <a:r>
              <a:rPr lang="en-US" dirty="0" err="1"/>
              <a:t>AutoRegressive</a:t>
            </a:r>
            <a:r>
              <a:rPr lang="en-US" dirty="0"/>
              <a:t> Integrated Moving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Adds seasonality to ARIMA, a widely used timeseries forecasting method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 were very good once I was able to work around the issues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Very complex with multiple parameters to be tuned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Had challenges with library versions to make it work on databricks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Struggled to make the visualizations work due to multiple issues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3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55B915-640E-460E-9834-7B9FEBF0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49" y="445119"/>
            <a:ext cx="9144364" cy="59677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99DC05-C5E8-4D91-A4CC-E26102DE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</a:t>
            </a:r>
            <a:br>
              <a:rPr lang="en-US" dirty="0"/>
            </a:br>
            <a:r>
              <a:rPr lang="en-US" dirty="0"/>
              <a:t>detection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SARIMA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1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Algorithm – LSTM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LSTM = Long Short-Term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Special kind of Recurrent neural networks (RNN)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Again, had trouble with libraries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 worked fine on local Jupyter notebook (Anaconda) but not on databricks. Probably related to library versions.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 were not as good as SARIMA algorithm</a:t>
            </a:r>
          </a:p>
        </p:txBody>
      </p:sp>
    </p:spTree>
    <p:extLst>
      <p:ext uri="{BB962C8B-B14F-4D97-AF65-F5344CB8AC3E}">
        <p14:creationId xmlns:p14="http://schemas.microsoft.com/office/powerpoint/2010/main" val="92659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C06397-EB68-4D14-B1C2-232C25E8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31" y="408975"/>
            <a:ext cx="8877300" cy="56102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5AF6F1-49E4-4F56-AE17-C7012C58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dirty="0"/>
              <a:t>Actual vs</a:t>
            </a:r>
            <a:br>
              <a:rPr lang="en-US" dirty="0"/>
            </a:br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9872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Timeseries Analysis was way more challenging than I anticipated.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Library management on databricks was painful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easy solution for timeseries analysis. Some libraries are available, but they only help partially.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Understanding of advanced timeseries analysis methodologies and respective parameters and some statistical/mathematical background is a must.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Available methodologies require tuning of parameters. One solution doesn’t fit 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methodology for my use case was the SARIMA algorithm with manual parameters. </a:t>
            </a:r>
          </a:p>
        </p:txBody>
      </p:sp>
    </p:spTree>
    <p:extLst>
      <p:ext uri="{BB962C8B-B14F-4D97-AF65-F5344CB8AC3E}">
        <p14:creationId xmlns:p14="http://schemas.microsoft.com/office/powerpoint/2010/main" val="14839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1685-D7EA-46D5-AE18-2D15B944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0914"/>
          </a:xfrm>
        </p:spPr>
        <p:txBody>
          <a:bodyPr/>
          <a:lstStyle/>
          <a:p>
            <a:r>
              <a:rPr lang="en-US" dirty="0"/>
              <a:t>First the Fun stuff… Containers /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AE7F-384E-43D0-9075-16815320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7390"/>
            <a:ext cx="10058400" cy="4142317"/>
          </a:xfrm>
        </p:spPr>
        <p:txBody>
          <a:bodyPr/>
          <a:lstStyle/>
          <a:p>
            <a:r>
              <a:rPr lang="en-US" sz="2400" dirty="0"/>
              <a:t>Home Automation system: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B8223-2F58-4F23-AE04-2658CBDA0615}"/>
              </a:ext>
            </a:extLst>
          </p:cNvPr>
          <p:cNvSpPr/>
          <p:nvPr/>
        </p:nvSpPr>
        <p:spPr>
          <a:xfrm>
            <a:off x="2386906" y="4760946"/>
            <a:ext cx="1527142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Assistant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7942B-8D76-42F9-8A3D-85CF3ABAF8DA}"/>
              </a:ext>
            </a:extLst>
          </p:cNvPr>
          <p:cNvSpPr txBox="1"/>
          <p:nvPr/>
        </p:nvSpPr>
        <p:spPr>
          <a:xfrm>
            <a:off x="2415815" y="5363984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“Brains” of the </a:t>
            </a:r>
          </a:p>
          <a:p>
            <a:r>
              <a:rPr lang="en-US" dirty="0"/>
              <a:t>Automation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40A6D-3530-4DC7-A483-AA85B9DAB986}"/>
              </a:ext>
            </a:extLst>
          </p:cNvPr>
          <p:cNvSpPr/>
          <p:nvPr/>
        </p:nvSpPr>
        <p:spPr>
          <a:xfrm>
            <a:off x="517142" y="2388660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8599-ED7C-4E20-B77A-A1018B7C3736}"/>
              </a:ext>
            </a:extLst>
          </p:cNvPr>
          <p:cNvSpPr txBox="1"/>
          <p:nvPr/>
        </p:nvSpPr>
        <p:spPr>
          <a:xfrm>
            <a:off x="384488" y="3013344"/>
            <a:ext cx="142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Transactional</a:t>
            </a:r>
            <a:br>
              <a:rPr lang="en-US" dirty="0"/>
            </a:br>
            <a:r>
              <a:rPr lang="en-US" dirty="0"/>
              <a:t>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6E6E7-7C69-4C08-85F9-C1A9454A4BAE}"/>
              </a:ext>
            </a:extLst>
          </p:cNvPr>
          <p:cNvCxnSpPr>
            <a:cxnSpLocks/>
          </p:cNvCxnSpPr>
          <p:nvPr/>
        </p:nvCxnSpPr>
        <p:spPr>
          <a:xfrm flipH="1" flipV="1">
            <a:off x="1963907" y="3056094"/>
            <a:ext cx="602028" cy="165001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25EA4-5382-4A0A-B7BC-E9733C9EFCC6}"/>
              </a:ext>
            </a:extLst>
          </p:cNvPr>
          <p:cNvSpPr/>
          <p:nvPr/>
        </p:nvSpPr>
        <p:spPr>
          <a:xfrm>
            <a:off x="2714668" y="2367013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Splunk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509B4-7AEC-420F-B848-ADDE82130ACC}"/>
              </a:ext>
            </a:extLst>
          </p:cNvPr>
          <p:cNvSpPr txBox="1"/>
          <p:nvPr/>
        </p:nvSpPr>
        <p:spPr>
          <a:xfrm>
            <a:off x="2702714" y="3020875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 Tracking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8EC08E-BFE3-47F3-9675-ACF3B00D82D8}"/>
              </a:ext>
            </a:extLst>
          </p:cNvPr>
          <p:cNvSpPr/>
          <p:nvPr/>
        </p:nvSpPr>
        <p:spPr>
          <a:xfrm>
            <a:off x="4750439" y="2388660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8FB8A-BD4F-420E-843C-31088E510E9C}"/>
              </a:ext>
            </a:extLst>
          </p:cNvPr>
          <p:cNvSpPr txBox="1"/>
          <p:nvPr/>
        </p:nvSpPr>
        <p:spPr>
          <a:xfrm>
            <a:off x="4801218" y="30349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Timeseries DB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47A1D-A55F-46CD-99E1-817A63D814EA}"/>
              </a:ext>
            </a:extLst>
          </p:cNvPr>
          <p:cNvSpPr/>
          <p:nvPr/>
        </p:nvSpPr>
        <p:spPr>
          <a:xfrm>
            <a:off x="7026684" y="2388660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1D827-9732-4741-BB17-747D7F84B496}"/>
              </a:ext>
            </a:extLst>
          </p:cNvPr>
          <p:cNvSpPr txBox="1"/>
          <p:nvPr/>
        </p:nvSpPr>
        <p:spPr>
          <a:xfrm>
            <a:off x="7077463" y="3034991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D261C3-4FDE-4669-A696-369CA184A917}"/>
              </a:ext>
            </a:extLst>
          </p:cNvPr>
          <p:cNvCxnSpPr>
            <a:cxnSpLocks/>
          </p:cNvCxnSpPr>
          <p:nvPr/>
        </p:nvCxnSpPr>
        <p:spPr>
          <a:xfrm flipH="1" flipV="1">
            <a:off x="2726596" y="3034991"/>
            <a:ext cx="148438" cy="171397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0F1570-37B3-4549-82C4-77BD47D76195}"/>
              </a:ext>
            </a:extLst>
          </p:cNvPr>
          <p:cNvCxnSpPr>
            <a:cxnSpLocks/>
          </p:cNvCxnSpPr>
          <p:nvPr/>
        </p:nvCxnSpPr>
        <p:spPr>
          <a:xfrm flipV="1">
            <a:off x="3833104" y="3020876"/>
            <a:ext cx="886855" cy="168522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192909-9289-452B-84B3-91F4DDD189AB}"/>
              </a:ext>
            </a:extLst>
          </p:cNvPr>
          <p:cNvCxnSpPr>
            <a:cxnSpLocks/>
          </p:cNvCxnSpPr>
          <p:nvPr/>
        </p:nvCxnSpPr>
        <p:spPr>
          <a:xfrm>
            <a:off x="6277581" y="2628914"/>
            <a:ext cx="749103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4CF4F-6C98-4802-BC9D-5BFB4E730D10}"/>
              </a:ext>
            </a:extLst>
          </p:cNvPr>
          <p:cNvSpPr/>
          <p:nvPr/>
        </p:nvSpPr>
        <p:spPr>
          <a:xfrm>
            <a:off x="6831755" y="4446303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2782FF-5D05-43E7-98A1-49D50B3B6D78}"/>
              </a:ext>
            </a:extLst>
          </p:cNvPr>
          <p:cNvSpPr txBox="1"/>
          <p:nvPr/>
        </p:nvSpPr>
        <p:spPr>
          <a:xfrm>
            <a:off x="6718202" y="5096955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Messaging Broker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27B948-A079-41D7-82A1-39F40662491F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 flipV="1">
            <a:off x="3914048" y="4769469"/>
            <a:ext cx="2917707" cy="314643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13E43A-4FE7-4CC5-B763-5A38E403713A}"/>
              </a:ext>
            </a:extLst>
          </p:cNvPr>
          <p:cNvSpPr/>
          <p:nvPr/>
        </p:nvSpPr>
        <p:spPr>
          <a:xfrm>
            <a:off x="10113539" y="4119095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ESP8266 </a:t>
            </a:r>
          </a:p>
        </p:txBody>
      </p:sp>
      <p:pic>
        <p:nvPicPr>
          <p:cNvPr id="48" name="Picture 47" descr="A circuit board&#10;&#10;Description automatically generated">
            <a:extLst>
              <a:ext uri="{FF2B5EF4-FFF2-40B4-BE49-F238E27FC236}">
                <a16:creationId xmlns:a16="http://schemas.microsoft.com/office/drawing/2014/main" id="{289D2845-DCF6-4237-B15C-E2BF65E1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59141">
            <a:off x="11022072" y="4148112"/>
            <a:ext cx="607796" cy="52096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209A029-AD44-48F2-9476-00CDEA4DA2E0}"/>
              </a:ext>
            </a:extLst>
          </p:cNvPr>
          <p:cNvSpPr txBox="1"/>
          <p:nvPr/>
        </p:nvSpPr>
        <p:spPr>
          <a:xfrm>
            <a:off x="10013145" y="46997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Multi-Sensor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3E4769-DB3E-477E-9EED-4638917BC3CB}"/>
              </a:ext>
            </a:extLst>
          </p:cNvPr>
          <p:cNvCxnSpPr>
            <a:cxnSpLocks/>
          </p:cNvCxnSpPr>
          <p:nvPr/>
        </p:nvCxnSpPr>
        <p:spPr>
          <a:xfrm flipH="1">
            <a:off x="8358897" y="2132893"/>
            <a:ext cx="1725417" cy="2387707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3926A3B-847F-466D-9DAB-A764948C056C}"/>
              </a:ext>
            </a:extLst>
          </p:cNvPr>
          <p:cNvSpPr/>
          <p:nvPr/>
        </p:nvSpPr>
        <p:spPr>
          <a:xfrm>
            <a:off x="10118041" y="5164256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ESP8266 </a:t>
            </a:r>
          </a:p>
        </p:txBody>
      </p:sp>
      <p:pic>
        <p:nvPicPr>
          <p:cNvPr id="55" name="Picture 54" descr="A circuit board&#10;&#10;Description automatically generated">
            <a:extLst>
              <a:ext uri="{FF2B5EF4-FFF2-40B4-BE49-F238E27FC236}">
                <a16:creationId xmlns:a16="http://schemas.microsoft.com/office/drawing/2014/main" id="{2A818ECE-8CFD-4C6D-9DD2-D9145C764C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59141">
            <a:off x="11052801" y="5246503"/>
            <a:ext cx="581817" cy="4987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FC78CBA-876F-47A2-9897-35A8B614D578}"/>
              </a:ext>
            </a:extLst>
          </p:cNvPr>
          <p:cNvSpPr txBox="1"/>
          <p:nvPr/>
        </p:nvSpPr>
        <p:spPr>
          <a:xfrm>
            <a:off x="10017647" y="574488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Multi-Sensor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F70B92-5834-4377-B85F-6BF90614AEA6}"/>
              </a:ext>
            </a:extLst>
          </p:cNvPr>
          <p:cNvCxnSpPr>
            <a:cxnSpLocks/>
          </p:cNvCxnSpPr>
          <p:nvPr/>
        </p:nvCxnSpPr>
        <p:spPr>
          <a:xfrm flipH="1">
            <a:off x="8408020" y="3275245"/>
            <a:ext cx="1676294" cy="1365323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FC21AEA-42BB-49C4-8B5D-57547DF6F5B6}"/>
              </a:ext>
            </a:extLst>
          </p:cNvPr>
          <p:cNvSpPr/>
          <p:nvPr/>
        </p:nvSpPr>
        <p:spPr>
          <a:xfrm>
            <a:off x="10106687" y="3056094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Cell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F9078E-4C60-4C6E-986A-1F4BE627CB82}"/>
              </a:ext>
            </a:extLst>
          </p:cNvPr>
          <p:cNvSpPr txBox="1"/>
          <p:nvPr/>
        </p:nvSpPr>
        <p:spPr>
          <a:xfrm>
            <a:off x="10006293" y="3636724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pic>
        <p:nvPicPr>
          <p:cNvPr id="64" name="Picture 63" descr="A close up of a cell phone&#10;&#10;Description automatically generated">
            <a:extLst>
              <a:ext uri="{FF2B5EF4-FFF2-40B4-BE49-F238E27FC236}">
                <a16:creationId xmlns:a16="http://schemas.microsoft.com/office/drawing/2014/main" id="{96122617-F2E5-47F2-801F-D29C50EB2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81131" y="2926677"/>
            <a:ext cx="619274" cy="90076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F8AD949-C9E0-4283-9C8D-A4E12110DB9C}"/>
              </a:ext>
            </a:extLst>
          </p:cNvPr>
          <p:cNvSpPr/>
          <p:nvPr/>
        </p:nvSpPr>
        <p:spPr>
          <a:xfrm>
            <a:off x="10113539" y="2016222"/>
            <a:ext cx="15271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Cell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04D11E-BF0B-42B9-AC91-F558B4CE06F7}"/>
              </a:ext>
            </a:extLst>
          </p:cNvPr>
          <p:cNvSpPr txBox="1"/>
          <p:nvPr/>
        </p:nvSpPr>
        <p:spPr>
          <a:xfrm>
            <a:off x="10013145" y="2596852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pic>
        <p:nvPicPr>
          <p:cNvPr id="68" name="Picture 67" descr="A close up of a cell phone&#10;&#10;Description automatically generated">
            <a:extLst>
              <a:ext uri="{FF2B5EF4-FFF2-40B4-BE49-F238E27FC236}">
                <a16:creationId xmlns:a16="http://schemas.microsoft.com/office/drawing/2014/main" id="{DD19ECD8-451E-493F-9D38-3229711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87983" y="1886805"/>
            <a:ext cx="619274" cy="900762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DBBD0A-07CE-45C7-8A4C-2989EAE09DC1}"/>
              </a:ext>
            </a:extLst>
          </p:cNvPr>
          <p:cNvCxnSpPr>
            <a:cxnSpLocks/>
          </p:cNvCxnSpPr>
          <p:nvPr/>
        </p:nvCxnSpPr>
        <p:spPr>
          <a:xfrm flipH="1">
            <a:off x="8408020" y="4242765"/>
            <a:ext cx="1651652" cy="641626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1CC521-075A-484E-B066-1B9283AC4806}"/>
              </a:ext>
            </a:extLst>
          </p:cNvPr>
          <p:cNvCxnSpPr>
            <a:cxnSpLocks/>
          </p:cNvCxnSpPr>
          <p:nvPr/>
        </p:nvCxnSpPr>
        <p:spPr>
          <a:xfrm flipH="1" flipV="1">
            <a:off x="8408020" y="4972666"/>
            <a:ext cx="1676295" cy="64526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5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13AF-0EB7-4247-B248-E179C428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D7EE3-61E6-4DF6-9E3F-0AE7B59D8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64" y="286602"/>
            <a:ext cx="11083280" cy="58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BBAD-D1EC-495D-99A5-3ED40637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B7378-1AB1-49B0-B0A6-231F3E6FC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8" y="197703"/>
            <a:ext cx="11839324" cy="58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16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Use ts-flint and Hivemall to do timeseries analysis and anomaly detection on databricks</a:t>
            </a:r>
          </a:p>
          <a:p>
            <a:pPr lvl="1"/>
            <a:endParaRPr lang="en-US" dirty="0"/>
          </a:p>
          <a:p>
            <a:r>
              <a:rPr lang="en-US" dirty="0"/>
              <a:t>Data Overview: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Control datapoint collected hourly and aggregated daily, kept for ~ 415 days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Individual metrics are identified by a result_key_nbr and have a date column and a respective Actual_Value per day. Thousands of Controls metrics are generated every day.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Anomalies can be present in one individual metric or be system wide.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simplicity, I started looking at one single metric (</a:t>
            </a:r>
            <a:r>
              <a:rPr lang="en-US" dirty="0" err="1"/>
              <a:t>result_key_nbr</a:t>
            </a:r>
            <a:r>
              <a:rPr lang="en-US" dirty="0"/>
              <a:t>) and expand to others later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was manually extracted and uploaded to </a:t>
            </a:r>
            <a:r>
              <a:rPr lang="en-US" dirty="0" err="1"/>
              <a:t>databricks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Library – ts-flint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ts-flint library was built for timeseries data manipulation and not analysis, so it didn’t fit my use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Once the data was manipulated using ts-flint, used Linear regression to detect anomalies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Wrong library pulled into databricks  - Error message wasn’t intuitive, took me a while to figure out why it wasn’t 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6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D72835-113B-47E1-A855-9598A71B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dirty="0"/>
              <a:t>Residual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BE7441-5685-4C49-82A7-F0C8C9623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297" y="230876"/>
            <a:ext cx="7240097" cy="63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2FA1-EF9B-4E7A-BDB1-CF0B2A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Library – Hivemall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1A1-6583-4804-B03F-5035A204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Accomplishments/Conclusions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Hivemall is a very powerful collection of machine learning algorithms and versatile data analytics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Took a long time to find the right library to install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Unable to find any documentation on how to use Hivemall libraries on databricks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Hivemall seems to be focused on Hive functions. Installed Spark library but wasn’t able to use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727EE-1F2C-4797-B346-51DAFA76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09"/>
            <a:ext cx="12192000" cy="3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8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528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Big Data 230 </vt:lpstr>
      <vt:lpstr>First the Fun stuff… Containers / IoT</vt:lpstr>
      <vt:lpstr>PowerPoint Presentation</vt:lpstr>
      <vt:lpstr>PowerPoint Presentation</vt:lpstr>
      <vt:lpstr>Time Series Analysis </vt:lpstr>
      <vt:lpstr>1st Library – ts-flint</vt:lpstr>
      <vt:lpstr>Linear Regression Residual Graph</vt:lpstr>
      <vt:lpstr>2nd Library – Hivemall</vt:lpstr>
      <vt:lpstr>PowerPoint Presentation</vt:lpstr>
      <vt:lpstr>3rd Algorithm – SARIMA</vt:lpstr>
      <vt:lpstr>Anomaly  detection using SARIMA </vt:lpstr>
      <vt:lpstr>4th Algorithm – LSTM </vt:lpstr>
      <vt:lpstr>LSTM Actual vs Predicted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230</dc:title>
  <dc:creator>JC Martin</dc:creator>
  <cp:lastModifiedBy>Jean-Claude Martin</cp:lastModifiedBy>
  <cp:revision>31</cp:revision>
  <dcterms:created xsi:type="dcterms:W3CDTF">2019-06-19T18:20:07Z</dcterms:created>
  <dcterms:modified xsi:type="dcterms:W3CDTF">2019-08-29T01:52:13Z</dcterms:modified>
</cp:coreProperties>
</file>