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60" r:id="rId8"/>
    <p:sldId id="264" r:id="rId9"/>
    <p:sldId id="265" r:id="rId10"/>
    <p:sldId id="266" r:id="rId11"/>
    <p:sldId id="268" r:id="rId12"/>
    <p:sldId id="267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DB68-60C6-4173-830E-360F0DE771A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1C2953-77E2-4E75-B5A0-897A58136840}">
      <dgm:prSet/>
      <dgm:spPr/>
      <dgm:t>
        <a:bodyPr/>
        <a:lstStyle/>
        <a:p>
          <a:r>
            <a:rPr lang="es-EC"/>
            <a:t>Realizar casos de pruebas y reportes de errores</a:t>
          </a:r>
          <a:endParaRPr lang="en-US"/>
        </a:p>
      </dgm:t>
    </dgm:pt>
    <dgm:pt modelId="{06E446B1-2D57-4BBF-954E-FAB8046592B9}" type="parTrans" cxnId="{07C5378F-9B63-4FCE-B552-A43DC912EAA5}">
      <dgm:prSet/>
      <dgm:spPr/>
      <dgm:t>
        <a:bodyPr/>
        <a:lstStyle/>
        <a:p>
          <a:endParaRPr lang="en-US"/>
        </a:p>
      </dgm:t>
    </dgm:pt>
    <dgm:pt modelId="{928AB7A4-F8A7-410D-9A41-5BAC73B873CC}" type="sibTrans" cxnId="{07C5378F-9B63-4FCE-B552-A43DC912EAA5}">
      <dgm:prSet/>
      <dgm:spPr/>
      <dgm:t>
        <a:bodyPr/>
        <a:lstStyle/>
        <a:p>
          <a:endParaRPr lang="en-US"/>
        </a:p>
      </dgm:t>
    </dgm:pt>
    <dgm:pt modelId="{5E1704EC-94C6-4F11-810E-FF7017A061F1}">
      <dgm:prSet/>
      <dgm:spPr/>
      <dgm:t>
        <a:bodyPr/>
        <a:lstStyle/>
        <a:p>
          <a:r>
            <a:rPr lang="es-EC"/>
            <a:t>Identificar los requerimientos funcionales y no funcionales</a:t>
          </a:r>
          <a:endParaRPr lang="en-US"/>
        </a:p>
      </dgm:t>
    </dgm:pt>
    <dgm:pt modelId="{D0792CFC-65D2-4290-AA15-CC6F5FF5A66E}" type="parTrans" cxnId="{5903494B-6FE0-4BBB-87ED-37ED4A1E0AC5}">
      <dgm:prSet/>
      <dgm:spPr/>
      <dgm:t>
        <a:bodyPr/>
        <a:lstStyle/>
        <a:p>
          <a:endParaRPr lang="en-US"/>
        </a:p>
      </dgm:t>
    </dgm:pt>
    <dgm:pt modelId="{0773B1DB-0800-40BC-A4FC-A761686FA4F6}" type="sibTrans" cxnId="{5903494B-6FE0-4BBB-87ED-37ED4A1E0AC5}">
      <dgm:prSet/>
      <dgm:spPr/>
      <dgm:t>
        <a:bodyPr/>
        <a:lstStyle/>
        <a:p>
          <a:endParaRPr lang="en-US"/>
        </a:p>
      </dgm:t>
    </dgm:pt>
    <dgm:pt modelId="{D8A145CF-8C29-4E06-8A16-D68426632E8A}">
      <dgm:prSet/>
      <dgm:spPr/>
      <dgm:t>
        <a:bodyPr/>
        <a:lstStyle/>
        <a:p>
          <a:r>
            <a:rPr lang="es-EC"/>
            <a:t>Crear un sistema de pedidos, permitiendo una vista clara y ordenada de los datos.</a:t>
          </a:r>
          <a:endParaRPr lang="en-US"/>
        </a:p>
      </dgm:t>
    </dgm:pt>
    <dgm:pt modelId="{3B8BE3DD-3CCF-40F5-A068-44999BAC30FB}" type="parTrans" cxnId="{B520B159-004B-4F92-9BCF-7D1DAC5E657B}">
      <dgm:prSet/>
      <dgm:spPr/>
      <dgm:t>
        <a:bodyPr/>
        <a:lstStyle/>
        <a:p>
          <a:endParaRPr lang="en-US"/>
        </a:p>
      </dgm:t>
    </dgm:pt>
    <dgm:pt modelId="{2B83EB33-3BEF-43F3-B1C0-70D2AF9FED00}" type="sibTrans" cxnId="{B520B159-004B-4F92-9BCF-7D1DAC5E657B}">
      <dgm:prSet/>
      <dgm:spPr/>
      <dgm:t>
        <a:bodyPr/>
        <a:lstStyle/>
        <a:p>
          <a:endParaRPr lang="en-US"/>
        </a:p>
      </dgm:t>
    </dgm:pt>
    <dgm:pt modelId="{498E9EEC-A607-4A62-81F2-A4975AFF66F3}" type="pres">
      <dgm:prSet presAssocID="{56EFDB68-60C6-4173-830E-360F0DE771A9}" presName="vert0" presStyleCnt="0">
        <dgm:presLayoutVars>
          <dgm:dir/>
          <dgm:animOne val="branch"/>
          <dgm:animLvl val="lvl"/>
        </dgm:presLayoutVars>
      </dgm:prSet>
      <dgm:spPr/>
    </dgm:pt>
    <dgm:pt modelId="{43754A9F-0DD9-4A48-8621-DB1DE6FBCDBA}" type="pres">
      <dgm:prSet presAssocID="{DE1C2953-77E2-4E75-B5A0-897A58136840}" presName="thickLine" presStyleLbl="alignNode1" presStyleIdx="0" presStyleCnt="3"/>
      <dgm:spPr/>
    </dgm:pt>
    <dgm:pt modelId="{3EEB8B44-0066-4142-83DD-7C3FF8F2DCCB}" type="pres">
      <dgm:prSet presAssocID="{DE1C2953-77E2-4E75-B5A0-897A58136840}" presName="horz1" presStyleCnt="0"/>
      <dgm:spPr/>
    </dgm:pt>
    <dgm:pt modelId="{86B04B9B-D465-4F6A-92B3-BDCABB6715E5}" type="pres">
      <dgm:prSet presAssocID="{DE1C2953-77E2-4E75-B5A0-897A58136840}" presName="tx1" presStyleLbl="revTx" presStyleIdx="0" presStyleCnt="3"/>
      <dgm:spPr/>
    </dgm:pt>
    <dgm:pt modelId="{4DF0FF4E-CC19-42A5-BE27-3422933AF9B7}" type="pres">
      <dgm:prSet presAssocID="{DE1C2953-77E2-4E75-B5A0-897A58136840}" presName="vert1" presStyleCnt="0"/>
      <dgm:spPr/>
    </dgm:pt>
    <dgm:pt modelId="{A4394F76-E853-4DF9-808B-1A5A85541B4D}" type="pres">
      <dgm:prSet presAssocID="{5E1704EC-94C6-4F11-810E-FF7017A061F1}" presName="thickLine" presStyleLbl="alignNode1" presStyleIdx="1" presStyleCnt="3"/>
      <dgm:spPr/>
    </dgm:pt>
    <dgm:pt modelId="{53675963-B7FF-4216-B213-CE8FF8320FC4}" type="pres">
      <dgm:prSet presAssocID="{5E1704EC-94C6-4F11-810E-FF7017A061F1}" presName="horz1" presStyleCnt="0"/>
      <dgm:spPr/>
    </dgm:pt>
    <dgm:pt modelId="{27117371-EED2-48AD-BF78-8A8DF0BBC6A0}" type="pres">
      <dgm:prSet presAssocID="{5E1704EC-94C6-4F11-810E-FF7017A061F1}" presName="tx1" presStyleLbl="revTx" presStyleIdx="1" presStyleCnt="3"/>
      <dgm:spPr/>
    </dgm:pt>
    <dgm:pt modelId="{B12F6F34-97CF-4562-A406-20A31CCA7B47}" type="pres">
      <dgm:prSet presAssocID="{5E1704EC-94C6-4F11-810E-FF7017A061F1}" presName="vert1" presStyleCnt="0"/>
      <dgm:spPr/>
    </dgm:pt>
    <dgm:pt modelId="{406A72DC-4DB6-4C2A-B8C7-E0E2871DD7EE}" type="pres">
      <dgm:prSet presAssocID="{D8A145CF-8C29-4E06-8A16-D68426632E8A}" presName="thickLine" presStyleLbl="alignNode1" presStyleIdx="2" presStyleCnt="3"/>
      <dgm:spPr/>
    </dgm:pt>
    <dgm:pt modelId="{B94F4DD6-8584-427F-81A7-3851AEC67D3B}" type="pres">
      <dgm:prSet presAssocID="{D8A145CF-8C29-4E06-8A16-D68426632E8A}" presName="horz1" presStyleCnt="0"/>
      <dgm:spPr/>
    </dgm:pt>
    <dgm:pt modelId="{29D41402-39E9-4CBD-A2CF-30AA6661C76C}" type="pres">
      <dgm:prSet presAssocID="{D8A145CF-8C29-4E06-8A16-D68426632E8A}" presName="tx1" presStyleLbl="revTx" presStyleIdx="2" presStyleCnt="3"/>
      <dgm:spPr/>
    </dgm:pt>
    <dgm:pt modelId="{5700DBC1-A682-41ED-96FF-664A06BC098E}" type="pres">
      <dgm:prSet presAssocID="{D8A145CF-8C29-4E06-8A16-D68426632E8A}" presName="vert1" presStyleCnt="0"/>
      <dgm:spPr/>
    </dgm:pt>
  </dgm:ptLst>
  <dgm:cxnLst>
    <dgm:cxn modelId="{9A227C41-E470-473B-8780-4F0BF86737BC}" type="presOf" srcId="{56EFDB68-60C6-4173-830E-360F0DE771A9}" destId="{498E9EEC-A607-4A62-81F2-A4975AFF66F3}" srcOrd="0" destOrd="0" presId="urn:microsoft.com/office/officeart/2008/layout/LinedList"/>
    <dgm:cxn modelId="{5903494B-6FE0-4BBB-87ED-37ED4A1E0AC5}" srcId="{56EFDB68-60C6-4173-830E-360F0DE771A9}" destId="{5E1704EC-94C6-4F11-810E-FF7017A061F1}" srcOrd="1" destOrd="0" parTransId="{D0792CFC-65D2-4290-AA15-CC6F5FF5A66E}" sibTransId="{0773B1DB-0800-40BC-A4FC-A761686FA4F6}"/>
    <dgm:cxn modelId="{B520B159-004B-4F92-9BCF-7D1DAC5E657B}" srcId="{56EFDB68-60C6-4173-830E-360F0DE771A9}" destId="{D8A145CF-8C29-4E06-8A16-D68426632E8A}" srcOrd="2" destOrd="0" parTransId="{3B8BE3DD-3CCF-40F5-A068-44999BAC30FB}" sibTransId="{2B83EB33-3BEF-43F3-B1C0-70D2AF9FED00}"/>
    <dgm:cxn modelId="{8827B286-4C67-41D6-9B0E-41EFA57140E1}" type="presOf" srcId="{DE1C2953-77E2-4E75-B5A0-897A58136840}" destId="{86B04B9B-D465-4F6A-92B3-BDCABB6715E5}" srcOrd="0" destOrd="0" presId="urn:microsoft.com/office/officeart/2008/layout/LinedList"/>
    <dgm:cxn modelId="{07C5378F-9B63-4FCE-B552-A43DC912EAA5}" srcId="{56EFDB68-60C6-4173-830E-360F0DE771A9}" destId="{DE1C2953-77E2-4E75-B5A0-897A58136840}" srcOrd="0" destOrd="0" parTransId="{06E446B1-2D57-4BBF-954E-FAB8046592B9}" sibTransId="{928AB7A4-F8A7-410D-9A41-5BAC73B873CC}"/>
    <dgm:cxn modelId="{AC0FA8CC-164D-4BAE-A766-C74E1FDF536F}" type="presOf" srcId="{D8A145CF-8C29-4E06-8A16-D68426632E8A}" destId="{29D41402-39E9-4CBD-A2CF-30AA6661C76C}" srcOrd="0" destOrd="0" presId="urn:microsoft.com/office/officeart/2008/layout/LinedList"/>
    <dgm:cxn modelId="{5A54DEDE-0C78-4FB9-B1DF-A71C18F6AF1C}" type="presOf" srcId="{5E1704EC-94C6-4F11-810E-FF7017A061F1}" destId="{27117371-EED2-48AD-BF78-8A8DF0BBC6A0}" srcOrd="0" destOrd="0" presId="urn:microsoft.com/office/officeart/2008/layout/LinedList"/>
    <dgm:cxn modelId="{099DF173-106D-46F2-A901-12B151DEA0D3}" type="presParOf" srcId="{498E9EEC-A607-4A62-81F2-A4975AFF66F3}" destId="{43754A9F-0DD9-4A48-8621-DB1DE6FBCDBA}" srcOrd="0" destOrd="0" presId="urn:microsoft.com/office/officeart/2008/layout/LinedList"/>
    <dgm:cxn modelId="{708B164A-2983-4560-B06C-C6713BA59E86}" type="presParOf" srcId="{498E9EEC-A607-4A62-81F2-A4975AFF66F3}" destId="{3EEB8B44-0066-4142-83DD-7C3FF8F2DCCB}" srcOrd="1" destOrd="0" presId="urn:microsoft.com/office/officeart/2008/layout/LinedList"/>
    <dgm:cxn modelId="{AED89EBA-1575-4404-A649-F0949DA2605B}" type="presParOf" srcId="{3EEB8B44-0066-4142-83DD-7C3FF8F2DCCB}" destId="{86B04B9B-D465-4F6A-92B3-BDCABB6715E5}" srcOrd="0" destOrd="0" presId="urn:microsoft.com/office/officeart/2008/layout/LinedList"/>
    <dgm:cxn modelId="{DFF59D2D-C13E-48BE-B019-ED93C0BC9221}" type="presParOf" srcId="{3EEB8B44-0066-4142-83DD-7C3FF8F2DCCB}" destId="{4DF0FF4E-CC19-42A5-BE27-3422933AF9B7}" srcOrd="1" destOrd="0" presId="urn:microsoft.com/office/officeart/2008/layout/LinedList"/>
    <dgm:cxn modelId="{502C33E7-470B-4FE9-8DCC-DCF92027E37A}" type="presParOf" srcId="{498E9EEC-A607-4A62-81F2-A4975AFF66F3}" destId="{A4394F76-E853-4DF9-808B-1A5A85541B4D}" srcOrd="2" destOrd="0" presId="urn:microsoft.com/office/officeart/2008/layout/LinedList"/>
    <dgm:cxn modelId="{04EA8196-1880-4E5E-8786-0884B0AF5487}" type="presParOf" srcId="{498E9EEC-A607-4A62-81F2-A4975AFF66F3}" destId="{53675963-B7FF-4216-B213-CE8FF8320FC4}" srcOrd="3" destOrd="0" presId="urn:microsoft.com/office/officeart/2008/layout/LinedList"/>
    <dgm:cxn modelId="{19B07E49-D06B-4AD9-AC5A-1BE572D1A6C3}" type="presParOf" srcId="{53675963-B7FF-4216-B213-CE8FF8320FC4}" destId="{27117371-EED2-48AD-BF78-8A8DF0BBC6A0}" srcOrd="0" destOrd="0" presId="urn:microsoft.com/office/officeart/2008/layout/LinedList"/>
    <dgm:cxn modelId="{AD109121-F33E-42E6-949E-F6F70A29B245}" type="presParOf" srcId="{53675963-B7FF-4216-B213-CE8FF8320FC4}" destId="{B12F6F34-97CF-4562-A406-20A31CCA7B47}" srcOrd="1" destOrd="0" presId="urn:microsoft.com/office/officeart/2008/layout/LinedList"/>
    <dgm:cxn modelId="{2CAD0020-6CC9-4210-844E-A329515A2EFC}" type="presParOf" srcId="{498E9EEC-A607-4A62-81F2-A4975AFF66F3}" destId="{406A72DC-4DB6-4C2A-B8C7-E0E2871DD7EE}" srcOrd="4" destOrd="0" presId="urn:microsoft.com/office/officeart/2008/layout/LinedList"/>
    <dgm:cxn modelId="{30F8F38E-DA93-428D-BEC6-4BA708F14F99}" type="presParOf" srcId="{498E9EEC-A607-4A62-81F2-A4975AFF66F3}" destId="{B94F4DD6-8584-427F-81A7-3851AEC67D3B}" srcOrd="5" destOrd="0" presId="urn:microsoft.com/office/officeart/2008/layout/LinedList"/>
    <dgm:cxn modelId="{E5FC055B-2D6D-453A-AB83-6887667E11D0}" type="presParOf" srcId="{B94F4DD6-8584-427F-81A7-3851AEC67D3B}" destId="{29D41402-39E9-4CBD-A2CF-30AA6661C76C}" srcOrd="0" destOrd="0" presId="urn:microsoft.com/office/officeart/2008/layout/LinedList"/>
    <dgm:cxn modelId="{5E26A433-2138-49B5-9486-C79AD7220EF3}" type="presParOf" srcId="{B94F4DD6-8584-427F-81A7-3851AEC67D3B}" destId="{5700DBC1-A682-41ED-96FF-664A06BC09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4A9F-0DD9-4A48-8621-DB1DE6FBCDBA}">
      <dsp:nvSpPr>
        <dsp:cNvPr id="0" name=""/>
        <dsp:cNvSpPr/>
      </dsp:nvSpPr>
      <dsp:spPr>
        <a:xfrm>
          <a:off x="0" y="2640"/>
          <a:ext cx="51419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4B9B-D465-4F6A-92B3-BDCABB6715E5}">
      <dsp:nvSpPr>
        <dsp:cNvPr id="0" name=""/>
        <dsp:cNvSpPr/>
      </dsp:nvSpPr>
      <dsp:spPr>
        <a:xfrm>
          <a:off x="0" y="2640"/>
          <a:ext cx="5141912" cy="180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/>
            <a:t>Realizar casos de pruebas y reportes de errores</a:t>
          </a:r>
          <a:endParaRPr lang="en-US" sz="2900" kern="1200"/>
        </a:p>
      </dsp:txBody>
      <dsp:txXfrm>
        <a:off x="0" y="2640"/>
        <a:ext cx="5141912" cy="1800581"/>
      </dsp:txXfrm>
    </dsp:sp>
    <dsp:sp modelId="{A4394F76-E853-4DF9-808B-1A5A85541B4D}">
      <dsp:nvSpPr>
        <dsp:cNvPr id="0" name=""/>
        <dsp:cNvSpPr/>
      </dsp:nvSpPr>
      <dsp:spPr>
        <a:xfrm>
          <a:off x="0" y="1803221"/>
          <a:ext cx="51419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7371-EED2-48AD-BF78-8A8DF0BBC6A0}">
      <dsp:nvSpPr>
        <dsp:cNvPr id="0" name=""/>
        <dsp:cNvSpPr/>
      </dsp:nvSpPr>
      <dsp:spPr>
        <a:xfrm>
          <a:off x="0" y="1803221"/>
          <a:ext cx="5141912" cy="180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/>
            <a:t>Identificar los requerimientos funcionales y no funcionales</a:t>
          </a:r>
          <a:endParaRPr lang="en-US" sz="2900" kern="1200"/>
        </a:p>
      </dsp:txBody>
      <dsp:txXfrm>
        <a:off x="0" y="1803221"/>
        <a:ext cx="5141912" cy="1800581"/>
      </dsp:txXfrm>
    </dsp:sp>
    <dsp:sp modelId="{406A72DC-4DB6-4C2A-B8C7-E0E2871DD7EE}">
      <dsp:nvSpPr>
        <dsp:cNvPr id="0" name=""/>
        <dsp:cNvSpPr/>
      </dsp:nvSpPr>
      <dsp:spPr>
        <a:xfrm>
          <a:off x="0" y="3603803"/>
          <a:ext cx="51419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41402-39E9-4CBD-A2CF-30AA6661C76C}">
      <dsp:nvSpPr>
        <dsp:cNvPr id="0" name=""/>
        <dsp:cNvSpPr/>
      </dsp:nvSpPr>
      <dsp:spPr>
        <a:xfrm>
          <a:off x="0" y="3603803"/>
          <a:ext cx="5141912" cy="180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/>
            <a:t>Crear un sistema de pedidos, permitiendo una vista clara y ordenada de los datos.</a:t>
          </a:r>
          <a:endParaRPr lang="en-US" sz="2900" kern="1200"/>
        </a:p>
      </dsp:txBody>
      <dsp:txXfrm>
        <a:off x="0" y="3603803"/>
        <a:ext cx="5141912" cy="1800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946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447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879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01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014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5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7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33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347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609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1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32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IngSoftware - ESPE">
            <a:extLst>
              <a:ext uri="{FF2B5EF4-FFF2-40B4-BE49-F238E27FC236}">
                <a16:creationId xmlns:a16="http://schemas.microsoft.com/office/drawing/2014/main" id="{99AA0783-3491-F3A2-1A0D-A94A2E7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21" y="613193"/>
            <a:ext cx="3050990" cy="30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034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A2022-50A2-E429-8A34-AC4BE5A0D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346" y="3981573"/>
            <a:ext cx="7005321" cy="2045768"/>
          </a:xfrm>
        </p:spPr>
        <p:txBody>
          <a:bodyPr>
            <a:normAutofit/>
          </a:bodyPr>
          <a:lstStyle/>
          <a:p>
            <a:pPr algn="r"/>
            <a:r>
              <a:rPr lang="es-EC" sz="2400" dirty="0"/>
              <a:t>FUNDAMENTOS DE LA INGENIERIA DE SOFTWARE</a:t>
            </a:r>
            <a:br>
              <a:rPr lang="es-EC" sz="2400" dirty="0"/>
            </a:br>
            <a:br>
              <a:rPr lang="es-EC" sz="2400" dirty="0"/>
            </a:br>
            <a:r>
              <a:rPr lang="es-EC" sz="2400" dirty="0"/>
              <a:t>ING. JENNY RUIZ</a:t>
            </a:r>
            <a:br>
              <a:rPr lang="es-EC" sz="2400" dirty="0"/>
            </a:br>
            <a:r>
              <a:rPr lang="es-EC" sz="2400" dirty="0"/>
              <a:t>G8</a:t>
            </a:r>
            <a:br>
              <a:rPr lang="es-EC" sz="2400" dirty="0"/>
            </a:br>
            <a:endParaRPr lang="es-EC" sz="2400" dirty="0"/>
          </a:p>
        </p:txBody>
      </p:sp>
      <p:pic>
        <p:nvPicPr>
          <p:cNvPr id="1026" name="Picture 2" descr="ESPE | Universidad de las Fuerzas Armadas | Sangolquí">
            <a:extLst>
              <a:ext uri="{FF2B5EF4-FFF2-40B4-BE49-F238E27FC236}">
                <a16:creationId xmlns:a16="http://schemas.microsoft.com/office/drawing/2014/main" id="{427989EE-287E-B033-F829-71D94D41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858" y="830659"/>
            <a:ext cx="7175721" cy="19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000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A3A584A-E312-D7FC-EE29-D4B8F4ABF1BD}"/>
              </a:ext>
            </a:extLst>
          </p:cNvPr>
          <p:cNvSpPr txBox="1"/>
          <p:nvPr/>
        </p:nvSpPr>
        <p:spPr>
          <a:xfrm>
            <a:off x="4548909" y="3910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Ingresar Pedidos 2</a:t>
            </a:r>
            <a:endParaRPr lang="es-EC"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D46E30-00A7-35BA-FF2C-2337925F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4377"/>
            <a:ext cx="5212078" cy="4600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F5A316-D2A3-E340-220D-3D11ED76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3" y="1574377"/>
            <a:ext cx="5163710" cy="46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99BF0C-5B2D-C085-417E-E7B60B1A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593" y="1459651"/>
            <a:ext cx="3872865" cy="34137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613237-8AA4-16DD-C5BB-F663D38904C3}"/>
              </a:ext>
            </a:extLst>
          </p:cNvPr>
          <p:cNvSpPr txBox="1"/>
          <p:nvPr/>
        </p:nvSpPr>
        <p:spPr>
          <a:xfrm>
            <a:off x="4914376" y="382953"/>
            <a:ext cx="2624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latin typeface="+mj-lt"/>
              </a:rPr>
              <a:t>Opciones Invalidas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8250A-58F5-006A-6EE9-40916412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" y="1459652"/>
            <a:ext cx="3829381" cy="34137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0D4DF0-C265-8F64-1AEB-0780AA0F4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603" y="1459652"/>
            <a:ext cx="3798793" cy="34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3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8B18-4597-9450-15A3-848CE159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C" dirty="0"/>
              <a:t>Caja negra REQ03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00AE5-05F9-8332-E646-AB723B33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7415"/>
            <a:ext cx="3649980" cy="333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156AC1-627F-6568-A8F1-3977348F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30" y="2177415"/>
            <a:ext cx="3710940" cy="33635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792E53-951D-A598-7744-1C662A6CB481}"/>
              </a:ext>
            </a:extLst>
          </p:cNvPr>
          <p:cNvSpPr txBox="1"/>
          <p:nvPr/>
        </p:nvSpPr>
        <p:spPr>
          <a:xfrm>
            <a:off x="1066800" y="1424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Ingresar </a:t>
            </a:r>
            <a:r>
              <a:rPr lang="es-EC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Clientes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1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255541B-F4A8-75C8-F877-551E57B54ADA}"/>
              </a:ext>
            </a:extLst>
          </p:cNvPr>
          <p:cNvSpPr txBox="1"/>
          <p:nvPr/>
        </p:nvSpPr>
        <p:spPr>
          <a:xfrm>
            <a:off x="2853267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32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Opciones Invalidas</a:t>
            </a:r>
            <a:endParaRPr lang="es-EC"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0762A3-E970-5C7C-9550-9F12624E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52" y="590754"/>
            <a:ext cx="3111586" cy="2856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2C7C29-6116-28B0-F993-BB316F7A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2452"/>
            <a:ext cx="3162909" cy="28565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285BFB-52E0-540D-CAA4-EEB76B5E9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8786"/>
            <a:ext cx="3129859" cy="28565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46D1DA-AE93-3A70-7887-56A7E5872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38" y="3788780"/>
            <a:ext cx="321310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2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roup 2065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73" name="Oval 2066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C"/>
            </a:p>
          </p:txBody>
        </p:sp>
        <p:sp>
          <p:nvSpPr>
            <p:cNvPr id="2075" name="Oval 2067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AE20707D-5841-41A3-B3F5-FD5979C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C9F05012-3070-48EC-BC58-E908A8D7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pic>
        <p:nvPicPr>
          <p:cNvPr id="4" name="Picture 8" descr="Gracias | PPT">
            <a:extLst>
              <a:ext uri="{FF2B5EF4-FFF2-40B4-BE49-F238E27FC236}">
                <a16:creationId xmlns:a16="http://schemas.microsoft.com/office/drawing/2014/main" id="{2C2FA324-4745-49D4-EF12-32F887C8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0" r="1" b="24065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33EAD004-AB0B-4352-9991-A040EA93D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CB7A4-7A57-3197-E74D-9364F1D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s-EC" sz="600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2F2FF-07E8-01CB-6634-5D51C5B5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s-EC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Desarrollar un sistema de pedidos básico, utilizando la metodología de trabajo Scrum, con un enfoque en el marco de trabajo 5W+2H para facilitar al cliente la gestión de su negocio.</a:t>
            </a:r>
          </a:p>
          <a:p>
            <a:endParaRPr lang="es-EC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C7E99-1F64-EC83-65D1-33684A4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s-EC" sz="3000">
                <a:solidFill>
                  <a:srgbClr val="FFFFFF"/>
                </a:solidFill>
              </a:rPr>
              <a:t>Objetivos Específicos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497BE95-CEB6-A2FB-DD0D-84C166515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42606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989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27D13-C1F1-2181-798D-EEC2ACC9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s-EC">
                <a:solidFill>
                  <a:srgbClr val="FFFFFF"/>
                </a:solidFill>
              </a:rPr>
              <a:t>Alcance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3335B-FFA8-7AA0-D14E-D1D2B2C3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6"/>
            <a:ext cx="6630177" cy="55287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C" sz="1400" dirty="0"/>
              <a:t>Análisis del problema:</a:t>
            </a:r>
          </a:p>
          <a:p>
            <a:r>
              <a:rPr lang="es-EC" sz="1400" dirty="0"/>
              <a:t>Investigar la causa raíz del problema del cliente.</a:t>
            </a:r>
          </a:p>
          <a:p>
            <a:r>
              <a:rPr lang="es-EC" sz="1400" dirty="0"/>
              <a:t>Identificar las áreas específicas que requieren atención.</a:t>
            </a:r>
          </a:p>
          <a:p>
            <a:r>
              <a:rPr lang="es-EC" sz="1400" dirty="0"/>
              <a:t>Recompilar datos relevantes sobre el proceso de pedidos actual.</a:t>
            </a:r>
          </a:p>
          <a:p>
            <a:r>
              <a:rPr lang="es-EC" sz="1400" dirty="0"/>
              <a:t>Propuesta de solución:</a:t>
            </a:r>
          </a:p>
          <a:p>
            <a:r>
              <a:rPr lang="es-EC" sz="1400" dirty="0"/>
              <a:t>Diseñar una solución viable y eficiente para el problema de facturación.</a:t>
            </a:r>
          </a:p>
          <a:p>
            <a:r>
              <a:rPr lang="es-EC" sz="1400" dirty="0"/>
              <a:t>Considerar alternativas de software o herramientas que podrían mejorar el proceso.</a:t>
            </a:r>
          </a:p>
          <a:p>
            <a:endParaRPr lang="es-EC" sz="1400" dirty="0"/>
          </a:p>
          <a:p>
            <a:pPr marL="0" indent="0">
              <a:buNone/>
            </a:pPr>
            <a:r>
              <a:rPr lang="es-EC" sz="1400" dirty="0"/>
              <a:t>Proponer un plan de implementación de la solución.</a:t>
            </a:r>
          </a:p>
          <a:p>
            <a:pPr marL="0" indent="0">
              <a:buNone/>
            </a:pPr>
            <a:r>
              <a:rPr lang="es-EC" sz="1400" dirty="0"/>
              <a:t>EXCLUIDO DEL ALCANCE</a:t>
            </a:r>
          </a:p>
          <a:p>
            <a:r>
              <a:rPr lang="es-EC" sz="1400" dirty="0"/>
              <a:t>Implementación de sistemas de contabilidad o ERP (planificación de recursos empresariales).</a:t>
            </a:r>
          </a:p>
          <a:p>
            <a:r>
              <a:rPr lang="es-EC" sz="1400" dirty="0"/>
              <a:t>Consultoría financiera o legal relacionada con la facturación.</a:t>
            </a:r>
          </a:p>
          <a:p>
            <a:pPr marL="0" indent="0">
              <a:buNone/>
            </a:pPr>
            <a:r>
              <a:rPr lang="es-EC" sz="1400" dirty="0"/>
              <a:t>CONSIDERACIONES</a:t>
            </a:r>
          </a:p>
          <a:p>
            <a:r>
              <a:rPr lang="es-EC" sz="1400" dirty="0"/>
              <a:t>El proyecto se enfocará en la solución del problema actual del cliente.</a:t>
            </a:r>
          </a:p>
          <a:p>
            <a:endParaRPr lang="es-EC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3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F4BD-EEFF-4F3B-CDD0-E86C1D08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s-EC" dirty="0"/>
              <a:t>Matriz de Marco de Trabajo de HU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4ADC4AB-3EDD-A0DC-4794-3C3EE4C3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12192000" cy="3749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F9049-91B4-B346-83F4-3562A8942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37F71-3D69-45D8-7DA2-F32A9440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C" dirty="0"/>
              <a:t>Caja blanca REQ01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F1236F-9736-F460-A8EA-E318C427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1" y="3086338"/>
            <a:ext cx="1909657" cy="17893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BAD95E-4C2F-3750-996A-BB7DD9E6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68" y="2297360"/>
            <a:ext cx="3781445" cy="33673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1A179F-A930-368E-AFF4-0317211EF428}"/>
              </a:ext>
            </a:extLst>
          </p:cNvPr>
          <p:cNvSpPr txBox="1"/>
          <p:nvPr/>
        </p:nvSpPr>
        <p:spPr>
          <a:xfrm>
            <a:off x="1489054" y="1581232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Ingresar Pedidos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F485B63-003C-C66F-4B79-68932F199371}"/>
              </a:ext>
            </a:extLst>
          </p:cNvPr>
          <p:cNvCxnSpPr>
            <a:cxnSpLocks/>
          </p:cNvCxnSpPr>
          <p:nvPr/>
        </p:nvCxnSpPr>
        <p:spPr>
          <a:xfrm>
            <a:off x="6096000" y="1481667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AD9EA08-4E76-EAAA-5E7A-B0DB21E76EC8}"/>
              </a:ext>
            </a:extLst>
          </p:cNvPr>
          <p:cNvSpPr txBox="1"/>
          <p:nvPr/>
        </p:nvSpPr>
        <p:spPr>
          <a:xfrm>
            <a:off x="8102602" y="158123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Ingresar Clientes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427EBC-8026-37B1-810E-627F9FAE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54" y="3086339"/>
            <a:ext cx="1909657" cy="17893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D60E592-091F-6FF7-B130-835A16C6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64" y="2297360"/>
            <a:ext cx="3603865" cy="33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D47E3-AD3D-B274-8902-B65AFCA2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C" dirty="0"/>
              <a:t>Caja negra REQ01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001262-AEE4-9006-F4D7-F609411E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1" y="3086338"/>
            <a:ext cx="1909657" cy="17893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69C17A-E53A-9B3A-2EBD-BF824C97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68" y="2297360"/>
            <a:ext cx="3781445" cy="336731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CB9BE7-1527-2642-A562-EE11FFC78921}"/>
              </a:ext>
            </a:extLst>
          </p:cNvPr>
          <p:cNvSpPr txBox="1"/>
          <p:nvPr/>
        </p:nvSpPr>
        <p:spPr>
          <a:xfrm>
            <a:off x="1489054" y="1581232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Ingresar Pedidos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6EB0CE7-8D8E-EFC6-AC2D-CA0C31DE979F}"/>
              </a:ext>
            </a:extLst>
          </p:cNvPr>
          <p:cNvCxnSpPr>
            <a:cxnSpLocks/>
          </p:cNvCxnSpPr>
          <p:nvPr/>
        </p:nvCxnSpPr>
        <p:spPr>
          <a:xfrm>
            <a:off x="6096000" y="1481667"/>
            <a:ext cx="0" cy="543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78A735-F01C-EE65-10F5-F64463551C8D}"/>
              </a:ext>
            </a:extLst>
          </p:cNvPr>
          <p:cNvSpPr txBox="1"/>
          <p:nvPr/>
        </p:nvSpPr>
        <p:spPr>
          <a:xfrm>
            <a:off x="8102602" y="158123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Ingresar Clientes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33AB644-1A53-4BA8-544E-0F825860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54" y="3086339"/>
            <a:ext cx="1909657" cy="17893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7BF576-9E53-D18F-5373-EC3CD878A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64" y="2297360"/>
            <a:ext cx="3603865" cy="33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7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F61CA9A-B669-3A39-3097-05E95B79D90E}"/>
              </a:ext>
            </a:extLst>
          </p:cNvPr>
          <p:cNvSpPr txBox="1"/>
          <p:nvPr/>
        </p:nvSpPr>
        <p:spPr>
          <a:xfrm>
            <a:off x="4599243" y="471865"/>
            <a:ext cx="2377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Mostrar Registro</a:t>
            </a:r>
            <a:endParaRPr lang="es-EC" sz="3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75C826-EBF1-6E8E-62D1-B3B91517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2" y="1992630"/>
            <a:ext cx="4123841" cy="3808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B8C4CC-1458-E3CD-04CF-7729BF4F0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92" y="1992630"/>
            <a:ext cx="5692836" cy="38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FFC4513-4890-9776-35B3-E9A206E1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9548"/>
            <a:ext cx="10058400" cy="1609725"/>
          </a:xfrm>
        </p:spPr>
        <p:txBody>
          <a:bodyPr/>
          <a:lstStyle/>
          <a:p>
            <a:pPr algn="ctr"/>
            <a:r>
              <a:rPr lang="es-EC" dirty="0"/>
              <a:t>Caja negra REQ02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15D11B-4EFF-8ECF-95BB-DCE02BDA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3" y="1950564"/>
            <a:ext cx="4939468" cy="4429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4D1D27-829B-757F-0F81-8BFE8C88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1950563"/>
            <a:ext cx="4972555" cy="44299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A89F2B-1018-E425-6ECC-BF3B16F7BFA4}"/>
              </a:ext>
            </a:extLst>
          </p:cNvPr>
          <p:cNvSpPr txBox="1"/>
          <p:nvPr/>
        </p:nvSpPr>
        <p:spPr>
          <a:xfrm>
            <a:off x="1489054" y="1581232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Ingresar Pedidos 1</a:t>
            </a:r>
            <a:endParaRPr lang="es-EC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42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359</TotalTime>
  <Words>234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Letras en madera</vt:lpstr>
      <vt:lpstr>FUNDAMENTOS DE LA INGENIERIA DE SOFTWARE  ING. JENNY RUIZ G8 </vt:lpstr>
      <vt:lpstr>OBJETIVO GENERAL</vt:lpstr>
      <vt:lpstr>Objetivos Específicos </vt:lpstr>
      <vt:lpstr>Alcance </vt:lpstr>
      <vt:lpstr>Matriz de Marco de Trabajo de HU</vt:lpstr>
      <vt:lpstr>Caja blanca REQ01</vt:lpstr>
      <vt:lpstr>Caja negra REQ01</vt:lpstr>
      <vt:lpstr>Presentación de PowerPoint</vt:lpstr>
      <vt:lpstr>Caja negra REQ02</vt:lpstr>
      <vt:lpstr>Presentación de PowerPoint</vt:lpstr>
      <vt:lpstr>Presentación de PowerPoint</vt:lpstr>
      <vt:lpstr>Caja negra REQ03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Plua</dc:creator>
  <cp:lastModifiedBy>Thomas Plua</cp:lastModifiedBy>
  <cp:revision>2</cp:revision>
  <dcterms:created xsi:type="dcterms:W3CDTF">2025-01-28T01:35:16Z</dcterms:created>
  <dcterms:modified xsi:type="dcterms:W3CDTF">2025-01-28T16:40:40Z</dcterms:modified>
</cp:coreProperties>
</file>