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448119-2BA4-4A58-9E38-F3370A2CFD34}" type="datetimeFigureOut">
              <a:rPr lang="x-none" smtClean="0"/>
              <a:t>5/2/2024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1293317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48119-2BA4-4A58-9E38-F3370A2CFD34}" type="datetimeFigureOut">
              <a:rPr lang="x-none" smtClean="0"/>
              <a:t>5/2/2024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1600290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48119-2BA4-4A58-9E38-F3370A2CFD34}" type="datetimeFigureOut">
              <a:rPr lang="x-none" smtClean="0"/>
              <a:t>5/2/2024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8C7FD67-098F-4730-8691-E8072E1161AC}" type="slidenum">
              <a:rPr lang="x-none" smtClean="0"/>
              <a:t>‹#›</a:t>
            </a:fld>
            <a:endParaRPr lang="x-non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91665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48119-2BA4-4A58-9E38-F3370A2CFD34}" type="datetimeFigureOut">
              <a:rPr lang="x-none" smtClean="0"/>
              <a:t>5/2/2024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1370691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48119-2BA4-4A58-9E38-F3370A2CFD34}" type="datetimeFigureOut">
              <a:rPr lang="x-none" smtClean="0"/>
              <a:t>5/2/2024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8C7FD67-098F-4730-8691-E8072E1161AC}" type="slidenum">
              <a:rPr lang="x-none" smtClean="0"/>
              <a:t>‹#›</a:t>
            </a:fld>
            <a:endParaRPr lang="x-non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41361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48119-2BA4-4A58-9E38-F3370A2CFD34}" type="datetimeFigureOut">
              <a:rPr lang="x-none" smtClean="0"/>
              <a:t>5/2/2024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5798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48119-2BA4-4A58-9E38-F3370A2CFD34}" type="datetimeFigureOut">
              <a:rPr lang="x-none" smtClean="0"/>
              <a:t>5/2/2024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3222849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48119-2BA4-4A58-9E38-F3370A2CFD34}" type="datetimeFigureOut">
              <a:rPr lang="x-none" smtClean="0"/>
              <a:t>5/2/2024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1846893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48119-2BA4-4A58-9E38-F3370A2CFD34}" type="datetimeFigureOut">
              <a:rPr lang="x-none" smtClean="0"/>
              <a:t>5/2/2024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3730688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48119-2BA4-4A58-9E38-F3370A2CFD34}" type="datetimeFigureOut">
              <a:rPr lang="x-none" smtClean="0"/>
              <a:t>5/2/2024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3937558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448119-2BA4-4A58-9E38-F3370A2CFD34}" type="datetimeFigureOut">
              <a:rPr lang="x-none" smtClean="0"/>
              <a:t>5/2/2024</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3597013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448119-2BA4-4A58-9E38-F3370A2CFD34}" type="datetimeFigureOut">
              <a:rPr lang="x-none" smtClean="0"/>
              <a:t>5/2/2024</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2444237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448119-2BA4-4A58-9E38-F3370A2CFD34}" type="datetimeFigureOut">
              <a:rPr lang="x-none" smtClean="0"/>
              <a:t>5/2/2024</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315174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448119-2BA4-4A58-9E38-F3370A2CFD34}" type="datetimeFigureOut">
              <a:rPr lang="x-none" smtClean="0"/>
              <a:t>5/2/2024</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374608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448119-2BA4-4A58-9E38-F3370A2CFD34}" type="datetimeFigureOut">
              <a:rPr lang="x-none" smtClean="0"/>
              <a:t>5/2/2024</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1063826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448119-2BA4-4A58-9E38-F3370A2CFD34}" type="datetimeFigureOut">
              <a:rPr lang="x-none" smtClean="0"/>
              <a:t>5/2/2024</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1422263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448119-2BA4-4A58-9E38-F3370A2CFD34}" type="datetimeFigureOut">
              <a:rPr lang="x-none" smtClean="0"/>
              <a:t>5/2/2024</a:t>
            </a:fld>
            <a:endParaRPr lang="x-non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8C7FD67-098F-4730-8691-E8072E1161AC}" type="slidenum">
              <a:rPr lang="x-none" smtClean="0"/>
              <a:t>‹#›</a:t>
            </a:fld>
            <a:endParaRPr lang="x-none"/>
          </a:p>
        </p:txBody>
      </p:sp>
    </p:spTree>
    <p:extLst>
      <p:ext uri="{BB962C8B-B14F-4D97-AF65-F5344CB8AC3E}">
        <p14:creationId xmlns:p14="http://schemas.microsoft.com/office/powerpoint/2010/main" val="4287147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5E54-9E7C-41E3-95B6-F9E912C94224}"/>
              </a:ext>
            </a:extLst>
          </p:cNvPr>
          <p:cNvSpPr>
            <a:spLocks noGrp="1"/>
          </p:cNvSpPr>
          <p:nvPr>
            <p:ph type="ctrTitle"/>
          </p:nvPr>
        </p:nvSpPr>
        <p:spPr/>
        <p:txBody>
          <a:bodyPr/>
          <a:lstStyle/>
          <a:p>
            <a:pPr marL="0" marR="0" algn="ctr">
              <a:lnSpc>
                <a:spcPct val="107000"/>
              </a:lnSpc>
              <a:spcBef>
                <a:spcPts val="0"/>
              </a:spcBef>
              <a:spcAft>
                <a:spcPts val="800"/>
              </a:spcAft>
            </a:pPr>
            <a:r>
              <a:rPr lang="en-US" sz="4000" dirty="0">
                <a:solidFill>
                  <a:schemeClr val="accent3"/>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sz="4000" b="1" dirty="0">
                <a:solidFill>
                  <a:schemeClr val="accent3"/>
                </a:solidFill>
                <a:effectLst/>
                <a:latin typeface="Times New Roman" panose="02020603050405020304" pitchFamily="18" charset="0"/>
                <a:ea typeface="Calibri" panose="020F0502020204030204" pitchFamily="34" charset="0"/>
                <a:cs typeface="Times New Roman" panose="02020603050405020304" pitchFamily="18" charset="0"/>
              </a:rPr>
              <a:t>Autobiography </a:t>
            </a:r>
            <a:r>
              <a:rPr lang="en-US" sz="4000" b="1" dirty="0" smtClean="0">
                <a:solidFill>
                  <a:schemeClr val="accent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4000" b="1" dirty="0">
                <a:solidFill>
                  <a:schemeClr val="accent3"/>
                </a:solidFill>
                <a:latin typeface="Times New Roman" panose="02020603050405020304" pitchFamily="18" charset="0"/>
                <a:ea typeface="Calibri" panose="020F0502020204030204" pitchFamily="34" charset="0"/>
                <a:cs typeface="Times New Roman" panose="02020603050405020304" pitchFamily="18" charset="0"/>
              </a:rPr>
              <a:t/>
            </a:r>
            <a:br>
              <a:rPr lang="en-US" sz="4000" b="1" dirty="0">
                <a:solidFill>
                  <a:schemeClr val="accent3"/>
                </a:solidFill>
                <a:latin typeface="Times New Roman" panose="02020603050405020304" pitchFamily="18" charset="0"/>
                <a:ea typeface="Calibri" panose="020F0502020204030204" pitchFamily="34" charset="0"/>
                <a:cs typeface="Times New Roman" panose="02020603050405020304" pitchFamily="18" charset="0"/>
              </a:rPr>
            </a:br>
            <a:r>
              <a:rPr lang="en-US" sz="4000" b="1" dirty="0" smtClean="0">
                <a:solidFill>
                  <a:schemeClr val="accent3"/>
                </a:solidFill>
                <a:latin typeface="Times New Roman" panose="02020603050405020304" pitchFamily="18" charset="0"/>
                <a:ea typeface="Calibri" panose="020F0502020204030204" pitchFamily="34" charset="0"/>
                <a:cs typeface="Times New Roman" panose="02020603050405020304" pitchFamily="18" charset="0"/>
              </a:rPr>
              <a:t>DAVID MWANIKI MBITI </a:t>
            </a:r>
            <a:r>
              <a:rPr lang="en-US" sz="4000" b="1" dirty="0" smtClean="0">
                <a:solidFill>
                  <a:schemeClr val="accent3"/>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x-none" sz="4000" dirty="0">
              <a:solidFill>
                <a:schemeClr val="accent3"/>
              </a:solidFill>
            </a:endParaRPr>
          </a:p>
        </p:txBody>
      </p:sp>
    </p:spTree>
    <p:extLst>
      <p:ext uri="{BB962C8B-B14F-4D97-AF65-F5344CB8AC3E}">
        <p14:creationId xmlns:p14="http://schemas.microsoft.com/office/powerpoint/2010/main" val="2905898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D491-7341-4B35-BD71-25189369009C}"/>
              </a:ext>
            </a:extLst>
          </p:cNvPr>
          <p:cNvSpPr>
            <a:spLocks noGrp="1"/>
          </p:cNvSpPr>
          <p:nvPr>
            <p:ph type="title"/>
          </p:nvPr>
        </p:nvSpPr>
        <p:spPr>
          <a:xfrm>
            <a:off x="905934" y="586740"/>
            <a:ext cx="8596668" cy="1320800"/>
          </a:xfrm>
        </p:spPr>
        <p:txBody>
          <a:bodyPr/>
          <a:lstStyle/>
          <a:p>
            <a:r>
              <a:rPr lang="en-US" b="1" dirty="0"/>
              <a:t>Second Year (2022): Academic Growth and Hands-On Experience</a:t>
            </a:r>
          </a:p>
        </p:txBody>
      </p:sp>
      <p:sp>
        <p:nvSpPr>
          <p:cNvPr id="3" name="Content Placeholder 2">
            <a:extLst>
              <a:ext uri="{FF2B5EF4-FFF2-40B4-BE49-F238E27FC236}">
                <a16:creationId xmlns:a16="http://schemas.microsoft.com/office/drawing/2014/main" id="{31532B01-34AF-477E-A016-BAC2CC79666B}"/>
              </a:ext>
            </a:extLst>
          </p:cNvPr>
          <p:cNvSpPr>
            <a:spLocks noGrp="1"/>
          </p:cNvSpPr>
          <p:nvPr>
            <p:ph idx="1"/>
          </p:nvPr>
        </p:nvSpPr>
        <p:spPr/>
        <p:txBody>
          <a:bodyPr/>
          <a:lstStyle/>
          <a:p>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In my second year as a university student, my passion for my chosen program continued to flourish. Although I encountered challenges such as a lack of course materials, I adopted a proactive approach by borrowing resources and seeking additional learning opportunities. These hurdles only </a:t>
            </a:r>
            <a:r>
              <a:rPr lang="x-none" sz="1800" dirty="0" err="1">
                <a:effectLst/>
                <a:latin typeface="Times New Roman" panose="02020603050405020304" pitchFamily="18" charset="0"/>
                <a:ea typeface="Times New Roman" panose="02020603050405020304" pitchFamily="18" charset="0"/>
                <a:cs typeface="Times New Roman" panose="02020603050405020304" pitchFamily="18" charset="0"/>
              </a:rPr>
              <a:t>fueled</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 my determination to excel in my studies.</a:t>
            </a:r>
            <a:endParaRPr lang="x-none"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3848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E8D1-5615-4828-87AC-3E7C32E66AC3}"/>
              </a:ext>
            </a:extLst>
          </p:cNvPr>
          <p:cNvSpPr>
            <a:spLocks noGrp="1"/>
          </p:cNvSpPr>
          <p:nvPr>
            <p:ph type="title"/>
          </p:nvPr>
        </p:nvSpPr>
        <p:spPr/>
        <p:txBody>
          <a:bodyPr>
            <a:normAutofit fontScale="90000"/>
          </a:bodyPr>
          <a:lstStyle/>
          <a:p>
            <a:r>
              <a:rPr lang="en-US" b="1" dirty="0"/>
              <a:t>Third year Third Year (2023) - Deepening Knowledge in B.sc (Business Information technology).</a:t>
            </a:r>
          </a:p>
        </p:txBody>
      </p:sp>
      <p:sp>
        <p:nvSpPr>
          <p:cNvPr id="3" name="Content Placeholder 2">
            <a:extLst>
              <a:ext uri="{FF2B5EF4-FFF2-40B4-BE49-F238E27FC236}">
                <a16:creationId xmlns:a16="http://schemas.microsoft.com/office/drawing/2014/main" id="{CF8EE0E6-C0CC-4CEC-BC85-6B948D2533EE}"/>
              </a:ext>
            </a:extLst>
          </p:cNvPr>
          <p:cNvSpPr>
            <a:spLocks noGrp="1"/>
          </p:cNvSpPr>
          <p:nvPr>
            <p:ph idx="1"/>
          </p:nvPr>
        </p:nvSpPr>
        <p:spPr/>
        <p:txBody>
          <a:bodyPr>
            <a:normAutofit/>
          </a:bodyPr>
          <a:lstStyle/>
          <a:p>
            <a:r>
              <a:rPr lang="x-none" sz="2400" dirty="0">
                <a:effectLst/>
                <a:latin typeface="Times New Roman" panose="02020603050405020304" pitchFamily="18" charset="0"/>
                <a:ea typeface="Times New Roman" panose="02020603050405020304" pitchFamily="18" charset="0"/>
                <a:cs typeface="Times New Roman" panose="02020603050405020304" pitchFamily="18" charset="0"/>
              </a:rPr>
              <a:t>The third year of my university journey, spanning from 2022 to 2023, was a period of profound academic exploration and hands-on experience, further solidifying my expertise in </a:t>
            </a:r>
            <a:r>
              <a:rPr lang="en-US" sz="2400" dirty="0" smtClean="0">
                <a:effectLst/>
                <a:latin typeface="Times New Roman" panose="02020603050405020304" pitchFamily="18" charset="0"/>
                <a:ea typeface="Times New Roman" panose="02020603050405020304" pitchFamily="18" charset="0"/>
                <a:cs typeface="Times New Roman" panose="02020603050405020304" pitchFamily="18" charset="0"/>
              </a:rPr>
              <a:t> civil engineering</a:t>
            </a:r>
            <a:r>
              <a:rPr lang="x-none" sz="24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x-none" sz="2400" dirty="0">
                <a:effectLst/>
                <a:latin typeface="Times New Roman" panose="02020603050405020304" pitchFamily="18" charset="0"/>
                <a:ea typeface="Times New Roman" panose="02020603050405020304" pitchFamily="18" charset="0"/>
                <a:cs typeface="Times New Roman" panose="02020603050405020304" pitchFamily="18" charset="0"/>
              </a:rPr>
              <a:t>This year brought with it a deepening of knowledge and an expansion of practical skills.</a:t>
            </a:r>
            <a:endParaRPr lang="x-none"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2569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B94B7-9474-4E2C-B938-E6CB33726606}"/>
              </a:ext>
            </a:extLst>
          </p:cNvPr>
          <p:cNvSpPr>
            <a:spLocks noGrp="1"/>
          </p:cNvSpPr>
          <p:nvPr>
            <p:ph type="title"/>
          </p:nvPr>
        </p:nvSpPr>
        <p:spPr>
          <a:xfrm>
            <a:off x="594207" y="651164"/>
            <a:ext cx="8596668" cy="1320800"/>
          </a:xfrm>
        </p:spPr>
        <p:txBody>
          <a:bodyPr/>
          <a:lstStyle/>
          <a:p>
            <a:r>
              <a:rPr lang="x-none"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Fourth Year (</a:t>
            </a:r>
            <a:r>
              <a:rPr lang="x-none" sz="1800" b="1"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202</a:t>
            </a:r>
            <a:r>
              <a:rPr lang="en-US" sz="1800" b="1"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x-none" sz="1800" b="1"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Present) - Culmination and Research</a:t>
            </a:r>
            <a:endParaRPr lang="x-none" dirty="0">
              <a:solidFill>
                <a:schemeClr val="tx1"/>
              </a:solidFill>
            </a:endParaRPr>
          </a:p>
        </p:txBody>
      </p:sp>
      <p:sp>
        <p:nvSpPr>
          <p:cNvPr id="3" name="Content Placeholder 2">
            <a:extLst>
              <a:ext uri="{FF2B5EF4-FFF2-40B4-BE49-F238E27FC236}">
                <a16:creationId xmlns:a16="http://schemas.microsoft.com/office/drawing/2014/main" id="{E40475A3-68A3-4D5A-AABC-04C278AF442D}"/>
              </a:ext>
            </a:extLst>
          </p:cNvPr>
          <p:cNvSpPr>
            <a:spLocks noGrp="1"/>
          </p:cNvSpPr>
          <p:nvPr>
            <p:ph idx="1"/>
          </p:nvPr>
        </p:nvSpPr>
        <p:spPr/>
        <p:txBody>
          <a:bodyPr/>
          <a:lstStyle/>
          <a:p>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Returning to my academic institution after my attachment experience </a:t>
            </a:r>
            <a:r>
              <a:rPr lang="en-US"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Faith</a:t>
            </a:r>
            <a:r>
              <a:rPr lang="x-none"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ed </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the beginning of my fourth and final year of university, where I am currently. This year is a culmination of my academic journey, a time for reflection, application, and further exploration within the field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Business in </a:t>
            </a:r>
            <a:r>
              <a:rPr lang="x-none"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Information Technology.</a:t>
            </a:r>
            <a:endParaRPr lang="x-none"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3148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1A435-C350-4E50-85F9-2B57802230A2}"/>
              </a:ext>
            </a:extLst>
          </p:cNvPr>
          <p:cNvSpPr>
            <a:spLocks noGrp="1"/>
          </p:cNvSpPr>
          <p:nvPr>
            <p:ph type="title"/>
          </p:nvPr>
        </p:nvSpPr>
        <p:spPr/>
        <p:txBody>
          <a:bodyPr>
            <a:normAutofit/>
          </a:bodyPr>
          <a:lstStyle/>
          <a:p>
            <a:pPr marL="0" marR="0">
              <a:lnSpc>
                <a:spcPct val="150000"/>
              </a:lnSpc>
              <a:spcBef>
                <a:spcPts val="1200"/>
              </a:spcBef>
              <a:spcAft>
                <a:spcPts val="0"/>
              </a:spcAft>
            </a:pPr>
            <a:r>
              <a:rPr lang="en-US"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Chapter 5</a:t>
            </a:r>
            <a:r>
              <a:rPr lang="x-none"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x-none"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x-none"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Challenges and Growth - A Journey Defined by Resilience</a:t>
            </a:r>
            <a:endParaRPr lang="x-none" dirty="0">
              <a:solidFill>
                <a:schemeClr val="tx1"/>
              </a:solidFill>
            </a:endParaRPr>
          </a:p>
        </p:txBody>
      </p:sp>
      <p:sp>
        <p:nvSpPr>
          <p:cNvPr id="3" name="Content Placeholder 2">
            <a:extLst>
              <a:ext uri="{FF2B5EF4-FFF2-40B4-BE49-F238E27FC236}">
                <a16:creationId xmlns:a16="http://schemas.microsoft.com/office/drawing/2014/main" id="{1208164E-8063-43D8-ABC6-9D320576665F}"/>
              </a:ext>
            </a:extLst>
          </p:cNvPr>
          <p:cNvSpPr>
            <a:spLocks noGrp="1"/>
          </p:cNvSpPr>
          <p:nvPr>
            <p:ph idx="1"/>
          </p:nvPr>
        </p:nvSpPr>
        <p:spPr/>
        <p:txBody>
          <a:bodyPr/>
          <a:lstStyle/>
          <a:p>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My journey through education, from primary school to university, has been </a:t>
            </a:r>
            <a:r>
              <a:rPr lang="en-US"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Faith</a:t>
            </a:r>
            <a:r>
              <a:rPr lang="x-none"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ed </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by numerous challenges that have shaped my character and driven my growth. These challenges, though formidable, have served as catalysts for personal development and unwavering determination.</a:t>
            </a:r>
            <a:endParaRPr lang="x-none"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itchFamily="18" charset="0"/>
                <a:cs typeface="Times New Roman" pitchFamily="18" charset="0"/>
              </a:rPr>
              <a:t>We belong to the </a:t>
            </a:r>
            <a:r>
              <a:rPr lang="en-US" dirty="0" smtClean="0">
                <a:latin typeface="Times New Roman" pitchFamily="18" charset="0"/>
                <a:cs typeface="Times New Roman" pitchFamily="18" charset="0"/>
              </a:rPr>
              <a:t>African Independent church</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faith, a belief system that emphasized worship on </a:t>
            </a:r>
            <a:r>
              <a:rPr lang="en-US" dirty="0" smtClean="0">
                <a:latin typeface="Times New Roman" pitchFamily="18" charset="0"/>
                <a:cs typeface="Times New Roman" pitchFamily="18" charset="0"/>
              </a:rPr>
              <a:t>Sundays</a:t>
            </a:r>
            <a:r>
              <a:rPr lang="en-US" dirty="0">
                <a:latin typeface="Times New Roman" pitchFamily="18" charset="0"/>
                <a:cs typeface="Times New Roman" pitchFamily="18" charset="0"/>
              </a:rPr>
              <a:t>, the seventh day of the week. Our faith not only strengthened our spiritual ties but also instilled values of discipline, community involvement, and moral integrity</a:t>
            </a:r>
            <a:r>
              <a:rPr lang="en-US" dirty="0"/>
              <a:t>.</a:t>
            </a:r>
            <a:endParaRPr lang="x-none" dirty="0"/>
          </a:p>
        </p:txBody>
      </p:sp>
    </p:spTree>
    <p:extLst>
      <p:ext uri="{BB962C8B-B14F-4D97-AF65-F5344CB8AC3E}">
        <p14:creationId xmlns:p14="http://schemas.microsoft.com/office/powerpoint/2010/main" val="2205135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BA7B-AFD2-467D-9611-49C626432E5A}"/>
              </a:ext>
            </a:extLst>
          </p:cNvPr>
          <p:cNvSpPr>
            <a:spLocks noGrp="1"/>
          </p:cNvSpPr>
          <p:nvPr>
            <p:ph type="title"/>
          </p:nvPr>
        </p:nvSpPr>
        <p:spPr>
          <a:xfrm>
            <a:off x="885152" y="609600"/>
            <a:ext cx="8596668" cy="1320800"/>
          </a:xfrm>
        </p:spPr>
        <p:txBody>
          <a:bodyPr>
            <a:normAutofit/>
          </a:bodyPr>
          <a:lstStyle/>
          <a:p>
            <a:pPr marL="0" marR="0">
              <a:lnSpc>
                <a:spcPct val="150000"/>
              </a:lnSpc>
              <a:spcBef>
                <a:spcPts val="1200"/>
              </a:spcBef>
              <a:spcAft>
                <a:spcPts val="0"/>
              </a:spcAft>
            </a:pPr>
            <a:r>
              <a:rPr lang="en-US"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Chapter 6 </a:t>
            </a:r>
            <a:r>
              <a:rPr lang="x-none"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x-none"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Inspirations </a:t>
            </a:r>
            <a:endParaRPr lang="x-none" dirty="0">
              <a:solidFill>
                <a:schemeClr val="tx1"/>
              </a:solidFill>
            </a:endParaRPr>
          </a:p>
        </p:txBody>
      </p:sp>
      <p:sp>
        <p:nvSpPr>
          <p:cNvPr id="3" name="Content Placeholder 2">
            <a:extLst>
              <a:ext uri="{FF2B5EF4-FFF2-40B4-BE49-F238E27FC236}">
                <a16:creationId xmlns:a16="http://schemas.microsoft.com/office/drawing/2014/main" id="{3199AE3E-B633-4D52-B59C-A652B04365B7}"/>
              </a:ext>
            </a:extLst>
          </p:cNvPr>
          <p:cNvSpPr>
            <a:spLocks noGrp="1"/>
          </p:cNvSpPr>
          <p:nvPr>
            <p:ph idx="1"/>
          </p:nvPr>
        </p:nvSpPr>
        <p:spPr/>
        <p:txBody>
          <a:bodyPr/>
          <a:lstStyle/>
          <a:p>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Life is often filled with challenges, but it is also brimming with dreams and aspirations that drive us forward, providing motivation and purpose. My journey, like many others, is </a:t>
            </a:r>
            <a:r>
              <a:rPr lang="en-US"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Faith</a:t>
            </a:r>
            <a:r>
              <a:rPr lang="x-none"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ed </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by a series of dreams and goals that I aim to achieve in the years ahead.</a:t>
            </a:r>
            <a:endParaRPr lang="x-none" sz="1800" dirty="0">
              <a:effectLst/>
              <a:latin typeface="Times New Roman" pitchFamily="18" charset="0"/>
              <a:ea typeface="Calibri" panose="020F0502020204030204" pitchFamily="34" charset="0"/>
              <a:cs typeface="Times New Roman" pitchFamily="18" charset="0"/>
            </a:endParaRPr>
          </a:p>
          <a:p>
            <a:r>
              <a:rPr lang="en-US" dirty="0">
                <a:latin typeface="Times New Roman" pitchFamily="18" charset="0"/>
                <a:cs typeface="Times New Roman" pitchFamily="18" charset="0"/>
              </a:rPr>
              <a:t>Graduating </a:t>
            </a:r>
          </a:p>
          <a:p>
            <a:r>
              <a:rPr lang="en-US" dirty="0">
                <a:latin typeface="Times New Roman" pitchFamily="18" charset="0"/>
                <a:cs typeface="Times New Roman" pitchFamily="18" charset="0"/>
              </a:rPr>
              <a:t>Internship </a:t>
            </a:r>
          </a:p>
          <a:p>
            <a:r>
              <a:rPr lang="en-US" dirty="0">
                <a:latin typeface="Times New Roman" pitchFamily="18" charset="0"/>
                <a:cs typeface="Times New Roman" pitchFamily="18" charset="0"/>
              </a:rPr>
              <a:t>Job </a:t>
            </a:r>
          </a:p>
          <a:p>
            <a:r>
              <a:rPr lang="en-US" dirty="0" smtClean="0">
                <a:latin typeface="Times New Roman" pitchFamily="18" charset="0"/>
                <a:cs typeface="Times New Roman" pitchFamily="18" charset="0"/>
              </a:rPr>
              <a:t>Business</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Build a house </a:t>
            </a:r>
          </a:p>
          <a:p>
            <a:r>
              <a:rPr lang="en-US" dirty="0" smtClean="0">
                <a:latin typeface="Times New Roman" pitchFamily="18" charset="0"/>
                <a:cs typeface="Times New Roman" pitchFamily="18" charset="0"/>
              </a:rPr>
              <a:t>Get married.</a:t>
            </a:r>
          </a:p>
        </p:txBody>
      </p:sp>
    </p:spTree>
    <p:extLst>
      <p:ext uri="{BB962C8B-B14F-4D97-AF65-F5344CB8AC3E}">
        <p14:creationId xmlns:p14="http://schemas.microsoft.com/office/powerpoint/2010/main" val="328726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068EA-AF79-4483-94AA-B3A86A61B711}"/>
              </a:ext>
            </a:extLst>
          </p:cNvPr>
          <p:cNvSpPr>
            <a:spLocks noGrp="1"/>
          </p:cNvSpPr>
          <p:nvPr>
            <p:ph type="title"/>
          </p:nvPr>
        </p:nvSpPr>
        <p:spPr/>
        <p:txBody>
          <a:bodyPr/>
          <a:lstStyle/>
          <a:p>
            <a:r>
              <a:rPr lang="en-US" dirty="0"/>
              <a:t>Introduction </a:t>
            </a:r>
            <a:endParaRPr lang="x-none" dirty="0"/>
          </a:p>
        </p:txBody>
      </p:sp>
      <p:sp>
        <p:nvSpPr>
          <p:cNvPr id="3" name="Content Placeholder 2">
            <a:extLst>
              <a:ext uri="{FF2B5EF4-FFF2-40B4-BE49-F238E27FC236}">
                <a16:creationId xmlns:a16="http://schemas.microsoft.com/office/drawing/2014/main" id="{9E073820-FCC8-4E0E-989E-F3C92D6E235C}"/>
              </a:ext>
            </a:extLst>
          </p:cNvPr>
          <p:cNvSpPr>
            <a:spLocks noGrp="1"/>
          </p:cNvSpPr>
          <p:nvPr>
            <p:ph idx="1"/>
          </p:nvPr>
        </p:nvSpPr>
        <p:spPr/>
        <p:txBody>
          <a:bodyPr/>
          <a:lstStyle/>
          <a:p>
            <a:r>
              <a:rPr lang="x-none" sz="1800" dirty="0">
                <a:effectLst/>
                <a:latin typeface="Times New Roman" panose="02020603050405020304" pitchFamily="18" charset="0"/>
                <a:ea typeface="Times New Roman" panose="02020603050405020304" pitchFamily="18" charset="0"/>
              </a:rPr>
              <a:t>Life is a journey filled with twists and turns, joys and sorrows, and the profound moments that shape us into who we become. This is my story, the narrative of a life that has been both ordinary and extraordinary, filled with the experiences that have shaped my character and carved the path I now walk.</a:t>
            </a:r>
          </a:p>
          <a:p>
            <a:r>
              <a:rPr lang="x-none" sz="1800" dirty="0">
                <a:effectLst/>
                <a:latin typeface="Times New Roman" panose="02020603050405020304" pitchFamily="18" charset="0"/>
                <a:ea typeface="Times New Roman" panose="02020603050405020304" pitchFamily="18" charset="0"/>
              </a:rPr>
              <a:t>I came into this world on </a:t>
            </a:r>
            <a:r>
              <a:rPr lang="en-US" dirty="0" smtClean="0">
                <a:latin typeface="Times New Roman" panose="02020603050405020304" pitchFamily="18" charset="0"/>
                <a:ea typeface="Times New Roman" panose="02020603050405020304" pitchFamily="18" charset="0"/>
              </a:rPr>
              <a:t>April</a:t>
            </a:r>
            <a:r>
              <a:rPr lang="en-US" dirty="0" smtClean="0">
                <a:latin typeface="Times New Roman" panose="02020603050405020304" pitchFamily="18" charset="0"/>
                <a:ea typeface="Times New Roman" panose="02020603050405020304" pitchFamily="18" charset="0"/>
              </a:rPr>
              <a:t> 12</a:t>
            </a:r>
            <a:r>
              <a:rPr lang="x-none" sz="1800" dirty="0" smtClean="0">
                <a:effectLst/>
                <a:latin typeface="Times New Roman" panose="02020603050405020304" pitchFamily="18" charset="0"/>
                <a:ea typeface="Times New Roman" panose="02020603050405020304" pitchFamily="18" charset="0"/>
              </a:rPr>
              <a:t>, 200</a:t>
            </a:r>
            <a:r>
              <a:rPr lang="en-US" sz="1800" dirty="0" smtClean="0">
                <a:effectLst/>
                <a:latin typeface="Times New Roman" panose="02020603050405020304" pitchFamily="18" charset="0"/>
                <a:ea typeface="Times New Roman" panose="02020603050405020304" pitchFamily="18" charset="0"/>
              </a:rPr>
              <a:t>2</a:t>
            </a:r>
            <a:r>
              <a:rPr lang="x-none" sz="1800" dirty="0" smtClean="0">
                <a:effectLst/>
                <a:latin typeface="Times New Roman" panose="02020603050405020304" pitchFamily="18" charset="0"/>
                <a:ea typeface="Times New Roman" panose="02020603050405020304" pitchFamily="18" charset="0"/>
              </a:rPr>
              <a:t>, </a:t>
            </a:r>
            <a:r>
              <a:rPr lang="x-none" sz="1800" dirty="0">
                <a:effectLst/>
                <a:latin typeface="Times New Roman" panose="02020603050405020304" pitchFamily="18" charset="0"/>
                <a:ea typeface="Times New Roman" panose="02020603050405020304" pitchFamily="18" charset="0"/>
              </a:rPr>
              <a:t>in the </a:t>
            </a:r>
            <a:r>
              <a:rPr lang="en-US" dirty="0" smtClean="0">
                <a:latin typeface="Times New Roman" panose="02020603050405020304" pitchFamily="18" charset="0"/>
                <a:ea typeface="Times New Roman" panose="02020603050405020304" pitchFamily="18" charset="0"/>
              </a:rPr>
              <a:t>Endau</a:t>
            </a:r>
            <a:r>
              <a:rPr lang="x-none" sz="1800" dirty="0" smtClean="0">
                <a:effectLst/>
                <a:latin typeface="Times New Roman" panose="02020603050405020304" pitchFamily="18" charset="0"/>
                <a:ea typeface="Times New Roman" panose="02020603050405020304" pitchFamily="18" charset="0"/>
              </a:rPr>
              <a:t>, </a:t>
            </a:r>
            <a:r>
              <a:rPr lang="x-none" sz="1800" dirty="0">
                <a:effectLst/>
                <a:latin typeface="Times New Roman" panose="02020603050405020304" pitchFamily="18" charset="0"/>
                <a:ea typeface="Times New Roman" panose="02020603050405020304" pitchFamily="18" charset="0"/>
              </a:rPr>
              <a:t>nestled within the heart of </a:t>
            </a:r>
            <a:r>
              <a:rPr lang="en-US" dirty="0">
                <a:latin typeface="Times New Roman" panose="02020603050405020304" pitchFamily="18" charset="0"/>
                <a:ea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rPr>
              <a:t>Koi</a:t>
            </a:r>
            <a:r>
              <a:rPr lang="en-US" dirty="0" smtClean="0">
                <a:latin typeface="Times New Roman" panose="02020603050405020304" pitchFamily="18" charset="0"/>
                <a:ea typeface="Times New Roman" panose="02020603050405020304" pitchFamily="18" charset="0"/>
              </a:rPr>
              <a:t> </a:t>
            </a:r>
            <a:r>
              <a:rPr lang="x-none" sz="1800" dirty="0" smtClean="0">
                <a:effectLst/>
                <a:latin typeface="Times New Roman" panose="02020603050405020304" pitchFamily="18" charset="0"/>
                <a:ea typeface="Times New Roman" panose="02020603050405020304" pitchFamily="18" charset="0"/>
              </a:rPr>
              <a:t>village</a:t>
            </a:r>
            <a:r>
              <a:rPr lang="x-none" sz="1800" dirty="0">
                <a:effectLst/>
                <a:latin typeface="Times New Roman" panose="02020603050405020304" pitchFamily="18" charset="0"/>
                <a:ea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rPr>
              <a:t>Endau-</a:t>
            </a:r>
            <a:r>
              <a:rPr lang="en-US" dirty="0" err="1" smtClean="0">
                <a:latin typeface="Times New Roman" panose="02020603050405020304" pitchFamily="18" charset="0"/>
                <a:ea typeface="Times New Roman" panose="02020603050405020304" pitchFamily="18" charset="0"/>
              </a:rPr>
              <a:t>Malalani</a:t>
            </a:r>
            <a:r>
              <a:rPr lang="en-US" dirty="0" smtClean="0">
                <a:latin typeface="Times New Roman" panose="02020603050405020304" pitchFamily="18" charset="0"/>
                <a:ea typeface="Times New Roman" panose="02020603050405020304" pitchFamily="18" charset="0"/>
              </a:rPr>
              <a:t> </a:t>
            </a:r>
            <a:r>
              <a:rPr lang="x-none" sz="1800" dirty="0" smtClean="0">
                <a:effectLst/>
                <a:latin typeface="Times New Roman" panose="02020603050405020304" pitchFamily="18" charset="0"/>
                <a:ea typeface="Times New Roman" panose="02020603050405020304" pitchFamily="18" charset="0"/>
              </a:rPr>
              <a:t>ward</a:t>
            </a:r>
            <a:r>
              <a:rPr lang="x-none" sz="1800" dirty="0">
                <a:effectLst/>
                <a:latin typeface="Times New Roman" panose="02020603050405020304" pitchFamily="18" charset="0"/>
                <a:ea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rPr>
              <a:t>Mutito</a:t>
            </a:r>
            <a:r>
              <a:rPr lang="en-US" sz="1800" dirty="0" smtClean="0">
                <a:effectLst/>
                <a:latin typeface="Times New Roman" panose="02020603050405020304" pitchFamily="18" charset="0"/>
                <a:ea typeface="Times New Roman" panose="02020603050405020304" pitchFamily="18" charset="0"/>
              </a:rPr>
              <a:t> </a:t>
            </a:r>
            <a:r>
              <a:rPr lang="en-US" sz="1800" dirty="0" err="1" smtClean="0">
                <a:effectLst/>
                <a:latin typeface="Times New Roman" panose="02020603050405020304" pitchFamily="18" charset="0"/>
                <a:ea typeface="Times New Roman" panose="02020603050405020304" pitchFamily="18" charset="0"/>
              </a:rPr>
              <a:t>subcounty</a:t>
            </a:r>
            <a:r>
              <a:rPr lang="en-US" sz="1800" dirty="0" smtClean="0">
                <a:effectLst/>
                <a:latin typeface="Times New Roman" panose="02020603050405020304" pitchFamily="18" charset="0"/>
                <a:ea typeface="Times New Roman" panose="02020603050405020304" pitchFamily="18" charset="0"/>
              </a:rPr>
              <a:t> </a:t>
            </a:r>
            <a:r>
              <a:rPr lang="x-none" sz="1800" dirty="0" smtClean="0">
                <a:effectLst/>
                <a:latin typeface="Times New Roman" panose="02020603050405020304" pitchFamily="18" charset="0"/>
                <a:ea typeface="Times New Roman" panose="02020603050405020304" pitchFamily="18" charset="0"/>
              </a:rPr>
              <a:t>,</a:t>
            </a:r>
            <a:r>
              <a:rPr lang="en-US" sz="1800" dirty="0" err="1" smtClean="0">
                <a:effectLst/>
                <a:latin typeface="Times New Roman" panose="02020603050405020304" pitchFamily="18" charset="0"/>
                <a:ea typeface="Times New Roman" panose="02020603050405020304" pitchFamily="18" charset="0"/>
              </a:rPr>
              <a:t>Kitui</a:t>
            </a:r>
            <a:r>
              <a:rPr lang="x-none" sz="1800" dirty="0" smtClean="0">
                <a:effectLst/>
                <a:latin typeface="Times New Roman" panose="02020603050405020304" pitchFamily="18" charset="0"/>
                <a:ea typeface="Times New Roman" panose="02020603050405020304" pitchFamily="18" charset="0"/>
              </a:rPr>
              <a:t> </a:t>
            </a:r>
            <a:r>
              <a:rPr lang="x-none" sz="1800" dirty="0">
                <a:effectLst/>
                <a:latin typeface="Times New Roman" panose="02020603050405020304" pitchFamily="18" charset="0"/>
                <a:ea typeface="Times New Roman" panose="02020603050405020304" pitchFamily="18" charset="0"/>
              </a:rPr>
              <a:t>County. This picturesque place, which became the backdrop of my early life, is a land of vitality and diversity.</a:t>
            </a:r>
          </a:p>
          <a:p>
            <a:endParaRPr lang="x-none" dirty="0"/>
          </a:p>
        </p:txBody>
      </p:sp>
    </p:spTree>
    <p:extLst>
      <p:ext uri="{BB962C8B-B14F-4D97-AF65-F5344CB8AC3E}">
        <p14:creationId xmlns:p14="http://schemas.microsoft.com/office/powerpoint/2010/main" val="4127014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9A38-D24B-4799-A4D2-5823ABF6AB8A}"/>
              </a:ext>
            </a:extLst>
          </p:cNvPr>
          <p:cNvSpPr>
            <a:spLocks noGrp="1"/>
          </p:cNvSpPr>
          <p:nvPr>
            <p:ph type="title"/>
          </p:nvPr>
        </p:nvSpPr>
        <p:spPr/>
        <p:txBody>
          <a:bodyPr>
            <a:normAutofit fontScale="90000"/>
          </a:bodyPr>
          <a:lstStyle/>
          <a:p>
            <a:pPr marL="0" marR="0">
              <a:lnSpc>
                <a:spcPct val="107000"/>
              </a:lnSpc>
              <a:spcBef>
                <a:spcPts val="1200"/>
              </a:spcBef>
              <a:spcAft>
                <a:spcPts val="0"/>
              </a:spcAft>
            </a:pPr>
            <a:r>
              <a:rPr lang="en-US"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Chapter 1 </a:t>
            </a:r>
            <a:br>
              <a:rPr lang="en-US"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x-none"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x-none"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Early Years and Family Beginnings</a:t>
            </a:r>
            <a:b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x-none" b="1" dirty="0">
              <a:solidFill>
                <a:schemeClr val="tx1"/>
              </a:solidFill>
            </a:endParaRPr>
          </a:p>
        </p:txBody>
      </p:sp>
      <p:sp>
        <p:nvSpPr>
          <p:cNvPr id="3" name="Content Placeholder 2">
            <a:extLst>
              <a:ext uri="{FF2B5EF4-FFF2-40B4-BE49-F238E27FC236}">
                <a16:creationId xmlns:a16="http://schemas.microsoft.com/office/drawing/2014/main" id="{C40F82F3-CE3C-432D-9D6A-C608EFC9B322}"/>
              </a:ext>
            </a:extLst>
          </p:cNvPr>
          <p:cNvSpPr>
            <a:spLocks noGrp="1"/>
          </p:cNvSpPr>
          <p:nvPr>
            <p:ph idx="1"/>
          </p:nvPr>
        </p:nvSpPr>
        <p:spPr/>
        <p:txBody>
          <a:bodyPr/>
          <a:lstStyle/>
          <a:p>
            <a:pPr marL="342900" marR="0" lvl="0" indent="-342900">
              <a:lnSpc>
                <a:spcPct val="150000"/>
              </a:lnSpc>
              <a:spcBef>
                <a:spcPts val="200"/>
              </a:spcBef>
              <a:spcAft>
                <a:spcPts val="0"/>
              </a:spcAft>
              <a:buFont typeface="+mj-lt"/>
              <a:buAutoNum type="arabicPeriod"/>
            </a:pPr>
            <a:r>
              <a:rPr lang="x-none"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Birth and Early Childhood</a:t>
            </a:r>
          </a:p>
          <a:p>
            <a:pPr marL="0" marR="0">
              <a:lnSpc>
                <a:spcPct val="150000"/>
              </a:lnSpc>
            </a:pPr>
            <a:r>
              <a:rPr lang="x-none" sz="1800" dirty="0">
                <a:effectLst/>
                <a:latin typeface="Times New Roman" panose="02020603050405020304" pitchFamily="18" charset="0"/>
                <a:ea typeface="Times New Roman" panose="02020603050405020304" pitchFamily="18" charset="0"/>
              </a:rPr>
              <a:t>I came into this world on </a:t>
            </a:r>
            <a:r>
              <a:rPr lang="en-US" dirty="0" smtClean="0">
                <a:latin typeface="Times New Roman" panose="02020603050405020304" pitchFamily="18" charset="0"/>
                <a:ea typeface="Times New Roman" panose="02020603050405020304" pitchFamily="18" charset="0"/>
              </a:rPr>
              <a:t>April</a:t>
            </a:r>
            <a:r>
              <a:rPr lang="x-none" sz="1800" dirty="0" smtClean="0">
                <a:effectLst/>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1</a:t>
            </a:r>
            <a:r>
              <a:rPr lang="en-US" sz="1800" dirty="0" smtClean="0">
                <a:effectLst/>
                <a:latin typeface="Times New Roman" panose="02020603050405020304" pitchFamily="18" charset="0"/>
                <a:ea typeface="Times New Roman" panose="02020603050405020304" pitchFamily="18" charset="0"/>
              </a:rPr>
              <a:t>2</a:t>
            </a:r>
            <a:r>
              <a:rPr lang="x-none" sz="1800" dirty="0" smtClean="0">
                <a:effectLst/>
                <a:latin typeface="Times New Roman" panose="02020603050405020304" pitchFamily="18" charset="0"/>
                <a:ea typeface="Times New Roman" panose="02020603050405020304" pitchFamily="18" charset="0"/>
              </a:rPr>
              <a:t>, </a:t>
            </a:r>
            <a:r>
              <a:rPr lang="x-none" sz="1800" dirty="0" smtClean="0">
                <a:effectLst/>
                <a:latin typeface="Times New Roman" panose="02020603050405020304" pitchFamily="18" charset="0"/>
                <a:ea typeface="Times New Roman" panose="02020603050405020304" pitchFamily="18" charset="0"/>
              </a:rPr>
              <a:t>200</a:t>
            </a:r>
            <a:r>
              <a:rPr lang="en-US" sz="1800" dirty="0" smtClean="0">
                <a:effectLst/>
                <a:latin typeface="Times New Roman" panose="02020603050405020304" pitchFamily="18" charset="0"/>
                <a:ea typeface="Times New Roman" panose="02020603050405020304" pitchFamily="18" charset="0"/>
              </a:rPr>
              <a:t>2</a:t>
            </a:r>
            <a:r>
              <a:rPr lang="x-none" sz="1800" dirty="0" smtClean="0">
                <a:effectLst/>
                <a:latin typeface="Times New Roman" panose="02020603050405020304" pitchFamily="18" charset="0"/>
                <a:ea typeface="Times New Roman" panose="02020603050405020304" pitchFamily="18" charset="0"/>
              </a:rPr>
              <a:t>, </a:t>
            </a:r>
            <a:r>
              <a:rPr lang="x-none" sz="1800" dirty="0">
                <a:effectLst/>
                <a:latin typeface="Times New Roman" panose="02020603050405020304" pitchFamily="18" charset="0"/>
                <a:ea typeface="Times New Roman" panose="02020603050405020304" pitchFamily="18" charset="0"/>
              </a:rPr>
              <a:t>in the </a:t>
            </a:r>
            <a:r>
              <a:rPr lang="x-none" sz="1800" dirty="0" smtClean="0">
                <a:effectLst/>
                <a:latin typeface="Times New Roman" panose="02020603050405020304" pitchFamily="18" charset="0"/>
                <a:ea typeface="Times New Roman" panose="02020603050405020304" pitchFamily="18" charset="0"/>
              </a:rPr>
              <a:t>serene </a:t>
            </a:r>
            <a:r>
              <a:rPr lang="x-none" sz="1800" dirty="0">
                <a:effectLst/>
                <a:latin typeface="Times New Roman" panose="02020603050405020304" pitchFamily="18" charset="0"/>
                <a:ea typeface="Times New Roman" panose="02020603050405020304" pitchFamily="18" charset="0"/>
              </a:rPr>
              <a:t>village </a:t>
            </a:r>
            <a:r>
              <a:rPr lang="en-US" sz="1800" dirty="0" smtClean="0">
                <a:effectLst/>
                <a:latin typeface="Times New Roman" panose="02020603050405020304" pitchFamily="18" charset="0"/>
                <a:ea typeface="Times New Roman" panose="02020603050405020304" pitchFamily="18" charset="0"/>
              </a:rPr>
              <a:t>of </a:t>
            </a:r>
            <a:r>
              <a:rPr lang="en-US" sz="1800" dirty="0" smtClean="0">
                <a:effectLst/>
                <a:latin typeface="Times New Roman" panose="02020603050405020304" pitchFamily="18" charset="0"/>
                <a:ea typeface="Times New Roman" panose="02020603050405020304" pitchFamily="18" charset="0"/>
              </a:rPr>
              <a:t>Koi</a:t>
            </a:r>
            <a:r>
              <a:rPr lang="x-none" sz="1800" dirty="0" smtClean="0">
                <a:effectLst/>
                <a:latin typeface="Times New Roman" panose="02020603050405020304" pitchFamily="18" charset="0"/>
                <a:ea typeface="Times New Roman" panose="02020603050405020304" pitchFamily="18" charset="0"/>
              </a:rPr>
              <a:t>, </a:t>
            </a:r>
            <a:r>
              <a:rPr lang="x-none" sz="1800" dirty="0">
                <a:effectLst/>
                <a:latin typeface="Times New Roman" panose="02020603050405020304" pitchFamily="18" charset="0"/>
                <a:ea typeface="Times New Roman" panose="02020603050405020304" pitchFamily="18" charset="0"/>
              </a:rPr>
              <a:t>nestled within the heart of </a:t>
            </a:r>
            <a:r>
              <a:rPr lang="en-US" dirty="0">
                <a:latin typeface="Times New Roman" panose="02020603050405020304" pitchFamily="18" charset="0"/>
                <a:ea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rPr>
              <a:t>Koi </a:t>
            </a:r>
            <a:r>
              <a:rPr lang="x-none" sz="1800" dirty="0" smtClean="0">
                <a:effectLst/>
                <a:latin typeface="Times New Roman" panose="02020603050405020304" pitchFamily="18" charset="0"/>
                <a:ea typeface="Times New Roman" panose="02020603050405020304" pitchFamily="18" charset="0"/>
              </a:rPr>
              <a:t>village,</a:t>
            </a:r>
            <a:r>
              <a:rPr lang="en-US" sz="1800" dirty="0" smtClean="0">
                <a:effectLst/>
                <a:latin typeface="Times New Roman" panose="02020603050405020304" pitchFamily="18" charset="0"/>
                <a:ea typeface="Times New Roman" panose="02020603050405020304" pitchFamily="18" charset="0"/>
              </a:rPr>
              <a:t>Endau-</a:t>
            </a:r>
            <a:r>
              <a:rPr lang="en-US" sz="1800" dirty="0" err="1" smtClean="0">
                <a:effectLst/>
                <a:latin typeface="Times New Roman" panose="02020603050405020304" pitchFamily="18" charset="0"/>
                <a:ea typeface="Times New Roman" panose="02020603050405020304" pitchFamily="18" charset="0"/>
              </a:rPr>
              <a:t>Malalni</a:t>
            </a:r>
            <a:r>
              <a:rPr lang="x-none" sz="1800" dirty="0" smtClean="0">
                <a:effectLst/>
                <a:latin typeface="Times New Roman" panose="02020603050405020304" pitchFamily="18" charset="0"/>
                <a:ea typeface="Times New Roman" panose="02020603050405020304" pitchFamily="18" charset="0"/>
              </a:rPr>
              <a:t> ward,</a:t>
            </a:r>
            <a:r>
              <a:rPr lang="en-US" dirty="0" err="1" smtClean="0">
                <a:latin typeface="Times New Roman" panose="02020603050405020304" pitchFamily="18" charset="0"/>
                <a:ea typeface="Times New Roman" panose="02020603050405020304" pitchFamily="18" charset="0"/>
              </a:rPr>
              <a:t>mutito</a:t>
            </a:r>
            <a:r>
              <a:rPr lang="en-US" dirty="0" smtClean="0">
                <a:latin typeface="Times New Roman" panose="02020603050405020304" pitchFamily="18" charset="0"/>
                <a:ea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rPr>
              <a:t>sub county </a:t>
            </a:r>
            <a:r>
              <a:rPr lang="x-none" sz="1800" dirty="0" smtClean="0">
                <a:effectLst/>
                <a:latin typeface="Times New Roman" panose="02020603050405020304" pitchFamily="18" charset="0"/>
                <a:ea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rPr>
              <a:t>Kitui</a:t>
            </a:r>
            <a:r>
              <a:rPr lang="x-none" sz="1800" dirty="0" smtClean="0">
                <a:effectLst/>
                <a:latin typeface="Times New Roman" panose="02020603050405020304" pitchFamily="18" charset="0"/>
                <a:ea typeface="Times New Roman" panose="02020603050405020304" pitchFamily="18" charset="0"/>
              </a:rPr>
              <a:t> </a:t>
            </a:r>
            <a:r>
              <a:rPr lang="x-none" sz="1800" dirty="0">
                <a:effectLst/>
                <a:latin typeface="Times New Roman" panose="02020603050405020304" pitchFamily="18" charset="0"/>
                <a:ea typeface="Times New Roman" panose="02020603050405020304" pitchFamily="18" charset="0"/>
              </a:rPr>
              <a:t>County. This picturesque place, which became the backdrop of my early life, is a land of vitality and diversity.</a:t>
            </a:r>
          </a:p>
          <a:p>
            <a:endParaRPr lang="x-none" dirty="0"/>
          </a:p>
        </p:txBody>
      </p:sp>
    </p:spTree>
    <p:extLst>
      <p:ext uri="{BB962C8B-B14F-4D97-AF65-F5344CB8AC3E}">
        <p14:creationId xmlns:p14="http://schemas.microsoft.com/office/powerpoint/2010/main" val="2762945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B910-0143-40F9-9694-67AB263262F8}"/>
              </a:ext>
            </a:extLst>
          </p:cNvPr>
          <p:cNvSpPr>
            <a:spLocks noGrp="1"/>
          </p:cNvSpPr>
          <p:nvPr>
            <p:ph type="title"/>
          </p:nvPr>
        </p:nvSpPr>
        <p:spPr/>
        <p:txBody>
          <a:bodyPr/>
          <a:lstStyle/>
          <a:p>
            <a: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Family Background:</a:t>
            </a:r>
            <a:endParaRPr lang="x-none" b="1" dirty="0">
              <a:solidFill>
                <a:schemeClr val="tx1"/>
              </a:solidFill>
            </a:endParaRPr>
          </a:p>
        </p:txBody>
      </p:sp>
      <p:sp>
        <p:nvSpPr>
          <p:cNvPr id="3" name="Content Placeholder 2">
            <a:extLst>
              <a:ext uri="{FF2B5EF4-FFF2-40B4-BE49-F238E27FC236}">
                <a16:creationId xmlns:a16="http://schemas.microsoft.com/office/drawing/2014/main" id="{E9CF7C01-F89A-44ED-85B1-BE872EFDB6AD}"/>
              </a:ext>
            </a:extLst>
          </p:cNvPr>
          <p:cNvSpPr>
            <a:spLocks noGrp="1"/>
          </p:cNvSpPr>
          <p:nvPr>
            <p:ph idx="1"/>
          </p:nvPr>
        </p:nvSpPr>
        <p:spPr/>
        <p:txBody>
          <a:bodyPr/>
          <a:lstStyle/>
          <a:p>
            <a:r>
              <a:rPr lang="en-US" dirty="0"/>
              <a:t>My journey began within the tight-knit bonds of my family. I was welcomed into a loving family of seven, consisting of three parents and four children. My father, Jonathan </a:t>
            </a:r>
            <a:r>
              <a:rPr lang="en-US" dirty="0" err="1"/>
              <a:t>Mbiti</a:t>
            </a:r>
            <a:r>
              <a:rPr lang="en-US" dirty="0"/>
              <a:t>, my mother Ruth </a:t>
            </a:r>
            <a:r>
              <a:rPr lang="en-US" dirty="0" err="1"/>
              <a:t>Mbiti</a:t>
            </a:r>
            <a:r>
              <a:rPr lang="en-US" dirty="0"/>
              <a:t>, my step-mother </a:t>
            </a:r>
            <a:r>
              <a:rPr lang="en-US" dirty="0" err="1"/>
              <a:t>Agnetta</a:t>
            </a:r>
            <a:r>
              <a:rPr lang="en-US" dirty="0"/>
              <a:t> </a:t>
            </a:r>
            <a:r>
              <a:rPr lang="en-US" dirty="0" err="1"/>
              <a:t>Mbiti</a:t>
            </a:r>
            <a:r>
              <a:rPr lang="en-US" dirty="0"/>
              <a:t> were pillars of love and guidance throughout my formative years. We belong to the African Independent Church, a belief system that emphasized worship on Sundays, the seventh day of the week. Our faith not only strengthened our spiritual ties but also instilled values of discipline, community involvement, and moral integrity. </a:t>
            </a:r>
          </a:p>
        </p:txBody>
      </p:sp>
    </p:spTree>
    <p:extLst>
      <p:ext uri="{BB962C8B-B14F-4D97-AF65-F5344CB8AC3E}">
        <p14:creationId xmlns:p14="http://schemas.microsoft.com/office/powerpoint/2010/main" val="4263684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4233C-01B5-4774-9AC9-B22F835CF94A}"/>
              </a:ext>
            </a:extLst>
          </p:cNvPr>
          <p:cNvSpPr>
            <a:spLocks noGrp="1"/>
          </p:cNvSpPr>
          <p:nvPr>
            <p:ph type="title"/>
          </p:nvPr>
        </p:nvSpPr>
        <p:spPr/>
        <p:txBody>
          <a:bodyPr>
            <a:normAutofit fontScale="90000"/>
          </a:bodyPr>
          <a:lstStyle/>
          <a:p>
            <a:pPr marL="0" marR="0">
              <a:lnSpc>
                <a:spcPct val="150000"/>
              </a:lnSpc>
              <a:spcBef>
                <a:spcPts val="1200"/>
              </a:spcBef>
              <a:spcAft>
                <a:spcPts val="0"/>
              </a:spcAft>
            </a:pPr>
            <a:r>
              <a:rPr lang="en-US"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Chapter 2 </a:t>
            </a:r>
            <a:r>
              <a:rPr lang="x-none"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x-none"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School days a formatic years </a:t>
            </a:r>
            <a: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x-none" dirty="0">
              <a:solidFill>
                <a:schemeClr val="tx1"/>
              </a:solidFill>
            </a:endParaRPr>
          </a:p>
        </p:txBody>
      </p:sp>
      <p:sp>
        <p:nvSpPr>
          <p:cNvPr id="3" name="Content Placeholder 2">
            <a:extLst>
              <a:ext uri="{FF2B5EF4-FFF2-40B4-BE49-F238E27FC236}">
                <a16:creationId xmlns:a16="http://schemas.microsoft.com/office/drawing/2014/main" id="{E53DA8F4-5E53-4F72-9CA0-E8200F05146B}"/>
              </a:ext>
            </a:extLst>
          </p:cNvPr>
          <p:cNvSpPr>
            <a:spLocks noGrp="1"/>
          </p:cNvSpPr>
          <p:nvPr>
            <p:ph idx="1"/>
          </p:nvPr>
        </p:nvSpPr>
        <p:spPr/>
        <p:txBody>
          <a:bodyPr/>
          <a:lstStyle/>
          <a:p>
            <a:pPr marL="0" marR="0">
              <a:lnSpc>
                <a:spcPct val="150000"/>
              </a:lnSpc>
              <a:spcBef>
                <a:spcPts val="200"/>
              </a:spcBef>
              <a:spcAft>
                <a:spcPts val="0"/>
              </a:spcAft>
            </a:pP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Preschool Life </a:t>
            </a:r>
            <a:endParaRPr lang="x-none"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50000"/>
              </a:lnSpc>
            </a:pPr>
            <a:r>
              <a:rPr lang="x-none" sz="1800" dirty="0">
                <a:effectLst/>
                <a:latin typeface="Times New Roman" panose="02020603050405020304" pitchFamily="18" charset="0"/>
                <a:ea typeface="Times New Roman" panose="02020603050405020304" pitchFamily="18" charset="0"/>
              </a:rPr>
              <a:t>Preschool </a:t>
            </a:r>
            <a:r>
              <a:rPr lang="x-none" sz="1800">
                <a:effectLst/>
                <a:latin typeface="Times New Roman" panose="02020603050405020304" pitchFamily="18" charset="0"/>
                <a:ea typeface="Times New Roman" panose="02020603050405020304" pitchFamily="18" charset="0"/>
              </a:rPr>
              <a:t>life </a:t>
            </a:r>
            <a:r>
              <a:rPr lang="en-US" sz="1800" dirty="0" smtClean="0">
                <a:effectLst/>
                <a:latin typeface="Times New Roman" panose="02020603050405020304" pitchFamily="18" charset="0"/>
                <a:ea typeface="Times New Roman" panose="02020603050405020304" pitchFamily="18" charset="0"/>
              </a:rPr>
              <a:t>Faith</a:t>
            </a:r>
            <a:r>
              <a:rPr lang="x-none" sz="1800" smtClean="0">
                <a:effectLst/>
                <a:latin typeface="Times New Roman" panose="02020603050405020304" pitchFamily="18" charset="0"/>
                <a:ea typeface="Times New Roman" panose="02020603050405020304" pitchFamily="18" charset="0"/>
              </a:rPr>
              <a:t>ed </a:t>
            </a:r>
            <a:r>
              <a:rPr lang="x-none" sz="1800" dirty="0">
                <a:effectLst/>
                <a:latin typeface="Times New Roman" panose="02020603050405020304" pitchFamily="18" charset="0"/>
                <a:ea typeface="Times New Roman" panose="02020603050405020304" pitchFamily="18" charset="0"/>
              </a:rPr>
              <a:t>the initial steps of my formal education, and although memories from those years have faded with time, they remain etched in my mind as the foundation of my academic journey.</a:t>
            </a:r>
          </a:p>
          <a:p>
            <a:endParaRPr lang="x-none" dirty="0"/>
          </a:p>
        </p:txBody>
      </p:sp>
    </p:spTree>
    <p:extLst>
      <p:ext uri="{BB962C8B-B14F-4D97-AF65-F5344CB8AC3E}">
        <p14:creationId xmlns:p14="http://schemas.microsoft.com/office/powerpoint/2010/main" val="4130751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7D03-8E7C-4B8B-8E5B-D8B95A438610}"/>
              </a:ext>
            </a:extLst>
          </p:cNvPr>
          <p:cNvSpPr>
            <a:spLocks noGrp="1"/>
          </p:cNvSpPr>
          <p:nvPr>
            <p:ph type="title"/>
          </p:nvPr>
        </p:nvSpPr>
        <p:spPr/>
        <p:txBody>
          <a:bodyPr/>
          <a:lstStyle/>
          <a:p>
            <a:r>
              <a:rPr lang="x-none"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Lower Primary – </a:t>
            </a:r>
            <a:r>
              <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x-none"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Classes 1 to 3 (</a:t>
            </a:r>
            <a:r>
              <a:rPr lang="x-none" sz="1800" b="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200</a:t>
            </a:r>
            <a:r>
              <a:rPr lang="en-US" sz="1800" b="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7</a:t>
            </a:r>
            <a:r>
              <a:rPr lang="x-none" sz="1800" b="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-201</a:t>
            </a:r>
            <a:r>
              <a:rPr lang="en-US" sz="1800" b="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x-none" sz="1800" b="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x-none" dirty="0">
              <a:solidFill>
                <a:schemeClr val="tx1"/>
              </a:solidFill>
            </a:endParaRPr>
          </a:p>
        </p:txBody>
      </p:sp>
      <p:sp>
        <p:nvSpPr>
          <p:cNvPr id="3" name="Content Placeholder 2">
            <a:extLst>
              <a:ext uri="{FF2B5EF4-FFF2-40B4-BE49-F238E27FC236}">
                <a16:creationId xmlns:a16="http://schemas.microsoft.com/office/drawing/2014/main" id="{D2703EAD-8484-4575-8A8A-AF6071A4B186}"/>
              </a:ext>
            </a:extLst>
          </p:cNvPr>
          <p:cNvSpPr>
            <a:spLocks noGrp="1"/>
          </p:cNvSpPr>
          <p:nvPr>
            <p:ph idx="1"/>
          </p:nvPr>
        </p:nvSpPr>
        <p:spPr/>
        <p:txBody>
          <a:bodyPr/>
          <a:lstStyle/>
          <a:p>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Lower primary, comprising classes 1 to 3, </a:t>
            </a:r>
            <a:r>
              <a:rPr lang="en-US"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Faith</a:t>
            </a:r>
            <a:r>
              <a:rPr lang="x-none"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ed </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a significant phase of my early education. It was a time of transition and further exploration, as I continued my journey in the world of formal schooling.</a:t>
            </a:r>
            <a:endParaRPr lang="x-none"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x-none" dirty="0"/>
          </a:p>
        </p:txBody>
      </p:sp>
    </p:spTree>
    <p:extLst>
      <p:ext uri="{BB962C8B-B14F-4D97-AF65-F5344CB8AC3E}">
        <p14:creationId xmlns:p14="http://schemas.microsoft.com/office/powerpoint/2010/main" val="3965425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6748-65CF-4353-8004-1D82AF8A4F97}"/>
              </a:ext>
            </a:extLst>
          </p:cNvPr>
          <p:cNvSpPr>
            <a:spLocks noGrp="1"/>
          </p:cNvSpPr>
          <p:nvPr>
            <p:ph type="title"/>
          </p:nvPr>
        </p:nvSpPr>
        <p:spPr/>
        <p:txBody>
          <a:bodyPr/>
          <a:lstStyle/>
          <a:p>
            <a:r>
              <a:rPr lang="x-none"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Upper Primary - Class 4 to 8 (</a:t>
            </a:r>
            <a:r>
              <a:rPr lang="x-none" sz="1800" b="1" dirty="0" smtClean="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20</a:t>
            </a:r>
            <a:r>
              <a:rPr lang="en-US" sz="1800" b="1" dirty="0" smtClean="0">
                <a:solidFill>
                  <a:srgbClr val="1F3763"/>
                </a:solidFill>
                <a:latin typeface="Times New Roman" panose="02020603050405020304" pitchFamily="18" charset="0"/>
                <a:ea typeface="Times New Roman" panose="02020603050405020304" pitchFamily="18" charset="0"/>
                <a:cs typeface="Times New Roman" panose="02020603050405020304" pitchFamily="18" charset="0"/>
              </a:rPr>
              <a:t>12</a:t>
            </a:r>
            <a:r>
              <a:rPr lang="x-none" sz="1800" b="1" dirty="0" smtClean="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-201</a:t>
            </a:r>
            <a:r>
              <a:rPr lang="en-US" sz="1800" b="1" dirty="0">
                <a:solidFill>
                  <a:srgbClr val="1F3763"/>
                </a:solidFill>
                <a:latin typeface="Times New Roman" panose="02020603050405020304" pitchFamily="18" charset="0"/>
                <a:ea typeface="Times New Roman" panose="02020603050405020304" pitchFamily="18" charset="0"/>
                <a:cs typeface="Times New Roman" panose="02020603050405020304" pitchFamily="18" charset="0"/>
              </a:rPr>
              <a:t>6</a:t>
            </a:r>
            <a:r>
              <a:rPr lang="x-none" sz="1800" b="1" dirty="0" smtClean="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x-none"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x-none"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x-none" dirty="0"/>
          </a:p>
        </p:txBody>
      </p:sp>
      <p:sp>
        <p:nvSpPr>
          <p:cNvPr id="3" name="Content Placeholder 2">
            <a:extLst>
              <a:ext uri="{FF2B5EF4-FFF2-40B4-BE49-F238E27FC236}">
                <a16:creationId xmlns:a16="http://schemas.microsoft.com/office/drawing/2014/main" id="{9E464143-E766-4D3E-97E6-02770625D212}"/>
              </a:ext>
            </a:extLst>
          </p:cNvPr>
          <p:cNvSpPr>
            <a:spLocks noGrp="1"/>
          </p:cNvSpPr>
          <p:nvPr>
            <p:ph idx="1"/>
          </p:nvPr>
        </p:nvSpPr>
        <p:spPr/>
        <p:txBody>
          <a:bodyPr>
            <a:normAutofit/>
          </a:bodyPr>
          <a:lstStyle/>
          <a:p>
            <a:pPr marL="0" marR="0">
              <a:lnSpc>
                <a:spcPct val="150000"/>
              </a:lnSpc>
              <a:spcBef>
                <a:spcPts val="0"/>
              </a:spcBef>
              <a:spcAft>
                <a:spcPts val="800"/>
              </a:spcAft>
            </a:pP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Upper primary </a:t>
            </a:r>
            <a:r>
              <a:rPr lang="en-US"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Faith</a:t>
            </a:r>
            <a:r>
              <a:rPr lang="x-none"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ed </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a crucial phase in my educational journey, spanning from Class 4 to 8, covering the years </a:t>
            </a:r>
            <a:r>
              <a:rPr lang="x-none"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20</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11</a:t>
            </a:r>
            <a:r>
              <a:rPr lang="x-none"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to </a:t>
            </a:r>
            <a:r>
              <a:rPr lang="x-none"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201</a:t>
            </a:r>
            <a:r>
              <a:rPr lang="en-US" dirty="0">
                <a:latin typeface="Times New Roman" panose="02020603050405020304" pitchFamily="18" charset="0"/>
                <a:ea typeface="Times New Roman" panose="02020603050405020304" pitchFamily="18" charset="0"/>
                <a:cs typeface="Times New Roman" panose="02020603050405020304" pitchFamily="18" charset="0"/>
              </a:rPr>
              <a:t>5</a:t>
            </a:r>
            <a:r>
              <a:rPr lang="x-none"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It was a time of significant change, challenges, and personal growth.</a:t>
            </a:r>
            <a:endParaRPr lang="x-none"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At the beginning of this phase, when I was heading to Class 3, I faced a pivotal moment that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almost weakened </a:t>
            </a:r>
            <a:r>
              <a:rPr lang="x-none"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my </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educational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status</a:t>
            </a:r>
            <a:r>
              <a:rPr lang="x-none"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Due to the influence of negative peer groups, my studies, discipline, and moral values began to deteriorate. My parents, in their wisdom, </a:t>
            </a:r>
            <a:r>
              <a:rPr lang="en-US"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mentored me together with the help of</a:t>
            </a:r>
            <a:r>
              <a:rPr lang="x-none"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Koi </a:t>
            </a:r>
            <a:r>
              <a:rPr lang="en-US"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primary School teachers</a:t>
            </a:r>
            <a:r>
              <a:rPr lang="x-none"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x-none"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4131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E6944-34D3-49D0-985F-2F7F66286258}"/>
              </a:ext>
            </a:extLst>
          </p:cNvPr>
          <p:cNvSpPr>
            <a:spLocks noGrp="1"/>
          </p:cNvSpPr>
          <p:nvPr>
            <p:ph type="title"/>
          </p:nvPr>
        </p:nvSpPr>
        <p:spPr/>
        <p:txBody>
          <a:bodyPr/>
          <a:lstStyle/>
          <a:p>
            <a:r>
              <a:rPr lang="x-none"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High School Years - Form 1 to Form 4 (</a:t>
            </a:r>
            <a:r>
              <a:rPr lang="x-none" sz="1800" b="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201</a:t>
            </a:r>
            <a:r>
              <a:rPr lang="en-US" sz="1800" b="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7</a:t>
            </a:r>
            <a:r>
              <a:rPr lang="x-none" sz="1800" b="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a:t>
            </a:r>
            <a:r>
              <a:rPr lang="en-US" sz="1800" b="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a:t>
            </a:r>
            <a:r>
              <a:rPr lang="x-none" sz="1800" b="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x-none" dirty="0">
              <a:solidFill>
                <a:schemeClr val="tx1"/>
              </a:solidFill>
            </a:endParaRPr>
          </a:p>
        </p:txBody>
      </p:sp>
      <p:sp>
        <p:nvSpPr>
          <p:cNvPr id="3" name="Content Placeholder 2">
            <a:extLst>
              <a:ext uri="{FF2B5EF4-FFF2-40B4-BE49-F238E27FC236}">
                <a16:creationId xmlns:a16="http://schemas.microsoft.com/office/drawing/2014/main" id="{67AAE627-6FD8-40F8-8689-10DA37060A03}"/>
              </a:ext>
            </a:extLst>
          </p:cNvPr>
          <p:cNvSpPr>
            <a:spLocks noGrp="1"/>
          </p:cNvSpPr>
          <p:nvPr>
            <p:ph idx="1"/>
          </p:nvPr>
        </p:nvSpPr>
        <p:spPr/>
        <p:txBody>
          <a:bodyPr/>
          <a:lstStyle/>
          <a:p>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My high school journey, which spanned from </a:t>
            </a:r>
            <a:r>
              <a:rPr lang="x-none"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201</a:t>
            </a:r>
            <a:r>
              <a:rPr lang="en-US"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6</a:t>
            </a:r>
            <a:r>
              <a:rPr lang="x-none"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to </a:t>
            </a:r>
            <a:r>
              <a:rPr lang="x-none"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201</a:t>
            </a:r>
            <a:r>
              <a:rPr lang="en-US" dirty="0">
                <a:latin typeface="Times New Roman" panose="02020603050405020304" pitchFamily="18" charset="0"/>
                <a:ea typeface="Times New Roman" panose="02020603050405020304" pitchFamily="18" charset="0"/>
                <a:cs typeface="Times New Roman" panose="02020603050405020304" pitchFamily="18" charset="0"/>
              </a:rPr>
              <a:t>9</a:t>
            </a:r>
            <a:r>
              <a:rPr lang="x-none"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from Form 1 to Form 4, </a:t>
            </a:r>
            <a:r>
              <a:rPr lang="en-US"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Faith</a:t>
            </a:r>
            <a:r>
              <a:rPr lang="x-none"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ed </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a crucial phase in my education. The transition from primary school to high school brought with it a new set of challenges and opportunities.</a:t>
            </a:r>
            <a:endParaRPr lang="x-non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x-none" dirty="0"/>
          </a:p>
        </p:txBody>
      </p:sp>
    </p:spTree>
    <p:extLst>
      <p:ext uri="{BB962C8B-B14F-4D97-AF65-F5344CB8AC3E}">
        <p14:creationId xmlns:p14="http://schemas.microsoft.com/office/powerpoint/2010/main" val="1640766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91593-275C-4F4C-AB1D-911458D34612}"/>
              </a:ext>
            </a:extLst>
          </p:cNvPr>
          <p:cNvSpPr>
            <a:spLocks noGrp="1"/>
          </p:cNvSpPr>
          <p:nvPr>
            <p:ph type="title"/>
          </p:nvPr>
        </p:nvSpPr>
        <p:spPr/>
        <p:txBody>
          <a:bodyPr>
            <a:normAutofit/>
          </a:bodyPr>
          <a:lstStyle/>
          <a:p>
            <a:pPr marL="0" marR="0">
              <a:lnSpc>
                <a:spcPct val="150000"/>
              </a:lnSpc>
              <a:spcBef>
                <a:spcPts val="1200"/>
              </a:spcBef>
              <a:spcAft>
                <a:spcPts val="0"/>
              </a:spcAft>
            </a:pPr>
            <a:r>
              <a:rPr lang="en-US"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Chapter 4. </a:t>
            </a:r>
            <a:r>
              <a:rPr lang="x-none"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x-none"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Academic Pursuits and Campus Life </a:t>
            </a:r>
            <a:r>
              <a:rPr lang="x-none" sz="1800" b="1"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20</a:t>
            </a:r>
            <a:r>
              <a:rPr lang="en-US" sz="18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20 </a:t>
            </a:r>
            <a:r>
              <a:rPr lang="x-none" sz="1800" b="1"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 </a:t>
            </a:r>
            <a: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Present</a:t>
            </a:r>
            <a:endParaRPr lang="x-none" dirty="0">
              <a:solidFill>
                <a:schemeClr val="tx1"/>
              </a:solidFill>
            </a:endParaRPr>
          </a:p>
        </p:txBody>
      </p:sp>
      <p:sp>
        <p:nvSpPr>
          <p:cNvPr id="3" name="Content Placeholder 2">
            <a:extLst>
              <a:ext uri="{FF2B5EF4-FFF2-40B4-BE49-F238E27FC236}">
                <a16:creationId xmlns:a16="http://schemas.microsoft.com/office/drawing/2014/main" id="{DBF81FFB-A409-404C-BC93-5F0566BA4367}"/>
              </a:ext>
            </a:extLst>
          </p:cNvPr>
          <p:cNvSpPr>
            <a:spLocks noGrp="1"/>
          </p:cNvSpPr>
          <p:nvPr>
            <p:ph idx="1"/>
          </p:nvPr>
        </p:nvSpPr>
        <p:spPr/>
        <p:txBody>
          <a:bodyPr/>
          <a:lstStyle/>
          <a:p>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The years from </a:t>
            </a:r>
            <a:r>
              <a:rPr lang="x-none"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20</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20</a:t>
            </a:r>
            <a:r>
              <a:rPr lang="x-none"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to the present have been a transformative period in my life, </a:t>
            </a:r>
            <a:r>
              <a:rPr lang="en-US"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Faith</a:t>
            </a:r>
            <a:r>
              <a:rPr lang="x-none"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ed </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by my academic journey and the experiences of campus life. During this time, I made important decisions about my education and embarked on a path of self-discovery and growth.</a:t>
            </a:r>
            <a:endParaRPr lang="x-none"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x-none" dirty="0"/>
          </a:p>
        </p:txBody>
      </p:sp>
    </p:spTree>
    <p:extLst>
      <p:ext uri="{BB962C8B-B14F-4D97-AF65-F5344CB8AC3E}">
        <p14:creationId xmlns:p14="http://schemas.microsoft.com/office/powerpoint/2010/main" val="20264520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80</TotalTime>
  <Words>970</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 3</vt:lpstr>
      <vt:lpstr>Facet</vt:lpstr>
      <vt:lpstr>The Autobiography   DAVID MWANIKI MBITI  </vt:lpstr>
      <vt:lpstr>Introduction </vt:lpstr>
      <vt:lpstr>Chapter 1   Early Years and Family Beginnings </vt:lpstr>
      <vt:lpstr>Family Background:</vt:lpstr>
      <vt:lpstr>Chapter 2  School days a formatic years  </vt:lpstr>
      <vt:lpstr>Lower Primary –  Classes 1 to 3 (2007-2011) </vt:lpstr>
      <vt:lpstr>Upper Primary - Class 4 to 8 (2012-2016) </vt:lpstr>
      <vt:lpstr> High School Years - Form 1 to Form 4 (2017-2020)</vt:lpstr>
      <vt:lpstr>Chapter 4.  Academic Pursuits and Campus Life – 2020 to Present</vt:lpstr>
      <vt:lpstr>Second Year (2022): Academic Growth and Hands-On Experience</vt:lpstr>
      <vt:lpstr>Third year Third Year (2023) - Deepening Knowledge in B.sc (Business Information technology).</vt:lpstr>
      <vt:lpstr> Fourth Year (2024 - Present) - Culmination and Research</vt:lpstr>
      <vt:lpstr>Chapter 5 Challenges and Growth - A Journey Defined by Resilience</vt:lpstr>
      <vt:lpstr>Chapter 6  Inspirations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Autobiography of  Mark Dalton Anyoka </dc:title>
  <dc:creator>MARK DALTON</dc:creator>
  <cp:lastModifiedBy>david mwaniki</cp:lastModifiedBy>
  <cp:revision>16</cp:revision>
  <dcterms:created xsi:type="dcterms:W3CDTF">2023-10-29T18:57:38Z</dcterms:created>
  <dcterms:modified xsi:type="dcterms:W3CDTF">2024-05-02T16:43:31Z</dcterms:modified>
</cp:coreProperties>
</file>