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8" r:id="rId11"/>
    <p:sldId id="279" r:id="rId12"/>
    <p:sldId id="280" r:id="rId13"/>
    <p:sldId id="265" r:id="rId14"/>
    <p:sldId id="266" r:id="rId15"/>
    <p:sldId id="267" r:id="rId16"/>
    <p:sldId id="268"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CB6A1-DD64-4CF7-BA0B-3599F2B90F7B}" type="datetimeFigureOut">
              <a:rPr lang="x-none" smtClean="0"/>
              <a:t>5/2/2024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B5A43-A48C-4D66-9710-E826BFC79572}" type="slidenum">
              <a:rPr lang="x-none" smtClean="0"/>
              <a:t>‹#›</a:t>
            </a:fld>
            <a:endParaRPr lang="x-none"/>
          </a:p>
        </p:txBody>
      </p:sp>
    </p:spTree>
    <p:extLst>
      <p:ext uri="{BB962C8B-B14F-4D97-AF65-F5344CB8AC3E}">
        <p14:creationId xmlns:p14="http://schemas.microsoft.com/office/powerpoint/2010/main" val="169036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D96B5A43-A48C-4D66-9710-E826BFC79572}" type="slidenum">
              <a:rPr lang="x-none" smtClean="0"/>
              <a:t>1</a:t>
            </a:fld>
            <a:endParaRPr lang="x-none"/>
          </a:p>
        </p:txBody>
      </p:sp>
    </p:spTree>
    <p:extLst>
      <p:ext uri="{BB962C8B-B14F-4D97-AF65-F5344CB8AC3E}">
        <p14:creationId xmlns:p14="http://schemas.microsoft.com/office/powerpoint/2010/main" val="142168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7484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61344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209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578104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680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52602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14451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64938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332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5/2/2024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22402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142D3-EC8B-4B63-9915-3FD9B4F26A4A}" type="datetimeFigureOut">
              <a:rPr lang="x-none" smtClean="0"/>
              <a:t>5/2/2024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2296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142D3-EC8B-4B63-9915-3FD9B4F26A4A}" type="datetimeFigureOut">
              <a:rPr lang="x-none" smtClean="0"/>
              <a:t>5/2/2024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97720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142D3-EC8B-4B63-9915-3FD9B4F26A4A}" type="datetimeFigureOut">
              <a:rPr lang="x-none" smtClean="0"/>
              <a:t>5/2/2024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6516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42D3-EC8B-4B63-9915-3FD9B4F26A4A}" type="datetimeFigureOut">
              <a:rPr lang="x-none" smtClean="0"/>
              <a:t>5/2/2024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91295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5/2/2024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98817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5/2/2024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5480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142D3-EC8B-4B63-9915-3FD9B4F26A4A}" type="datetimeFigureOut">
              <a:rPr lang="x-none" smtClean="0"/>
              <a:t>5/2/2024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3A8CEA-5F71-450D-AB97-A4EF47E9DDFB}" type="slidenum">
              <a:rPr lang="x-none" smtClean="0"/>
              <a:t>‹#›</a:t>
            </a:fld>
            <a:endParaRPr lang="x-none"/>
          </a:p>
        </p:txBody>
      </p:sp>
    </p:spTree>
    <p:extLst>
      <p:ext uri="{BB962C8B-B14F-4D97-AF65-F5344CB8AC3E}">
        <p14:creationId xmlns:p14="http://schemas.microsoft.com/office/powerpoint/2010/main" val="25804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7D9-8894-45A5-BD16-66EC00C6E443}"/>
              </a:ext>
            </a:extLst>
          </p:cNvPr>
          <p:cNvSpPr>
            <a:spLocks noGrp="1"/>
          </p:cNvSpPr>
          <p:nvPr>
            <p:ph type="ctrTitle"/>
          </p:nvPr>
        </p:nvSpPr>
        <p:spPr/>
        <p:txBody>
          <a:bodyPr/>
          <a:lstStyle/>
          <a:p>
            <a:pPr algn="ctr"/>
            <a:r>
              <a:rPr lang="en-US" sz="4000" b="1" dirty="0" smtClean="0"/>
              <a:t>Business Information </a:t>
            </a:r>
            <a:r>
              <a:rPr lang="en-US" sz="4000" b="1" dirty="0" smtClean="0"/>
              <a:t>Technology In modern Society</a:t>
            </a:r>
            <a:endParaRPr lang="x-none" sz="4000" b="1" dirty="0"/>
          </a:p>
        </p:txBody>
      </p:sp>
    </p:spTree>
    <p:extLst>
      <p:ext uri="{BB962C8B-B14F-4D97-AF65-F5344CB8AC3E}">
        <p14:creationId xmlns:p14="http://schemas.microsoft.com/office/powerpoint/2010/main" val="154611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we use CFRP?</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The decision to use CFRP (Carbon Fiber Reinforced Polymer) in construction or structural applications should be based on careful considerations of the project requirements, structural needs, and the specific advantages that CFRP offers. Here are scenarios and guidelines for when CFRP is commonly recommended</a:t>
            </a:r>
            <a:r>
              <a:rPr lang="en-US" dirty="0" smtClean="0"/>
              <a:t>:</a:t>
            </a:r>
          </a:p>
          <a:p>
            <a:r>
              <a:rPr lang="en-US" b="1" dirty="0"/>
              <a:t>Structural Reinforcement:</a:t>
            </a:r>
            <a:endParaRPr lang="en-US" dirty="0"/>
          </a:p>
          <a:p>
            <a:pPr marL="0" indent="0">
              <a:buNone/>
            </a:pPr>
            <a:r>
              <a:rPr lang="en-US" dirty="0"/>
              <a:t>Use CFRP when there is a need for strengthening existing structures, such as bridges, buildings, or other infrastructure components.</a:t>
            </a:r>
          </a:p>
          <a:p>
            <a:pPr marL="0" indent="0">
              <a:buNone/>
            </a:pPr>
            <a:r>
              <a:rPr lang="en-US" dirty="0"/>
              <a:t>Apply CFRP to enhance the load-bearing capacity of structural </a:t>
            </a:r>
            <a:r>
              <a:rPr lang="en-US" dirty="0" err="1" smtClean="0"/>
              <a:t>elements,particularly</a:t>
            </a:r>
            <a:r>
              <a:rPr lang="en-US" dirty="0" smtClean="0"/>
              <a:t> </a:t>
            </a:r>
            <a:r>
              <a:rPr lang="en-US" dirty="0"/>
              <a:t>in cases of increased loads or changes in use.</a:t>
            </a:r>
          </a:p>
          <a:p>
            <a:endParaRPr lang="en-US" dirty="0"/>
          </a:p>
        </p:txBody>
      </p:sp>
    </p:spTree>
    <p:extLst>
      <p:ext uri="{BB962C8B-B14F-4D97-AF65-F5344CB8AC3E}">
        <p14:creationId xmlns:p14="http://schemas.microsoft.com/office/powerpoint/2010/main" val="122412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b="1" dirty="0"/>
              <a:t>Weight-Sensitive Applications:</a:t>
            </a:r>
            <a:endParaRPr lang="en-US" dirty="0"/>
          </a:p>
          <a:p>
            <a:pPr marL="0" indent="0">
              <a:buNone/>
            </a:pPr>
            <a:r>
              <a:rPr lang="en-US" dirty="0"/>
              <a:t>Opt for CFRP in applications where minimizing weight is crucial, such as in aerospace and automotive engineering, as CFRP has a high strength-to-weight ratio.</a:t>
            </a:r>
          </a:p>
          <a:p>
            <a:r>
              <a:rPr lang="en-US" b="1" dirty="0"/>
              <a:t>Flexibility in Design:</a:t>
            </a:r>
            <a:endParaRPr lang="en-US" dirty="0"/>
          </a:p>
          <a:p>
            <a:pPr marL="0" indent="0">
              <a:buNone/>
            </a:pPr>
            <a:r>
              <a:rPr lang="en-US" dirty="0"/>
              <a:t>Incorporate CFRP into projects that require flexibility in design. CFRP's </a:t>
            </a:r>
            <a:r>
              <a:rPr lang="en-US" dirty="0" err="1"/>
              <a:t>moldability</a:t>
            </a:r>
            <a:r>
              <a:rPr lang="en-US" dirty="0"/>
              <a:t> and adaptability make it suitable for unconventional or intricate structural configurations.</a:t>
            </a:r>
          </a:p>
          <a:p>
            <a:endParaRPr lang="en-US" dirty="0"/>
          </a:p>
        </p:txBody>
      </p:sp>
    </p:spTree>
    <p:extLst>
      <p:ext uri="{BB962C8B-B14F-4D97-AF65-F5344CB8AC3E}">
        <p14:creationId xmlns:p14="http://schemas.microsoft.com/office/powerpoint/2010/main" val="351656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b="1" dirty="0"/>
              <a:t>Emergency Repairs:</a:t>
            </a:r>
            <a:endParaRPr lang="en-US" dirty="0"/>
          </a:p>
          <a:p>
            <a:pPr marL="0" indent="0">
              <a:buNone/>
            </a:pPr>
            <a:r>
              <a:rPr lang="en-US" dirty="0"/>
              <a:t>Employ CFRP for emergency repairs or retrofitting projects where immediate reinforcement is needed. CFRP can be a quick and effective solution for urgent structural issues.</a:t>
            </a:r>
          </a:p>
          <a:p>
            <a:r>
              <a:rPr lang="en-US" b="1" dirty="0"/>
              <a:t>Long-Term Durability:</a:t>
            </a:r>
            <a:endParaRPr lang="en-US" dirty="0"/>
          </a:p>
          <a:p>
            <a:pPr marL="0" indent="0">
              <a:buNone/>
            </a:pPr>
            <a:r>
              <a:rPr lang="en-US" dirty="0"/>
              <a:t>Choose CFRP for projects that prioritize long-term durability. Its resistance to corrosion and environmental degradation contributes to the extended service life of structures.</a:t>
            </a:r>
          </a:p>
          <a:p>
            <a:endParaRPr lang="en-US" dirty="0"/>
          </a:p>
        </p:txBody>
      </p:sp>
    </p:spTree>
    <p:extLst>
      <p:ext uri="{BB962C8B-B14F-4D97-AF65-F5344CB8AC3E}">
        <p14:creationId xmlns:p14="http://schemas.microsoft.com/office/powerpoint/2010/main" val="57086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ACB8-44D3-4A9D-98A0-D4F1A5A300BD}"/>
              </a:ext>
            </a:extLst>
          </p:cNvPr>
          <p:cNvSpPr>
            <a:spLocks noGrp="1"/>
          </p:cNvSpPr>
          <p:nvPr>
            <p:ph type="title"/>
          </p:nvPr>
        </p:nvSpPr>
        <p:spPr/>
        <p:txBody>
          <a:bodyPr/>
          <a:lstStyle/>
          <a:p>
            <a:r>
              <a:rPr lang="en-US" dirty="0" smtClean="0"/>
              <a:t>Merits of CFRP</a:t>
            </a:r>
            <a:endParaRPr lang="x-none" dirty="0"/>
          </a:p>
        </p:txBody>
      </p:sp>
      <p:sp>
        <p:nvSpPr>
          <p:cNvPr id="3" name="Content Placeholder 2">
            <a:extLst>
              <a:ext uri="{FF2B5EF4-FFF2-40B4-BE49-F238E27FC236}">
                <a16:creationId xmlns:a16="http://schemas.microsoft.com/office/drawing/2014/main" id="{331D3763-722F-44D6-BE36-5C1F961AF9DD}"/>
              </a:ext>
            </a:extLst>
          </p:cNvPr>
          <p:cNvSpPr>
            <a:spLocks noGrp="1"/>
          </p:cNvSpPr>
          <p:nvPr>
            <p:ph idx="1"/>
          </p:nvPr>
        </p:nvSpPr>
        <p:spPr>
          <a:xfrm>
            <a:off x="623455" y="1787238"/>
            <a:ext cx="8650547" cy="4267980"/>
          </a:xfrm>
        </p:spPr>
        <p:txBody>
          <a:bodyPr>
            <a:normAutofit/>
          </a:bodyPr>
          <a:lstStyle/>
          <a:p>
            <a:r>
              <a:rPr lang="en-US" dirty="0"/>
              <a:t>High tensile strength: Carbon fibers are more flexible than steel or concrete, meaning CFRP can withstand more pressure without cracking.</a:t>
            </a:r>
          </a:p>
          <a:p>
            <a:r>
              <a:rPr lang="en-US" dirty="0"/>
              <a:t>Fatigue resistance: The material resists degradation, so structures that use it require less maintenance overall.</a:t>
            </a:r>
          </a:p>
          <a:p>
            <a:r>
              <a:rPr lang="en-US" dirty="0"/>
              <a:t>Strength against the elements: CFRP can withstand severe environmental conditions, from humidity and heavy rainfall to chemical exposure.</a:t>
            </a:r>
          </a:p>
          <a:p>
            <a:r>
              <a:rPr lang="en-US" dirty="0"/>
              <a:t>Light weight: While CFRP is costlier than some other building materials, it’s light in weight. As a result, it costs less to transport and results in lower labor costs because installation requires fewer workers.</a:t>
            </a:r>
            <a:endParaRPr lang="x-none" dirty="0"/>
          </a:p>
        </p:txBody>
      </p:sp>
    </p:spTree>
    <p:extLst>
      <p:ext uri="{BB962C8B-B14F-4D97-AF65-F5344CB8AC3E}">
        <p14:creationId xmlns:p14="http://schemas.microsoft.com/office/powerpoint/2010/main" val="56144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DAEA-0266-4552-A111-04E0126D8A68}"/>
              </a:ext>
            </a:extLst>
          </p:cNvPr>
          <p:cNvSpPr>
            <a:spLocks noGrp="1"/>
          </p:cNvSpPr>
          <p:nvPr>
            <p:ph type="title"/>
          </p:nvPr>
        </p:nvSpPr>
        <p:spPr/>
        <p:txBody>
          <a:bodyPr/>
          <a:lstStyle/>
          <a:p>
            <a:r>
              <a:rPr lang="en-US" dirty="0"/>
              <a:t>Continuation…</a:t>
            </a:r>
            <a:endParaRPr lang="x-none" dirty="0"/>
          </a:p>
        </p:txBody>
      </p:sp>
      <p:sp>
        <p:nvSpPr>
          <p:cNvPr id="5" name="Content Placeholder 4"/>
          <p:cNvSpPr>
            <a:spLocks noGrp="1"/>
          </p:cNvSpPr>
          <p:nvPr>
            <p:ph idx="1"/>
          </p:nvPr>
        </p:nvSpPr>
        <p:spPr/>
        <p:txBody>
          <a:bodyPr/>
          <a:lstStyle/>
          <a:p>
            <a:r>
              <a:rPr lang="en-US" b="1" dirty="0"/>
              <a:t>Complex Manufacturing Processes:</a:t>
            </a:r>
            <a:r>
              <a:rPr lang="en-US" dirty="0"/>
              <a:t> The manufacturing of CFRP components involves complex processes, including the laying up of layers and curing. Skilled labor and specialized equipment are often required, contributing to the overall cost.</a:t>
            </a:r>
          </a:p>
          <a:p>
            <a:r>
              <a:rPr lang="en-US" b="1" dirty="0"/>
              <a:t>Material Compatibility:</a:t>
            </a:r>
            <a:r>
              <a:rPr lang="en-US" dirty="0"/>
              <a:t> CFRP may not be compatible with certain materials, such as aluminum, due to potential galvanic corrosion issues. Careful consideration is needed when combining CFRP with other materials in a structure.</a:t>
            </a:r>
          </a:p>
          <a:p>
            <a:endParaRPr lang="en-US" dirty="0"/>
          </a:p>
        </p:txBody>
      </p:sp>
    </p:spTree>
    <p:extLst>
      <p:ext uri="{BB962C8B-B14F-4D97-AF65-F5344CB8AC3E}">
        <p14:creationId xmlns:p14="http://schemas.microsoft.com/office/powerpoint/2010/main" val="386770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DDC1-C39D-442B-B1FF-6D08A9B76134}"/>
              </a:ext>
            </a:extLst>
          </p:cNvPr>
          <p:cNvSpPr>
            <a:spLocks noGrp="1"/>
          </p:cNvSpPr>
          <p:nvPr>
            <p:ph type="title"/>
          </p:nvPr>
        </p:nvSpPr>
        <p:spPr/>
        <p:txBody>
          <a:bodyPr>
            <a:normAutofit/>
          </a:bodyPr>
          <a:lstStyle/>
          <a:p>
            <a:r>
              <a:rPr lang="en-US" dirty="0" smtClean="0"/>
              <a:t>Demerits of CFRP</a:t>
            </a:r>
            <a:endParaRPr lang="x-none" dirty="0"/>
          </a:p>
        </p:txBody>
      </p:sp>
      <p:sp>
        <p:nvSpPr>
          <p:cNvPr id="4" name="Content Placeholder 3"/>
          <p:cNvSpPr>
            <a:spLocks noGrp="1"/>
          </p:cNvSpPr>
          <p:nvPr>
            <p:ph idx="1"/>
          </p:nvPr>
        </p:nvSpPr>
        <p:spPr/>
        <p:txBody>
          <a:bodyPr/>
          <a:lstStyle/>
          <a:p>
            <a:pPr marL="0" indent="0">
              <a:buNone/>
            </a:pPr>
            <a:r>
              <a:rPr lang="en-US" dirty="0" smtClean="0"/>
              <a:t>While </a:t>
            </a:r>
            <a:r>
              <a:rPr lang="en-US" dirty="0"/>
              <a:t>CFRP (Carbon Fiber Reinforced Polymer) offers various advantages, it is important to be aware of its demerits or drawbacks. Here are some potential disadvantages associated with the use of CFRP</a:t>
            </a:r>
            <a:r>
              <a:rPr lang="en-US" dirty="0" smtClean="0"/>
              <a:t>:</a:t>
            </a:r>
          </a:p>
          <a:p>
            <a:r>
              <a:rPr lang="en-US" b="1" dirty="0"/>
              <a:t>Cost:</a:t>
            </a:r>
            <a:r>
              <a:rPr lang="en-US" dirty="0"/>
              <a:t> CFRP materials can be more expensive than traditional construction materials such as steel or concrete. The initial cost of CFRP can be a limiting </a:t>
            </a:r>
            <a:r>
              <a:rPr lang="en-US" dirty="0" smtClean="0"/>
              <a:t>factor for </a:t>
            </a:r>
            <a:r>
              <a:rPr lang="en-US" dirty="0"/>
              <a:t>some </a:t>
            </a:r>
            <a:r>
              <a:rPr lang="en-US" dirty="0" smtClean="0"/>
              <a:t>projects</a:t>
            </a:r>
            <a:r>
              <a:rPr lang="en-US" dirty="0"/>
              <a:t>, especially those with tight budgets.</a:t>
            </a:r>
          </a:p>
        </p:txBody>
      </p:sp>
    </p:spTree>
    <p:extLst>
      <p:ext uri="{BB962C8B-B14F-4D97-AF65-F5344CB8AC3E}">
        <p14:creationId xmlns:p14="http://schemas.microsoft.com/office/powerpoint/2010/main" val="119982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5D7-4BE2-492D-BEB7-6003EBCDF303}"/>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a:xfrm>
            <a:off x="678872" y="1842655"/>
            <a:ext cx="8595129" cy="4198707"/>
          </a:xfrm>
        </p:spPr>
        <p:txBody>
          <a:bodyPr/>
          <a:lstStyle/>
          <a:p>
            <a:r>
              <a:rPr lang="en-US" b="1" dirty="0"/>
              <a:t>Complex Manufacturing Processes:</a:t>
            </a:r>
            <a:r>
              <a:rPr lang="en-US" dirty="0"/>
              <a:t> The manufacturing of CFRP components involves complex processes, including the laying up of layers and curing. Skilled labor and specialized equipment are often required, contributing to the overall cost.</a:t>
            </a:r>
          </a:p>
          <a:p>
            <a:r>
              <a:rPr lang="en-US" b="1" dirty="0"/>
              <a:t>Material Compatibility:</a:t>
            </a:r>
            <a:r>
              <a:rPr lang="en-US" dirty="0"/>
              <a:t> CFRP may not be compatible with certain materials, such as aluminum, due to potential galvanic corrosion issues. Careful consideration is needed when combining CFRP with other materials in a structure.</a:t>
            </a:r>
          </a:p>
          <a:p>
            <a:endParaRPr lang="en-US" dirty="0"/>
          </a:p>
        </p:txBody>
      </p:sp>
    </p:spTree>
    <p:extLst>
      <p:ext uri="{BB962C8B-B14F-4D97-AF65-F5344CB8AC3E}">
        <p14:creationId xmlns:p14="http://schemas.microsoft.com/office/powerpoint/2010/main" val="349845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1904-618A-4781-92C5-927DDF2210C4}"/>
              </a:ext>
            </a:extLst>
          </p:cNvPr>
          <p:cNvSpPr>
            <a:spLocks noGrp="1"/>
          </p:cNvSpPr>
          <p:nvPr>
            <p:ph type="title" idx="4294967295"/>
          </p:nvPr>
        </p:nvSpPr>
        <p:spPr>
          <a:xfrm>
            <a:off x="0" y="609600"/>
            <a:ext cx="8596313" cy="1320800"/>
          </a:xfrm>
        </p:spPr>
        <p:txBody>
          <a:bodyPr/>
          <a:lstStyle/>
          <a:p>
            <a:r>
              <a:rPr lang="en-US" dirty="0"/>
              <a:t>Conclusion </a:t>
            </a:r>
            <a:endParaRPr lang="x-none" dirty="0"/>
          </a:p>
        </p:txBody>
      </p:sp>
      <p:sp>
        <p:nvSpPr>
          <p:cNvPr id="3" name="Content Placeholder 2">
            <a:extLst>
              <a:ext uri="{FF2B5EF4-FFF2-40B4-BE49-F238E27FC236}">
                <a16:creationId xmlns:a16="http://schemas.microsoft.com/office/drawing/2014/main" id="{2CA0070A-5CF5-4B93-85E7-F70EFBD9091B}"/>
              </a:ext>
            </a:extLst>
          </p:cNvPr>
          <p:cNvSpPr>
            <a:spLocks noGrp="1"/>
          </p:cNvSpPr>
          <p:nvPr>
            <p:ph idx="4294967295"/>
          </p:nvPr>
        </p:nvSpPr>
        <p:spPr>
          <a:xfrm>
            <a:off x="360218" y="1399310"/>
            <a:ext cx="8236095" cy="4642716"/>
          </a:xfrm>
        </p:spPr>
        <p:txBody>
          <a:bodyPr>
            <a:normAutofit/>
          </a:bodyPr>
          <a:lstStyle/>
          <a:p>
            <a:r>
              <a:rPr lang="en-US" dirty="0"/>
              <a:t>In summary, CFRP has transformative effects on structural elements, offering a range of benefits such as increased strength, durability, and flexibility in design. However, careful consideration of factors like cost, manufacturing complexity, and environmental impact is essential to make informed decisions regarding its application in various industries. Ongoing research and technological advancements continue to refine the use of CFRP in construction and other fields.</a:t>
            </a:r>
          </a:p>
        </p:txBody>
      </p:sp>
    </p:spTree>
    <p:extLst>
      <p:ext uri="{BB962C8B-B14F-4D97-AF65-F5344CB8AC3E}">
        <p14:creationId xmlns:p14="http://schemas.microsoft.com/office/powerpoint/2010/main" val="275354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36E0-4CA9-40EF-9D61-FAE8EF255E5B}"/>
              </a:ext>
            </a:extLst>
          </p:cNvPr>
          <p:cNvSpPr>
            <a:spLocks noGrp="1"/>
          </p:cNvSpPr>
          <p:nvPr>
            <p:ph type="title"/>
          </p:nvPr>
        </p:nvSpPr>
        <p:spPr/>
        <p:txBody>
          <a:bodyPr>
            <a:noAutofit/>
          </a:bodyPr>
          <a:lstStyle/>
          <a:p>
            <a:pPr algn="ctr"/>
            <a:r>
              <a:rPr lang="en-US" sz="8000" dirty="0"/>
              <a:t>Thank </a:t>
            </a:r>
            <a:br>
              <a:rPr lang="en-US" sz="8000" dirty="0"/>
            </a:br>
            <a:r>
              <a:rPr lang="en-US" sz="8000" dirty="0"/>
              <a:t>You !</a:t>
            </a:r>
            <a:endParaRPr lang="x-none" sz="8000" dirty="0"/>
          </a:p>
        </p:txBody>
      </p:sp>
    </p:spTree>
    <p:extLst>
      <p:ext uri="{BB962C8B-B14F-4D97-AF65-F5344CB8AC3E}">
        <p14:creationId xmlns:p14="http://schemas.microsoft.com/office/powerpoint/2010/main" val="138177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8E21-EA18-4951-A147-B2B11E94E602}"/>
              </a:ext>
            </a:extLst>
          </p:cNvPr>
          <p:cNvSpPr>
            <a:spLocks noGrp="1"/>
          </p:cNvSpPr>
          <p:nvPr>
            <p:ph type="title"/>
          </p:nvPr>
        </p:nvSpPr>
        <p:spPr/>
        <p:txBody>
          <a:bodyPr/>
          <a:lstStyle/>
          <a:p>
            <a:r>
              <a:rPr lang="en-US" dirty="0"/>
              <a:t>Abstracts </a:t>
            </a:r>
            <a:endParaRPr lang="x-none" dirty="0"/>
          </a:p>
        </p:txBody>
      </p:sp>
      <p:sp>
        <p:nvSpPr>
          <p:cNvPr id="3" name="Content Placeholder 2">
            <a:extLst>
              <a:ext uri="{FF2B5EF4-FFF2-40B4-BE49-F238E27FC236}">
                <a16:creationId xmlns:a16="http://schemas.microsoft.com/office/drawing/2014/main" id="{4A4697CF-FFF3-48DE-ADEA-27B034B15815}"/>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of CFRP  and its effects  </a:t>
            </a:r>
            <a:r>
              <a:rPr lang="en-US" b="1" dirty="0" smtClean="0">
                <a:latin typeface="Times New Roman" panose="02020603050405020304" pitchFamily="18" charset="0"/>
                <a:cs typeface="Times New Roman" panose="02020603050405020304" pitchFamily="18" charset="0"/>
              </a:rPr>
              <a:t>in Business </a:t>
            </a:r>
            <a:r>
              <a:rPr lang="en-US" b="1" dirty="0" smtClean="0">
                <a:latin typeface="Times New Roman" panose="02020603050405020304" pitchFamily="18" charset="0"/>
                <a:cs typeface="Times New Roman" panose="02020603050405020304" pitchFamily="18" charset="0"/>
              </a:rPr>
              <a:t>Information Technology </a:t>
            </a:r>
            <a:r>
              <a:rPr lang="en-US" dirty="0" smtClean="0"/>
              <a:t>. This includes </a:t>
            </a:r>
            <a:r>
              <a:rPr lang="en-US" dirty="0"/>
              <a:t>abstracts in</a:t>
            </a:r>
          </a:p>
          <a:p>
            <a:r>
              <a:rPr lang="en-US" dirty="0"/>
              <a:t> E</a:t>
            </a:r>
            <a:r>
              <a:rPr lang="en-US" dirty="0" smtClean="0"/>
              <a:t>nglish </a:t>
            </a:r>
            <a:endParaRPr lang="en-US" dirty="0"/>
          </a:p>
          <a:p>
            <a:r>
              <a:rPr lang="en-US" dirty="0" smtClean="0"/>
              <a:t>Swahili, </a:t>
            </a:r>
            <a:r>
              <a:rPr lang="en-US" dirty="0"/>
              <a:t>and</a:t>
            </a:r>
          </a:p>
          <a:p>
            <a:r>
              <a:rPr lang="en-US" dirty="0"/>
              <a:t> </a:t>
            </a:r>
            <a:r>
              <a:rPr lang="en-US" dirty="0" smtClean="0"/>
              <a:t>Kamba, </a:t>
            </a:r>
            <a:r>
              <a:rPr lang="en-US" dirty="0"/>
              <a:t>an Indigenous African language. </a:t>
            </a:r>
            <a:endParaRPr lang="x-none" dirty="0"/>
          </a:p>
        </p:txBody>
      </p:sp>
    </p:spTree>
    <p:extLst>
      <p:ext uri="{BB962C8B-B14F-4D97-AF65-F5344CB8AC3E}">
        <p14:creationId xmlns:p14="http://schemas.microsoft.com/office/powerpoint/2010/main" val="394457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CA5C-88EC-4CAC-8444-E58DB99DEE3E}"/>
              </a:ext>
            </a:extLst>
          </p:cNvPr>
          <p:cNvSpPr>
            <a:spLocks noGrp="1"/>
          </p:cNvSpPr>
          <p:nvPr>
            <p:ph type="title"/>
          </p:nvPr>
        </p:nvSpPr>
        <p:spPr/>
        <p:txBody>
          <a:bodyPr/>
          <a:lstStyle/>
          <a:p>
            <a:r>
              <a:rPr lang="en-US" dirty="0" smtClean="0"/>
              <a:t>English Abstract </a:t>
            </a:r>
            <a:endParaRPr lang="x-none" dirty="0"/>
          </a:p>
        </p:txBody>
      </p:sp>
      <p:sp>
        <p:nvSpPr>
          <p:cNvPr id="3" name="Content Placeholder 2">
            <a:extLst>
              <a:ext uri="{FF2B5EF4-FFF2-40B4-BE49-F238E27FC236}">
                <a16:creationId xmlns:a16="http://schemas.microsoft.com/office/drawing/2014/main" id="{366D6ED6-6E1D-4862-9F9E-B1DB1C6D6315}"/>
              </a:ext>
            </a:extLst>
          </p:cNvPr>
          <p:cNvSpPr>
            <a:spLocks noGrp="1"/>
          </p:cNvSpPr>
          <p:nvPr>
            <p:ph idx="1"/>
          </p:nvPr>
        </p:nvSpPr>
        <p:spPr/>
        <p:txBody>
          <a:bodyPr/>
          <a:lstStyle/>
          <a:p>
            <a:r>
              <a:rPr lang="en-US" dirty="0"/>
              <a:t>In this presentation, we will embark on a journey to uncover the </a:t>
            </a:r>
            <a:r>
              <a:rPr lang="en-US" dirty="0" smtClean="0"/>
              <a:t>effects of </a:t>
            </a:r>
            <a:r>
              <a:rPr lang="en-US" dirty="0" err="1" smtClean="0"/>
              <a:t>Sika’s</a:t>
            </a:r>
            <a:r>
              <a:rPr lang="en-US" dirty="0" smtClean="0"/>
              <a:t> CFRP its merits and demerits. We are also going to discover its effects in the structural elements and also determine when it is supposed to be used and also the origin of its use.</a:t>
            </a:r>
            <a:endParaRPr lang="x-none" dirty="0"/>
          </a:p>
          <a:p>
            <a:pPr marL="0" indent="0" rtl="0">
              <a:buNone/>
            </a:pPr>
            <a:endParaRPr lang="en-US" dirty="0"/>
          </a:p>
        </p:txBody>
      </p:sp>
    </p:spTree>
    <p:extLst>
      <p:ext uri="{BB962C8B-B14F-4D97-AF65-F5344CB8AC3E}">
        <p14:creationId xmlns:p14="http://schemas.microsoft.com/office/powerpoint/2010/main" val="80959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D85A-DF29-46E9-8542-C872CA0C8C36}"/>
              </a:ext>
            </a:extLst>
          </p:cNvPr>
          <p:cNvSpPr>
            <a:spLocks noGrp="1"/>
          </p:cNvSpPr>
          <p:nvPr>
            <p:ph type="title"/>
          </p:nvPr>
        </p:nvSpPr>
        <p:spPr/>
        <p:txBody>
          <a:bodyPr/>
          <a:lstStyle/>
          <a:p>
            <a:r>
              <a:rPr lang="en-US" dirty="0" smtClean="0"/>
              <a:t>Swahili Abstract</a:t>
            </a:r>
            <a:endParaRPr lang="x-none" dirty="0"/>
          </a:p>
        </p:txBody>
      </p:sp>
      <p:sp>
        <p:nvSpPr>
          <p:cNvPr id="3" name="Content Placeholder 2">
            <a:extLst>
              <a:ext uri="{FF2B5EF4-FFF2-40B4-BE49-F238E27FC236}">
                <a16:creationId xmlns:a16="http://schemas.microsoft.com/office/drawing/2014/main" id="{B9AB49EA-E166-4650-BDAA-818F77DDB567}"/>
              </a:ext>
            </a:extLst>
          </p:cNvPr>
          <p:cNvSpPr>
            <a:spLocks noGrp="1"/>
          </p:cNvSpPr>
          <p:nvPr>
            <p:ph idx="1"/>
          </p:nvPr>
        </p:nvSpPr>
        <p:spPr/>
        <p:txBody>
          <a:bodyPr/>
          <a:lstStyle/>
          <a:p>
            <a:r>
              <a:rPr lang="en-US" dirty="0"/>
              <a:t/>
            </a:r>
            <a:br>
              <a:rPr lang="en-US" dirty="0"/>
            </a:br>
            <a:r>
              <a:rPr lang="en-US" dirty="0" err="1"/>
              <a:t>Katika</a:t>
            </a:r>
            <a:r>
              <a:rPr lang="en-US" dirty="0"/>
              <a:t> </a:t>
            </a:r>
            <a:r>
              <a:rPr lang="en-US" dirty="0" err="1"/>
              <a:t>uwasilishaji</a:t>
            </a:r>
            <a:r>
              <a:rPr lang="en-US" dirty="0"/>
              <a:t> </a:t>
            </a:r>
            <a:r>
              <a:rPr lang="en-US" dirty="0" err="1"/>
              <a:t>huu</a:t>
            </a:r>
            <a:r>
              <a:rPr lang="en-US" dirty="0"/>
              <a:t>, </a:t>
            </a:r>
            <a:r>
              <a:rPr lang="en-US" dirty="0" err="1"/>
              <a:t>tutajiweka</a:t>
            </a:r>
            <a:r>
              <a:rPr lang="en-US" dirty="0"/>
              <a:t> </a:t>
            </a:r>
            <a:r>
              <a:rPr lang="en-US" dirty="0" err="1"/>
              <a:t>kwenye</a:t>
            </a:r>
            <a:r>
              <a:rPr lang="en-US" dirty="0"/>
              <a:t> safari </a:t>
            </a:r>
            <a:r>
              <a:rPr lang="en-US" dirty="0" err="1"/>
              <a:t>ya</a:t>
            </a:r>
            <a:r>
              <a:rPr lang="en-US" dirty="0"/>
              <a:t> </a:t>
            </a:r>
            <a:r>
              <a:rPr lang="en-US" dirty="0" err="1"/>
              <a:t>kugundua</a:t>
            </a:r>
            <a:r>
              <a:rPr lang="en-US" dirty="0"/>
              <a:t> </a:t>
            </a:r>
            <a:r>
              <a:rPr lang="en-US" dirty="0" err="1"/>
              <a:t>athari</a:t>
            </a:r>
            <a:r>
              <a:rPr lang="en-US" dirty="0"/>
              <a:t> </a:t>
            </a:r>
            <a:r>
              <a:rPr lang="en-US" dirty="0" err="1"/>
              <a:t>za</a:t>
            </a:r>
            <a:r>
              <a:rPr lang="en-US" dirty="0"/>
              <a:t> CFRP </a:t>
            </a:r>
            <a:r>
              <a:rPr lang="en-US" dirty="0" err="1"/>
              <a:t>ya</a:t>
            </a:r>
            <a:r>
              <a:rPr lang="en-US" dirty="0"/>
              <a:t> </a:t>
            </a:r>
            <a:r>
              <a:rPr lang="en-US" dirty="0" err="1"/>
              <a:t>Sika</a:t>
            </a:r>
            <a:r>
              <a:rPr lang="en-US" dirty="0"/>
              <a:t>, </a:t>
            </a:r>
            <a:r>
              <a:rPr lang="en-US" dirty="0" err="1"/>
              <a:t>faida</a:t>
            </a:r>
            <a:r>
              <a:rPr lang="en-US" dirty="0"/>
              <a:t> </a:t>
            </a:r>
            <a:r>
              <a:rPr lang="en-US" dirty="0" err="1"/>
              <a:t>na</a:t>
            </a:r>
            <a:r>
              <a:rPr lang="en-US" dirty="0"/>
              <a:t> </a:t>
            </a:r>
            <a:r>
              <a:rPr lang="en-US" dirty="0" err="1"/>
              <a:t>hasara</a:t>
            </a:r>
            <a:r>
              <a:rPr lang="en-US" dirty="0"/>
              <a:t> </a:t>
            </a:r>
            <a:r>
              <a:rPr lang="en-US" dirty="0" err="1"/>
              <a:t>zake</a:t>
            </a:r>
            <a:r>
              <a:rPr lang="en-US" dirty="0"/>
              <a:t>. </a:t>
            </a:r>
            <a:r>
              <a:rPr lang="en-US" dirty="0" err="1"/>
              <a:t>Pia</a:t>
            </a:r>
            <a:r>
              <a:rPr lang="en-US" dirty="0"/>
              <a:t> </a:t>
            </a:r>
            <a:r>
              <a:rPr lang="en-US" dirty="0" err="1"/>
              <a:t>tutachunguza</a:t>
            </a:r>
            <a:r>
              <a:rPr lang="en-US" dirty="0"/>
              <a:t> </a:t>
            </a:r>
            <a:r>
              <a:rPr lang="en-US" dirty="0" err="1"/>
              <a:t>athari</a:t>
            </a:r>
            <a:r>
              <a:rPr lang="en-US" dirty="0"/>
              <a:t> </a:t>
            </a:r>
            <a:r>
              <a:rPr lang="en-US" dirty="0" err="1"/>
              <a:t>zake</a:t>
            </a:r>
            <a:r>
              <a:rPr lang="en-US" dirty="0"/>
              <a:t> </a:t>
            </a:r>
            <a:r>
              <a:rPr lang="en-US" dirty="0" err="1"/>
              <a:t>kwenye</a:t>
            </a:r>
            <a:r>
              <a:rPr lang="en-US" dirty="0"/>
              <a:t> </a:t>
            </a:r>
            <a:r>
              <a:rPr lang="en-US" dirty="0" err="1"/>
              <a:t>vipengele</a:t>
            </a:r>
            <a:r>
              <a:rPr lang="en-US" dirty="0"/>
              <a:t> </a:t>
            </a:r>
            <a:r>
              <a:rPr lang="en-US" dirty="0" err="1"/>
              <a:t>vya</a:t>
            </a:r>
            <a:r>
              <a:rPr lang="en-US" dirty="0"/>
              <a:t> </a:t>
            </a:r>
            <a:r>
              <a:rPr lang="en-US" dirty="0" err="1"/>
              <a:t>muundo</a:t>
            </a:r>
            <a:r>
              <a:rPr lang="en-US" dirty="0"/>
              <a:t> </a:t>
            </a:r>
            <a:r>
              <a:rPr lang="en-US" dirty="0" err="1"/>
              <a:t>na</a:t>
            </a:r>
            <a:r>
              <a:rPr lang="en-US" dirty="0"/>
              <a:t> </a:t>
            </a:r>
            <a:r>
              <a:rPr lang="en-US" dirty="0" err="1"/>
              <a:t>pia</a:t>
            </a:r>
            <a:r>
              <a:rPr lang="en-US" dirty="0"/>
              <a:t> </a:t>
            </a:r>
            <a:r>
              <a:rPr lang="en-US" dirty="0" err="1"/>
              <a:t>kujua</a:t>
            </a:r>
            <a:r>
              <a:rPr lang="en-US" dirty="0"/>
              <a:t> </a:t>
            </a:r>
            <a:r>
              <a:rPr lang="en-US" dirty="0" err="1"/>
              <a:t>wakati</a:t>
            </a:r>
            <a:r>
              <a:rPr lang="en-US" dirty="0"/>
              <a:t> </a:t>
            </a:r>
            <a:r>
              <a:rPr lang="en-US" dirty="0" err="1"/>
              <a:t>inavyopaswa</a:t>
            </a:r>
            <a:r>
              <a:rPr lang="en-US" dirty="0"/>
              <a:t> </a:t>
            </a:r>
            <a:r>
              <a:rPr lang="en-US" dirty="0" err="1"/>
              <a:t>kutumika</a:t>
            </a:r>
            <a:r>
              <a:rPr lang="en-US" dirty="0"/>
              <a:t> </a:t>
            </a:r>
            <a:r>
              <a:rPr lang="en-US" dirty="0" err="1"/>
              <a:t>na</a:t>
            </a:r>
            <a:r>
              <a:rPr lang="en-US" dirty="0"/>
              <a:t> </a:t>
            </a:r>
            <a:r>
              <a:rPr lang="en-US" dirty="0" err="1"/>
              <a:t>asili</a:t>
            </a:r>
            <a:r>
              <a:rPr lang="en-US" dirty="0"/>
              <a:t> </a:t>
            </a:r>
            <a:r>
              <a:rPr lang="en-US" dirty="0" err="1"/>
              <a:t>ya</a:t>
            </a:r>
            <a:r>
              <a:rPr lang="en-US" dirty="0"/>
              <a:t> </a:t>
            </a:r>
            <a:r>
              <a:rPr lang="en-US" dirty="0" err="1"/>
              <a:t>matumizi</a:t>
            </a:r>
            <a:r>
              <a:rPr lang="en-US" dirty="0"/>
              <a:t> </a:t>
            </a:r>
            <a:r>
              <a:rPr lang="en-US" dirty="0" err="1"/>
              <a:t>yake</a:t>
            </a:r>
            <a:r>
              <a:rPr lang="en-US" dirty="0"/>
              <a:t>.</a:t>
            </a:r>
            <a:endParaRPr lang="x-none" dirty="0"/>
          </a:p>
        </p:txBody>
      </p:sp>
    </p:spTree>
    <p:extLst>
      <p:ext uri="{BB962C8B-B14F-4D97-AF65-F5344CB8AC3E}">
        <p14:creationId xmlns:p14="http://schemas.microsoft.com/office/powerpoint/2010/main" val="312684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E816-545E-4AD4-9DCC-D271ABC5A620}"/>
              </a:ext>
            </a:extLst>
          </p:cNvPr>
          <p:cNvSpPr>
            <a:spLocks noGrp="1"/>
          </p:cNvSpPr>
          <p:nvPr>
            <p:ph type="title"/>
          </p:nvPr>
        </p:nvSpPr>
        <p:spPr/>
        <p:txBody>
          <a:bodyPr/>
          <a:lstStyle/>
          <a:p>
            <a:r>
              <a:rPr lang="en-US" dirty="0" smtClean="0"/>
              <a:t>Kamba </a:t>
            </a:r>
            <a:r>
              <a:rPr lang="en-US" dirty="0"/>
              <a:t>Abstract </a:t>
            </a:r>
            <a:endParaRPr lang="x-none" dirty="0"/>
          </a:p>
        </p:txBody>
      </p:sp>
      <p:sp>
        <p:nvSpPr>
          <p:cNvPr id="3" name="Content Placeholder 2">
            <a:extLst>
              <a:ext uri="{FF2B5EF4-FFF2-40B4-BE49-F238E27FC236}">
                <a16:creationId xmlns:a16="http://schemas.microsoft.com/office/drawing/2014/main" id="{B1BCD61F-D327-43B9-A4AC-EB9CAF2E452F}"/>
              </a:ext>
            </a:extLst>
          </p:cNvPr>
          <p:cNvSpPr>
            <a:spLocks noGrp="1"/>
          </p:cNvSpPr>
          <p:nvPr>
            <p:ph idx="1"/>
          </p:nvPr>
        </p:nvSpPr>
        <p:spPr/>
        <p:txBody>
          <a:bodyPr/>
          <a:lstStyle/>
          <a:p>
            <a:r>
              <a:rPr lang="en-US" dirty="0" err="1">
                <a:solidFill>
                  <a:schemeClr val="tx1">
                    <a:lumMod val="95000"/>
                    <a:lumOff val="5000"/>
                  </a:schemeClr>
                </a:solidFill>
              </a:rPr>
              <a:t>Nthĩnĩ</a:t>
            </a:r>
            <a:r>
              <a:rPr lang="en-US" dirty="0">
                <a:solidFill>
                  <a:schemeClr val="tx1">
                    <a:lumMod val="95000"/>
                    <a:lumOff val="5000"/>
                  </a:schemeClr>
                </a:solidFill>
              </a:rPr>
              <a:t> </a:t>
            </a:r>
            <a:r>
              <a:rPr lang="en-US" dirty="0" err="1">
                <a:solidFill>
                  <a:schemeClr val="tx1">
                    <a:lumMod val="95000"/>
                    <a:lumOff val="5000"/>
                  </a:schemeClr>
                </a:solidFill>
              </a:rPr>
              <a:t>wa</a:t>
            </a:r>
            <a:r>
              <a:rPr lang="en-US" dirty="0">
                <a:solidFill>
                  <a:schemeClr val="tx1">
                    <a:lumMod val="95000"/>
                    <a:lumOff val="5000"/>
                  </a:schemeClr>
                </a:solidFill>
              </a:rPr>
              <a:t> </a:t>
            </a:r>
            <a:r>
              <a:rPr lang="en-US" dirty="0" err="1">
                <a:solidFill>
                  <a:schemeClr val="tx1">
                    <a:lumMod val="95000"/>
                    <a:lumOff val="5000"/>
                  </a:schemeClr>
                </a:solidFill>
              </a:rPr>
              <a:t>ũvoo</a:t>
            </a:r>
            <a:r>
              <a:rPr lang="en-US" dirty="0">
                <a:solidFill>
                  <a:schemeClr val="tx1">
                    <a:lumMod val="95000"/>
                    <a:lumOff val="5000"/>
                  </a:schemeClr>
                </a:solidFill>
              </a:rPr>
              <a:t> </a:t>
            </a:r>
            <a:r>
              <a:rPr lang="en-US" dirty="0" err="1">
                <a:solidFill>
                  <a:schemeClr val="tx1">
                    <a:lumMod val="95000"/>
                    <a:lumOff val="5000"/>
                  </a:schemeClr>
                </a:solidFill>
              </a:rPr>
              <a:t>ũũ</a:t>
            </a:r>
            <a:r>
              <a:rPr lang="en-US" dirty="0">
                <a:solidFill>
                  <a:schemeClr val="tx1">
                    <a:lumMod val="95000"/>
                    <a:lumOff val="5000"/>
                  </a:schemeClr>
                </a:solidFill>
              </a:rPr>
              <a:t> </a:t>
            </a:r>
            <a:r>
              <a:rPr lang="en-US" dirty="0" err="1">
                <a:solidFill>
                  <a:schemeClr val="tx1">
                    <a:lumMod val="95000"/>
                    <a:lumOff val="5000"/>
                  </a:schemeClr>
                </a:solidFill>
              </a:rPr>
              <a:t>tũendete</a:t>
            </a:r>
            <a:r>
              <a:rPr lang="en-US" dirty="0">
                <a:solidFill>
                  <a:schemeClr val="tx1">
                    <a:lumMod val="95000"/>
                    <a:lumOff val="5000"/>
                  </a:schemeClr>
                </a:solidFill>
              </a:rPr>
              <a:t> </a:t>
            </a:r>
            <a:r>
              <a:rPr lang="en-US" dirty="0" err="1">
                <a:solidFill>
                  <a:schemeClr val="tx1">
                    <a:lumMod val="95000"/>
                    <a:lumOff val="5000"/>
                  </a:schemeClr>
                </a:solidFill>
              </a:rPr>
              <a:t>kũneenea</a:t>
            </a:r>
            <a:r>
              <a:rPr lang="en-US" dirty="0">
                <a:solidFill>
                  <a:schemeClr val="tx1">
                    <a:lumMod val="95000"/>
                    <a:lumOff val="5000"/>
                  </a:schemeClr>
                </a:solidFill>
              </a:rPr>
              <a:t> </a:t>
            </a:r>
            <a:r>
              <a:rPr lang="en-US" dirty="0" err="1">
                <a:solidFill>
                  <a:schemeClr val="tx1">
                    <a:lumMod val="95000"/>
                    <a:lumOff val="5000"/>
                  </a:schemeClr>
                </a:solidFill>
              </a:rPr>
              <a:t>ũseo</a:t>
            </a:r>
            <a:r>
              <a:rPr lang="en-US" dirty="0">
                <a:solidFill>
                  <a:schemeClr val="tx1">
                    <a:lumMod val="95000"/>
                    <a:lumOff val="5000"/>
                  </a:schemeClr>
                </a:solidFill>
              </a:rPr>
              <a:t>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ũthũku</a:t>
            </a:r>
            <a:r>
              <a:rPr lang="en-US" dirty="0">
                <a:solidFill>
                  <a:schemeClr val="tx1">
                    <a:lumMod val="95000"/>
                    <a:lumOff val="5000"/>
                  </a:schemeClr>
                </a:solidFill>
              </a:rPr>
              <a:t> </a:t>
            </a:r>
            <a:r>
              <a:rPr lang="en-US" dirty="0" err="1">
                <a:solidFill>
                  <a:schemeClr val="tx1">
                    <a:lumMod val="95000"/>
                    <a:lumOff val="5000"/>
                  </a:schemeClr>
                </a:solidFill>
              </a:rPr>
              <a:t>wa</a:t>
            </a:r>
            <a:r>
              <a:rPr lang="en-US" dirty="0">
                <a:solidFill>
                  <a:schemeClr val="tx1">
                    <a:lumMod val="95000"/>
                    <a:lumOff val="5000"/>
                  </a:schemeClr>
                </a:solidFill>
              </a:rPr>
              <a:t> Sika's CFRP. O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ĩngĩ</a:t>
            </a:r>
            <a:r>
              <a:rPr lang="en-US" dirty="0">
                <a:solidFill>
                  <a:schemeClr val="tx1">
                    <a:lumMod val="95000"/>
                    <a:lumOff val="5000"/>
                  </a:schemeClr>
                </a:solidFill>
              </a:rPr>
              <a:t>, </a:t>
            </a:r>
            <a:r>
              <a:rPr lang="en-US" dirty="0" err="1">
                <a:solidFill>
                  <a:schemeClr val="tx1">
                    <a:lumMod val="95000"/>
                    <a:lumOff val="5000"/>
                  </a:schemeClr>
                </a:solidFill>
              </a:rPr>
              <a:t>tũkeemanyĩsya</a:t>
            </a:r>
            <a:r>
              <a:rPr lang="en-US" dirty="0">
                <a:solidFill>
                  <a:schemeClr val="tx1">
                    <a:lumMod val="95000"/>
                    <a:lumOff val="5000"/>
                  </a:schemeClr>
                </a:solidFill>
              </a:rPr>
              <a:t> </a:t>
            </a:r>
            <a:r>
              <a:rPr lang="en-US" dirty="0" err="1">
                <a:solidFill>
                  <a:schemeClr val="tx1">
                    <a:lumMod val="95000"/>
                    <a:lumOff val="5000"/>
                  </a:schemeClr>
                </a:solidFill>
              </a:rPr>
              <a:t>ũndũ</a:t>
            </a:r>
            <a:r>
              <a:rPr lang="en-US" dirty="0">
                <a:solidFill>
                  <a:schemeClr val="tx1">
                    <a:lumMod val="95000"/>
                    <a:lumOff val="5000"/>
                  </a:schemeClr>
                </a:solidFill>
              </a:rPr>
              <a:t> </a:t>
            </a:r>
            <a:r>
              <a:rPr lang="en-US" dirty="0" err="1">
                <a:solidFill>
                  <a:schemeClr val="tx1">
                    <a:lumMod val="95000"/>
                    <a:lumOff val="5000"/>
                  </a:schemeClr>
                </a:solidFill>
              </a:rPr>
              <a:t>kavola</a:t>
            </a:r>
            <a:r>
              <a:rPr lang="en-US" dirty="0">
                <a:solidFill>
                  <a:schemeClr val="tx1">
                    <a:lumMod val="95000"/>
                    <a:lumOff val="5000"/>
                  </a:schemeClr>
                </a:solidFill>
              </a:rPr>
              <a:t> </a:t>
            </a:r>
            <a:r>
              <a:rPr lang="en-US" dirty="0" err="1">
                <a:solidFill>
                  <a:schemeClr val="tx1">
                    <a:lumMod val="95000"/>
                    <a:lumOff val="5000"/>
                  </a:schemeClr>
                </a:solidFill>
              </a:rPr>
              <a:t>kwa</a:t>
            </a:r>
            <a:r>
              <a:rPr lang="en-US" dirty="0">
                <a:solidFill>
                  <a:schemeClr val="tx1">
                    <a:lumMod val="95000"/>
                    <a:lumOff val="5000"/>
                  </a:schemeClr>
                </a:solidFill>
              </a:rPr>
              <a:t> </a:t>
            </a:r>
            <a:r>
              <a:rPr lang="en-US" dirty="0" err="1">
                <a:solidFill>
                  <a:schemeClr val="tx1">
                    <a:lumMod val="95000"/>
                    <a:lumOff val="5000"/>
                  </a:schemeClr>
                </a:solidFill>
              </a:rPr>
              <a:t>kavola</a:t>
            </a:r>
            <a:r>
              <a:rPr lang="en-US" dirty="0">
                <a:solidFill>
                  <a:schemeClr val="tx1">
                    <a:lumMod val="95000"/>
                    <a:lumOff val="5000"/>
                  </a:schemeClr>
                </a:solidFill>
              </a:rPr>
              <a:t> </a:t>
            </a:r>
            <a:r>
              <a:rPr lang="en-US" dirty="0" err="1">
                <a:solidFill>
                  <a:schemeClr val="tx1">
                    <a:lumMod val="95000"/>
                    <a:lumOff val="5000"/>
                  </a:schemeClr>
                </a:solidFill>
              </a:rPr>
              <a:t>mwĩĩ</a:t>
            </a:r>
            <a:r>
              <a:rPr lang="en-US" dirty="0">
                <a:solidFill>
                  <a:schemeClr val="tx1">
                    <a:lumMod val="95000"/>
                    <a:lumOff val="5000"/>
                  </a:schemeClr>
                </a:solidFill>
              </a:rPr>
              <a:t> </a:t>
            </a:r>
            <a:r>
              <a:rPr lang="en-US" dirty="0" err="1">
                <a:solidFill>
                  <a:schemeClr val="tx1">
                    <a:lumMod val="95000"/>
                    <a:lumOff val="5000"/>
                  </a:schemeClr>
                </a:solidFill>
              </a:rPr>
              <a:t>witũ</a:t>
            </a:r>
            <a:r>
              <a:rPr lang="en-US" dirty="0">
                <a:solidFill>
                  <a:schemeClr val="tx1">
                    <a:lumMod val="95000"/>
                    <a:lumOff val="5000"/>
                  </a:schemeClr>
                </a:solidFill>
              </a:rPr>
              <a:t> </a:t>
            </a:r>
            <a:r>
              <a:rPr lang="en-US" dirty="0" err="1">
                <a:solidFill>
                  <a:schemeClr val="tx1">
                    <a:lumMod val="95000"/>
                    <a:lumOff val="5000"/>
                  </a:schemeClr>
                </a:solidFill>
              </a:rPr>
              <a:t>wĩkĩawa</a:t>
            </a:r>
            <a:r>
              <a:rPr lang="en-US" dirty="0">
                <a:solidFill>
                  <a:schemeClr val="tx1">
                    <a:lumMod val="95000"/>
                    <a:lumOff val="5000"/>
                  </a:schemeClr>
                </a:solidFill>
              </a:rPr>
              <a:t> </a:t>
            </a:r>
            <a:r>
              <a:rPr lang="en-US" dirty="0" err="1">
                <a:solidFill>
                  <a:schemeClr val="tx1">
                    <a:lumMod val="95000"/>
                    <a:lumOff val="5000"/>
                  </a:schemeClr>
                </a:solidFill>
              </a:rPr>
              <a:t>vinya</a:t>
            </a:r>
            <a:r>
              <a:rPr lang="en-US" dirty="0">
                <a:solidFill>
                  <a:schemeClr val="tx1">
                    <a:lumMod val="95000"/>
                    <a:lumOff val="5000"/>
                  </a:schemeClr>
                </a:solidFill>
              </a:rPr>
              <a:t> </a:t>
            </a:r>
            <a:r>
              <a:rPr lang="en-US" dirty="0" err="1">
                <a:solidFill>
                  <a:schemeClr val="tx1">
                    <a:lumMod val="95000"/>
                    <a:lumOff val="5000"/>
                  </a:schemeClr>
                </a:solidFill>
              </a:rPr>
              <a:t>nĩ</a:t>
            </a:r>
            <a:r>
              <a:rPr lang="en-US" dirty="0">
                <a:solidFill>
                  <a:schemeClr val="tx1">
                    <a:lumMod val="95000"/>
                    <a:lumOff val="5000"/>
                  </a:schemeClr>
                </a:solidFill>
              </a:rPr>
              <a:t> </a:t>
            </a:r>
            <a:r>
              <a:rPr lang="en-US" dirty="0" err="1">
                <a:solidFill>
                  <a:schemeClr val="tx1">
                    <a:lumMod val="95000"/>
                    <a:lumOff val="5000"/>
                  </a:schemeClr>
                </a:solidFill>
              </a:rPr>
              <a:t>syĩndũ</a:t>
            </a:r>
            <a:r>
              <a:rPr lang="en-US" dirty="0">
                <a:solidFill>
                  <a:schemeClr val="tx1">
                    <a:lumMod val="95000"/>
                    <a:lumOff val="5000"/>
                  </a:schemeClr>
                </a:solidFill>
              </a:rPr>
              <a:t> </a:t>
            </a:r>
            <a:r>
              <a:rPr lang="en-US" dirty="0" err="1">
                <a:solidFill>
                  <a:schemeClr val="tx1">
                    <a:lumMod val="95000"/>
                    <a:lumOff val="5000"/>
                  </a:schemeClr>
                </a:solidFill>
              </a:rPr>
              <a:t>ila</a:t>
            </a:r>
            <a:r>
              <a:rPr lang="en-US" dirty="0">
                <a:solidFill>
                  <a:schemeClr val="tx1">
                    <a:lumMod val="95000"/>
                    <a:lumOff val="5000"/>
                  </a:schemeClr>
                </a:solidFill>
              </a:rPr>
              <a:t> Ngai </a:t>
            </a:r>
            <a:r>
              <a:rPr lang="en-US" dirty="0" err="1">
                <a:solidFill>
                  <a:schemeClr val="tx1">
                    <a:lumMod val="95000"/>
                    <a:lumOff val="5000"/>
                  </a:schemeClr>
                </a:solidFill>
              </a:rPr>
              <a:t>ũtũnengete</a:t>
            </a:r>
            <a:r>
              <a:rPr lang="en-US" dirty="0">
                <a:solidFill>
                  <a:schemeClr val="tx1">
                    <a:lumMod val="95000"/>
                    <a:lumOff val="5000"/>
                  </a:schemeClr>
                </a:solidFill>
              </a:rPr>
              <a:t> </a:t>
            </a:r>
            <a:r>
              <a:rPr lang="en-US" dirty="0" err="1">
                <a:solidFill>
                  <a:schemeClr val="tx1">
                    <a:lumMod val="95000"/>
                    <a:lumOff val="5000"/>
                  </a:schemeClr>
                </a:solidFill>
              </a:rPr>
              <a:t>itũtetheesye</a:t>
            </a:r>
            <a:r>
              <a:rPr lang="en-US" dirty="0">
                <a:solidFill>
                  <a:schemeClr val="tx1">
                    <a:lumMod val="95000"/>
                    <a:lumOff val="5000"/>
                  </a:schemeClr>
                </a:solidFill>
              </a:rPr>
              <a:t> </a:t>
            </a:r>
            <a:r>
              <a:rPr lang="en-US" dirty="0" err="1">
                <a:solidFill>
                  <a:schemeClr val="tx1">
                    <a:lumMod val="95000"/>
                    <a:lumOff val="5000"/>
                  </a:schemeClr>
                </a:solidFill>
              </a:rPr>
              <a:t>kwĩthĩwa</a:t>
            </a:r>
            <a:r>
              <a:rPr lang="en-US" dirty="0">
                <a:solidFill>
                  <a:schemeClr val="tx1">
                    <a:lumMod val="95000"/>
                    <a:lumOff val="5000"/>
                  </a:schemeClr>
                </a:solidFill>
              </a:rPr>
              <a:t>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mĩĩ</a:t>
            </a:r>
            <a:r>
              <a:rPr lang="en-US" dirty="0">
                <a:solidFill>
                  <a:schemeClr val="tx1">
                    <a:lumMod val="95000"/>
                    <a:lumOff val="5000"/>
                  </a:schemeClr>
                </a:solidFill>
              </a:rPr>
              <a:t> </a:t>
            </a:r>
            <a:r>
              <a:rPr lang="en-US" dirty="0" err="1">
                <a:solidFill>
                  <a:schemeClr val="tx1">
                    <a:lumMod val="95000"/>
                    <a:lumOff val="5000"/>
                  </a:schemeClr>
                </a:solidFill>
              </a:rPr>
              <a:t>mĩseo</a:t>
            </a:r>
            <a:r>
              <a:rPr lang="en-US" dirty="0">
                <a:solidFill>
                  <a:schemeClr val="tx1">
                    <a:lumMod val="95000"/>
                    <a:lumOff val="5000"/>
                  </a:schemeClr>
                </a:solidFill>
              </a:rPr>
              <a:t>.</a:t>
            </a:r>
            <a:endParaRPr lang="kam" dirty="0">
              <a:solidFill>
                <a:schemeClr val="tx1">
                  <a:lumMod val="95000"/>
                  <a:lumOff val="5000"/>
                </a:schemeClr>
              </a:solidFill>
            </a:endParaRPr>
          </a:p>
        </p:txBody>
      </p:sp>
    </p:spTree>
    <p:extLst>
      <p:ext uri="{BB962C8B-B14F-4D97-AF65-F5344CB8AC3E}">
        <p14:creationId xmlns:p14="http://schemas.microsoft.com/office/powerpoint/2010/main" val="328975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EA68-37B4-4CFE-BF7C-707BCF7B872A}"/>
              </a:ext>
            </a:extLst>
          </p:cNvPr>
          <p:cNvSpPr>
            <a:spLocks noGrp="1"/>
          </p:cNvSpPr>
          <p:nvPr>
            <p:ph type="title"/>
          </p:nvPr>
        </p:nvSpPr>
        <p:spPr/>
        <p:txBody>
          <a:bodyPr/>
          <a:lstStyle/>
          <a:p>
            <a:r>
              <a:rPr lang="en-US" dirty="0"/>
              <a:t>Introduction </a:t>
            </a:r>
            <a:endParaRPr lang="x-none" dirty="0"/>
          </a:p>
        </p:txBody>
      </p:sp>
      <p:sp>
        <p:nvSpPr>
          <p:cNvPr id="3" name="Content Placeholder 2">
            <a:extLst>
              <a:ext uri="{FF2B5EF4-FFF2-40B4-BE49-F238E27FC236}">
                <a16:creationId xmlns:a16="http://schemas.microsoft.com/office/drawing/2014/main" id="{BDDB96D2-EC92-47DD-8D92-DCF2ABDA8FDF}"/>
              </a:ext>
            </a:extLst>
          </p:cNvPr>
          <p:cNvSpPr>
            <a:spLocks noGrp="1"/>
          </p:cNvSpPr>
          <p:nvPr>
            <p:ph idx="1"/>
          </p:nvPr>
        </p:nvSpPr>
        <p:spPr>
          <a:xfrm>
            <a:off x="734290" y="1620978"/>
            <a:ext cx="8539711" cy="4267980"/>
          </a:xfrm>
        </p:spPr>
        <p:txBody>
          <a:bodyPr>
            <a:normAutofit/>
          </a:bodyPr>
          <a:lstStyle/>
          <a:p>
            <a:r>
              <a:rPr lang="en-US" dirty="0"/>
              <a:t>Carbon-fiber reinforced polymer (CFRP) is used for reliable and high performance structural strengthening systems. CFRP based solutions consist of CFRP plates and rods, plus structural epoxy resin based adhesives. These systems are widely used for flexural strengthening of dynamically and statically loaded buildings and other structures such as bridges, beams, ceilings and walls, providing outstanding long-term durability in service</a:t>
            </a:r>
            <a:r>
              <a:rPr lang="en-US" dirty="0" smtClean="0"/>
              <a:t>.</a:t>
            </a:r>
          </a:p>
          <a:p>
            <a:r>
              <a:rPr lang="en-US" dirty="0" smtClean="0"/>
              <a:t>This </a:t>
            </a:r>
            <a:r>
              <a:rPr lang="en-US" dirty="0"/>
              <a:t>presentation aims to </a:t>
            </a:r>
            <a:r>
              <a:rPr lang="en-US" dirty="0" smtClean="0"/>
              <a:t>determine the origin of the usage of CFRP and </a:t>
            </a:r>
            <a:r>
              <a:rPr lang="en-US" dirty="0"/>
              <a:t> </a:t>
            </a:r>
            <a:r>
              <a:rPr lang="en-US" dirty="0" smtClean="0"/>
              <a:t>the reasons to why use CFRP. </a:t>
            </a:r>
            <a:r>
              <a:rPr lang="en-US" dirty="0"/>
              <a:t> </a:t>
            </a:r>
            <a:r>
              <a:rPr lang="en-US" dirty="0" smtClean="0"/>
              <a:t>We are also going to determine its merits and demerits  and its effects in the Civil Engineering field.</a:t>
            </a:r>
            <a:endParaRPr lang="en-US" dirty="0"/>
          </a:p>
          <a:p>
            <a:pPr marL="0" indent="0" rtl="0">
              <a:buNone/>
            </a:pPr>
            <a:endParaRPr lang="en-US" dirty="0"/>
          </a:p>
        </p:txBody>
      </p:sp>
    </p:spTree>
    <p:extLst>
      <p:ext uri="{BB962C8B-B14F-4D97-AF65-F5344CB8AC3E}">
        <p14:creationId xmlns:p14="http://schemas.microsoft.com/office/powerpoint/2010/main" val="405303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F35B-5E34-437C-A50F-D5A3D7A36449}"/>
              </a:ext>
            </a:extLst>
          </p:cNvPr>
          <p:cNvSpPr>
            <a:spLocks noGrp="1"/>
          </p:cNvSpPr>
          <p:nvPr>
            <p:ph type="title"/>
          </p:nvPr>
        </p:nvSpPr>
        <p:spPr/>
        <p:txBody>
          <a:bodyPr/>
          <a:lstStyle/>
          <a:p>
            <a:r>
              <a:rPr lang="en-US" dirty="0"/>
              <a:t>Historical Background </a:t>
            </a:r>
            <a:endParaRPr lang="x-none" dirty="0"/>
          </a:p>
        </p:txBody>
      </p:sp>
      <p:sp>
        <p:nvSpPr>
          <p:cNvPr id="3" name="Content Placeholder 2">
            <a:extLst>
              <a:ext uri="{FF2B5EF4-FFF2-40B4-BE49-F238E27FC236}">
                <a16:creationId xmlns:a16="http://schemas.microsoft.com/office/drawing/2014/main" id="{3B7D27C7-6553-4105-BF38-BC076111FF4C}"/>
              </a:ext>
            </a:extLst>
          </p:cNvPr>
          <p:cNvSpPr>
            <a:spLocks noGrp="1"/>
          </p:cNvSpPr>
          <p:nvPr>
            <p:ph idx="1"/>
          </p:nvPr>
        </p:nvSpPr>
        <p:spPr/>
        <p:txBody>
          <a:bodyPr>
            <a:normAutofit/>
          </a:bodyPr>
          <a:lstStyle/>
          <a:p>
            <a:r>
              <a:rPr lang="en-US" dirty="0"/>
              <a:t>A </a:t>
            </a:r>
            <a:r>
              <a:rPr lang="en-US" b="1" dirty="0"/>
              <a:t>carbon fiber reinforced polymer</a:t>
            </a:r>
            <a:r>
              <a:rPr lang="en-US" dirty="0"/>
              <a:t> is an </a:t>
            </a:r>
            <a:r>
              <a:rPr lang="en-US" b="1" dirty="0"/>
              <a:t>advanced composite material</a:t>
            </a:r>
            <a:r>
              <a:rPr lang="en-US" dirty="0"/>
              <a:t> which consists of two parts: a matrix and a fiber reinforcement. In this case, the reinforcement is carbon fiber, intended as primary structural component. Fiber can be continuous or </a:t>
            </a:r>
            <a:r>
              <a:rPr lang="en-US" dirty="0" err="1" smtClean="0"/>
              <a:t>short.The</a:t>
            </a:r>
            <a:r>
              <a:rPr lang="en-US" dirty="0" smtClean="0"/>
              <a:t> </a:t>
            </a:r>
            <a:r>
              <a:rPr lang="en-US" dirty="0"/>
              <a:t>expression can be shorten in CFRP; “P” can stand for “plastic” also, not only for “polymer”.</a:t>
            </a:r>
            <a:endParaRPr lang="x-none" dirty="0"/>
          </a:p>
        </p:txBody>
      </p:sp>
    </p:spTree>
    <p:extLst>
      <p:ext uri="{BB962C8B-B14F-4D97-AF65-F5344CB8AC3E}">
        <p14:creationId xmlns:p14="http://schemas.microsoft.com/office/powerpoint/2010/main" val="102253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C21-43E5-4BC4-97C4-5C40896315AD}"/>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p:txBody>
          <a:bodyPr/>
          <a:lstStyle/>
          <a:p>
            <a:r>
              <a:rPr lang="en-US" dirty="0"/>
              <a:t>For many years CRP Technology has been at the forefront in the research, development and creation of carbon fiber reinforced composite materials to be used with professional 3D printing process. </a:t>
            </a:r>
            <a:endParaRPr lang="en-US" dirty="0" smtClean="0"/>
          </a:p>
          <a:p>
            <a:r>
              <a:rPr lang="en-US" dirty="0"/>
              <a:t>In 2005 the company launched on the market </a:t>
            </a:r>
            <a:r>
              <a:rPr lang="en-US" dirty="0" err="1"/>
              <a:t>Windform</a:t>
            </a:r>
            <a:r>
              <a:rPr lang="en-US" dirty="0"/>
              <a:t> XT, polyamide based composite material carbon fiber filled, the first of this kind in the world, with unique mechanical and thermal properties enhanced by selective laser sintering (SLS) as manufacturing technology</a:t>
            </a:r>
            <a:r>
              <a:rPr lang="en-US" dirty="0" smtClean="0"/>
              <a:t>.</a:t>
            </a:r>
          </a:p>
          <a:p>
            <a:r>
              <a:rPr lang="en-US" dirty="0"/>
              <a:t>In 2015 </a:t>
            </a:r>
            <a:r>
              <a:rPr lang="en-US" dirty="0" err="1"/>
              <a:t>Windform</a:t>
            </a:r>
            <a:r>
              <a:rPr lang="en-US" dirty="0"/>
              <a:t> XT was replaced by </a:t>
            </a:r>
            <a:r>
              <a:rPr lang="en-US" dirty="0" err="1"/>
              <a:t>Windform</a:t>
            </a:r>
            <a:r>
              <a:rPr lang="en-US" dirty="0"/>
              <a:t> XT 2.0, with improvements in mechanical properties including +8% increase in tensile strength, +22% in tensile modulus, and a +46% increase in elongation at break.</a:t>
            </a:r>
          </a:p>
        </p:txBody>
      </p:sp>
    </p:spTree>
    <p:extLst>
      <p:ext uri="{BB962C8B-B14F-4D97-AF65-F5344CB8AC3E}">
        <p14:creationId xmlns:p14="http://schemas.microsoft.com/office/powerpoint/2010/main" val="27653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63D1-B701-47A1-815F-3A99282C8332}"/>
              </a:ext>
            </a:extLst>
          </p:cNvPr>
          <p:cNvSpPr>
            <a:spLocks noGrp="1"/>
          </p:cNvSpPr>
          <p:nvPr>
            <p:ph type="title"/>
          </p:nvPr>
        </p:nvSpPr>
        <p:spPr/>
        <p:txBody>
          <a:bodyPr/>
          <a:lstStyle/>
          <a:p>
            <a:r>
              <a:rPr lang="en-US" dirty="0" smtClean="0"/>
              <a:t>Why use CFRP?</a:t>
            </a:r>
            <a:endParaRPr lang="x-none" dirty="0"/>
          </a:p>
        </p:txBody>
      </p:sp>
      <p:sp>
        <p:nvSpPr>
          <p:cNvPr id="4" name="Content Placeholder 3"/>
          <p:cNvSpPr>
            <a:spLocks noGrp="1"/>
          </p:cNvSpPr>
          <p:nvPr>
            <p:ph idx="1"/>
          </p:nvPr>
        </p:nvSpPr>
        <p:spPr>
          <a:xfrm>
            <a:off x="623455" y="1773383"/>
            <a:ext cx="8650547" cy="4267980"/>
          </a:xfrm>
        </p:spPr>
        <p:txBody>
          <a:bodyPr/>
          <a:lstStyle/>
          <a:p>
            <a:r>
              <a:rPr lang="en-US" dirty="0"/>
              <a:t>Carbon fiber’s high strength and light weight make it ideal for applications with limited access and space constraints</a:t>
            </a:r>
            <a:r>
              <a:rPr lang="en-US" dirty="0" smtClean="0"/>
              <a:t>.</a:t>
            </a:r>
            <a:r>
              <a:rPr lang="en-US" dirty="0"/>
              <a:t> </a:t>
            </a:r>
            <a:r>
              <a:rPr lang="en-US" dirty="0" smtClean="0"/>
              <a:t>In </a:t>
            </a:r>
            <a:r>
              <a:rPr lang="en-US" dirty="0"/>
              <a:t>commercial applications, CFRP is typically used to strengthen existing structures. If the design of an existing structure is inadequate or the structure needs to support more weight than initially planned, CFRP can be used to structurally upgrade the structure.</a:t>
            </a:r>
          </a:p>
        </p:txBody>
      </p:sp>
    </p:spTree>
    <p:extLst>
      <p:ext uri="{BB962C8B-B14F-4D97-AF65-F5344CB8AC3E}">
        <p14:creationId xmlns:p14="http://schemas.microsoft.com/office/powerpoint/2010/main" val="3193219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11612</TotalTime>
  <Words>964</Words>
  <Application>Microsoft Office PowerPoint</Application>
  <PresentationFormat>Widescreen</PresentationFormat>
  <Paragraphs>56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Business Information Technology In modern Society</vt:lpstr>
      <vt:lpstr>Abstracts </vt:lpstr>
      <vt:lpstr>English Abstract </vt:lpstr>
      <vt:lpstr>Swahili Abstract</vt:lpstr>
      <vt:lpstr>Kamba Abstract </vt:lpstr>
      <vt:lpstr>Introduction </vt:lpstr>
      <vt:lpstr>Historical Background </vt:lpstr>
      <vt:lpstr>Continuation </vt:lpstr>
      <vt:lpstr>Why use CFRP?</vt:lpstr>
      <vt:lpstr>When should we use CFRP?</vt:lpstr>
      <vt:lpstr>Continuation</vt:lpstr>
      <vt:lpstr>continuation</vt:lpstr>
      <vt:lpstr>Merits of CFRP</vt:lpstr>
      <vt:lpstr>Continuation…</vt:lpstr>
      <vt:lpstr>Demerits of CFRP</vt:lpstr>
      <vt:lpstr>Continuation…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the Mobile Phones</dc:title>
  <dc:creator>MARK DALTON</dc:creator>
  <cp:lastModifiedBy>david mwaniki</cp:lastModifiedBy>
  <cp:revision>22</cp:revision>
  <dcterms:created xsi:type="dcterms:W3CDTF">2023-11-05T14:36:40Z</dcterms:created>
  <dcterms:modified xsi:type="dcterms:W3CDTF">2024-05-02T17:16:54Z</dcterms:modified>
</cp:coreProperties>
</file>