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71" r:id="rId4"/>
    <p:sldId id="290" r:id="rId5"/>
    <p:sldId id="260" r:id="rId6"/>
    <p:sldId id="286" r:id="rId7"/>
    <p:sldId id="287" r:id="rId8"/>
    <p:sldId id="288" r:id="rId9"/>
    <p:sldId id="289" r:id="rId10"/>
    <p:sldId id="299" r:id="rId11"/>
    <p:sldId id="291" r:id="rId12"/>
    <p:sldId id="278" r:id="rId13"/>
    <p:sldId id="295" r:id="rId14"/>
    <p:sldId id="292" r:id="rId15"/>
    <p:sldId id="293" r:id="rId16"/>
    <p:sldId id="294" r:id="rId17"/>
    <p:sldId id="296" r:id="rId18"/>
    <p:sldId id="298" r:id="rId19"/>
    <p:sldId id="281" r:id="rId20"/>
    <p:sldId id="282" r:id="rId21"/>
    <p:sldId id="283" r:id="rId22"/>
    <p:sldId id="284" r:id="rId23"/>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422" autoAdjust="0"/>
  </p:normalViewPr>
  <p:slideViewPr>
    <p:cSldViewPr snapToGrid="0">
      <p:cViewPr varScale="1">
        <p:scale>
          <a:sx n="54" d="100"/>
          <a:sy n="54" d="100"/>
        </p:scale>
        <p:origin x="1810" y="48"/>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2DF66-1AAC-49A2-8CB7-C5ADBB4A9A7B}" type="datetimeFigureOut">
              <a:rPr lang="en-BE" smtClean="0"/>
              <a:t>13/01/2021</a:t>
            </a:fld>
            <a:endParaRPr lang="en-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E9FA83-B8CD-4E52-B7D7-3F6C90F82C52}" type="slidenum">
              <a:rPr lang="en-BE" smtClean="0"/>
              <a:t>‹N°›</a:t>
            </a:fld>
            <a:endParaRPr lang="en-BE"/>
          </a:p>
        </p:txBody>
      </p:sp>
    </p:spTree>
    <p:extLst>
      <p:ext uri="{BB962C8B-B14F-4D97-AF65-F5344CB8AC3E}">
        <p14:creationId xmlns:p14="http://schemas.microsoft.com/office/powerpoint/2010/main" val="1700412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fontAlgn="base"/>
            <a:r>
              <a:rPr lang="en-US" b="1" i="0" cap="all" dirty="0">
                <a:solidFill>
                  <a:srgbClr val="6B778B"/>
                </a:solidFill>
                <a:effectLst/>
                <a:latin typeface="Source Sans Pro" panose="020B0503030403020204" pitchFamily="34" charset="0"/>
              </a:rPr>
              <a:t>LE SCRUM MASTER</a:t>
            </a:r>
          </a:p>
          <a:p>
            <a:pPr lvl="1"/>
            <a:r>
              <a:rPr lang="fr-FR" b="0" i="0" dirty="0">
                <a:solidFill>
                  <a:srgbClr val="6B778B"/>
                </a:solidFill>
                <a:effectLst/>
                <a:latin typeface="Source Sans Pro" panose="020B0503030403020204" pitchFamily="34" charset="0"/>
              </a:rPr>
              <a:t>serviteur-leader pour l’équipe, le garant de l’application de l’approche</a:t>
            </a:r>
          </a:p>
          <a:p>
            <a:pPr lvl="1"/>
            <a:r>
              <a:rPr lang="fr-FR" b="0" i="0" dirty="0">
                <a:solidFill>
                  <a:srgbClr val="6B778B"/>
                </a:solidFill>
                <a:effectLst/>
                <a:latin typeface="Source Sans Pro" panose="020B0503030403020204" pitchFamily="34" charset="0"/>
              </a:rPr>
              <a:t>pas un chef de projet</a:t>
            </a:r>
            <a:endParaRPr lang="fr-FR" dirty="0">
              <a:solidFill>
                <a:srgbClr val="6B778B"/>
              </a:solidFill>
              <a:latin typeface="Source Sans Pro" panose="020B0503030403020204" pitchFamily="34" charset="0"/>
            </a:endParaRPr>
          </a:p>
          <a:p>
            <a:pPr lvl="1"/>
            <a:r>
              <a:rPr lang="fr-FR" b="0" i="0" dirty="0">
                <a:solidFill>
                  <a:srgbClr val="6B778B"/>
                </a:solidFill>
                <a:effectLst/>
                <a:latin typeface="Source Sans Pro" panose="020B0503030403020204" pitchFamily="34" charset="0"/>
              </a:rPr>
              <a:t>aide tout le monde à améliorer les interactions pour maximiser la valeur créée par l’équipe Scrum</a:t>
            </a:r>
          </a:p>
          <a:p>
            <a:pPr algn="l" fontAlgn="base"/>
            <a:r>
              <a:rPr lang="en-US" b="1" i="0" cap="all" dirty="0">
                <a:solidFill>
                  <a:srgbClr val="6B778B"/>
                </a:solidFill>
                <a:effectLst/>
                <a:latin typeface="Source Sans Pro" panose="020B0503030403020204" pitchFamily="34" charset="0"/>
              </a:rPr>
              <a:t>LE PRODUCT OWNER</a:t>
            </a:r>
          </a:p>
          <a:p>
            <a:pPr lvl="1"/>
            <a:r>
              <a:rPr lang="fr-FR" b="0" i="0" dirty="0">
                <a:solidFill>
                  <a:srgbClr val="6B778B"/>
                </a:solidFill>
                <a:effectLst/>
                <a:latin typeface="Source Sans Pro" panose="020B0503030403020204" pitchFamily="34" charset="0"/>
              </a:rPr>
              <a:t>pont entre la partie métier et la partie technique du projet</a:t>
            </a:r>
          </a:p>
          <a:p>
            <a:pPr lvl="1"/>
            <a:r>
              <a:rPr lang="fr-FR" b="0" i="0" dirty="0">
                <a:solidFill>
                  <a:srgbClr val="6B778B"/>
                </a:solidFill>
                <a:effectLst/>
                <a:latin typeface="Source Sans Pro" panose="020B0503030403020204" pitchFamily="34" charset="0"/>
              </a:rPr>
              <a:t>relai entre le client et l’équipe de développement</a:t>
            </a:r>
          </a:p>
          <a:p>
            <a:pPr lvl="1"/>
            <a:r>
              <a:rPr lang="fr-FR" dirty="0">
                <a:solidFill>
                  <a:srgbClr val="6B778B"/>
                </a:solidFill>
                <a:latin typeface="Source Sans Pro" panose="020B0503030403020204" pitchFamily="34" charset="0"/>
              </a:rPr>
              <a:t>les intérêts du client et à ce titre, il a l’autorité pour définir les fonctionnalités du produit final</a:t>
            </a:r>
          </a:p>
          <a:p>
            <a:pPr lvl="1"/>
            <a:r>
              <a:rPr lang="fr-FR" dirty="0">
                <a:solidFill>
                  <a:srgbClr val="6B778B"/>
                </a:solidFill>
                <a:latin typeface="Source Sans Pro" panose="020B0503030403020204" pitchFamily="34" charset="0"/>
              </a:rPr>
              <a:t>Responsable du </a:t>
            </a:r>
            <a:r>
              <a:rPr lang="fr-FR" dirty="0" err="1">
                <a:solidFill>
                  <a:srgbClr val="6B778B"/>
                </a:solidFill>
                <a:latin typeface="Source Sans Pro" panose="020B0503030403020204" pitchFamily="34" charset="0"/>
              </a:rPr>
              <a:t>backlog</a:t>
            </a:r>
            <a:endParaRPr lang="fr-FR" dirty="0">
              <a:solidFill>
                <a:srgbClr val="6B778B"/>
              </a:solidFill>
              <a:latin typeface="Source Sans Pro" panose="020B0503030403020204" pitchFamily="34" charset="0"/>
            </a:endParaRPr>
          </a:p>
          <a:p>
            <a:pPr lvl="1"/>
            <a:r>
              <a:rPr lang="fr-FR" b="0" i="0" dirty="0">
                <a:solidFill>
                  <a:srgbClr val="6B778B"/>
                </a:solidFill>
                <a:effectLst/>
                <a:latin typeface="Source Sans Pro" panose="020B0503030403020204" pitchFamily="34" charset="0"/>
              </a:rPr>
              <a:t>Membre de l’équipe à part entière, il est responsable de la rédaction des user stories et chargé de maintenir le Product </a:t>
            </a:r>
            <a:r>
              <a:rPr lang="fr-FR" b="0" i="0" dirty="0" err="1">
                <a:solidFill>
                  <a:srgbClr val="6B778B"/>
                </a:solidFill>
                <a:effectLst/>
                <a:latin typeface="Source Sans Pro" panose="020B0503030403020204" pitchFamily="34" charset="0"/>
              </a:rPr>
              <a:t>Backlog</a:t>
            </a:r>
            <a:r>
              <a:rPr lang="fr-FR" b="0" i="0" dirty="0">
                <a:solidFill>
                  <a:srgbClr val="6B778B"/>
                </a:solidFill>
                <a:effectLst/>
                <a:latin typeface="Source Sans Pro" panose="020B0503030403020204" pitchFamily="34" charset="0"/>
              </a:rPr>
              <a:t> à jour</a:t>
            </a:r>
          </a:p>
          <a:p>
            <a:pPr algn="l" fontAlgn="base"/>
            <a:r>
              <a:rPr lang="en-US" b="1" i="0" cap="all" dirty="0">
                <a:solidFill>
                  <a:srgbClr val="6B778B"/>
                </a:solidFill>
                <a:effectLst/>
                <a:latin typeface="Source Sans Pro" panose="020B0503030403020204" pitchFamily="34" charset="0"/>
              </a:rPr>
              <a:t>L’ÉQUIPE DE DÉVELOPPEMENT</a:t>
            </a:r>
          </a:p>
          <a:p>
            <a:pPr lvl="1"/>
            <a:r>
              <a:rPr lang="fr-FR" b="0" i="0" dirty="0">
                <a:solidFill>
                  <a:srgbClr val="6B778B"/>
                </a:solidFill>
                <a:effectLst/>
                <a:latin typeface="Source Sans Pro" panose="020B0503030403020204" pitchFamily="34" charset="0"/>
              </a:rPr>
              <a:t>transformer les besoins exprimés en fonctionnalités utilisables</a:t>
            </a:r>
          </a:p>
          <a:p>
            <a:pPr lvl="1"/>
            <a:r>
              <a:rPr lang="en-US" b="0" i="0" dirty="0" err="1">
                <a:solidFill>
                  <a:srgbClr val="6B778B"/>
                </a:solidFill>
                <a:effectLst/>
                <a:latin typeface="Source Sans Pro" panose="020B0503030403020204" pitchFamily="34" charset="0"/>
              </a:rPr>
              <a:t>peut</a:t>
            </a:r>
            <a:r>
              <a:rPr lang="en-US" b="0" i="0" dirty="0">
                <a:solidFill>
                  <a:srgbClr val="6B778B"/>
                </a:solidFill>
                <a:effectLst/>
                <a:latin typeface="Source Sans Pro" panose="020B0503030403020204" pitchFamily="34" charset="0"/>
              </a:rPr>
              <a:t> </a:t>
            </a:r>
            <a:r>
              <a:rPr lang="en-US" b="0" i="0" dirty="0" err="1">
                <a:solidFill>
                  <a:srgbClr val="6B778B"/>
                </a:solidFill>
                <a:effectLst/>
                <a:latin typeface="Source Sans Pro" panose="020B0503030403020204" pitchFamily="34" charset="0"/>
              </a:rPr>
              <a:t>être</a:t>
            </a:r>
            <a:r>
              <a:rPr lang="en-US" b="0" i="0" dirty="0">
                <a:solidFill>
                  <a:srgbClr val="6B778B"/>
                </a:solidFill>
                <a:effectLst/>
                <a:latin typeface="Source Sans Pro" panose="020B0503030403020204" pitchFamily="34" charset="0"/>
              </a:rPr>
              <a:t> </a:t>
            </a:r>
            <a:r>
              <a:rPr lang="en-US" b="0" i="0" dirty="0" err="1">
                <a:solidFill>
                  <a:srgbClr val="6B778B"/>
                </a:solidFill>
                <a:effectLst/>
                <a:latin typeface="Source Sans Pro" panose="020B0503030403020204" pitchFamily="34" charset="0"/>
              </a:rPr>
              <a:t>pluridisciplinaire</a:t>
            </a:r>
            <a:r>
              <a:rPr lang="en-US" b="0" i="0" dirty="0">
                <a:solidFill>
                  <a:srgbClr val="6B778B"/>
                </a:solidFill>
                <a:effectLst/>
                <a:latin typeface="Source Sans Pro" panose="020B0503030403020204" pitchFamily="34" charset="0"/>
              </a:rPr>
              <a:t> </a:t>
            </a:r>
            <a:endParaRPr lang="en-BE" dirty="0"/>
          </a:p>
        </p:txBody>
      </p:sp>
      <p:sp>
        <p:nvSpPr>
          <p:cNvPr id="4" name="Espace réservé du numéro de diapositive 3"/>
          <p:cNvSpPr>
            <a:spLocks noGrp="1"/>
          </p:cNvSpPr>
          <p:nvPr>
            <p:ph type="sldNum" sz="quarter" idx="5"/>
          </p:nvPr>
        </p:nvSpPr>
        <p:spPr/>
        <p:txBody>
          <a:bodyPr/>
          <a:lstStyle/>
          <a:p>
            <a:fld id="{ADE9FA83-B8CD-4E52-B7D7-3F6C90F82C52}" type="slidenum">
              <a:rPr lang="en-BE" smtClean="0"/>
              <a:t>6</a:t>
            </a:fld>
            <a:endParaRPr lang="en-BE"/>
          </a:p>
        </p:txBody>
      </p:sp>
    </p:spTree>
    <p:extLst>
      <p:ext uri="{BB962C8B-B14F-4D97-AF65-F5344CB8AC3E}">
        <p14:creationId xmlns:p14="http://schemas.microsoft.com/office/powerpoint/2010/main" val="1549010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fontAlgn="base"/>
            <a:r>
              <a:rPr lang="en-US" b="1" i="0" cap="all" dirty="0">
                <a:solidFill>
                  <a:srgbClr val="6B778B"/>
                </a:solidFill>
                <a:effectLst/>
                <a:latin typeface="Source Sans Pro" panose="020B0503030403020204" pitchFamily="34" charset="0"/>
              </a:rPr>
              <a:t>PRODUCT BACKLOG</a:t>
            </a:r>
          </a:p>
          <a:p>
            <a:pPr lvl="1"/>
            <a:r>
              <a:rPr lang="fr-FR" b="0" i="0" dirty="0" err="1">
                <a:solidFill>
                  <a:srgbClr val="6B778B"/>
                </a:solidFill>
                <a:effectLst/>
                <a:latin typeface="Source Sans Pro" panose="020B0503030403020204" pitchFamily="34" charset="0"/>
              </a:rPr>
              <a:t>coeur</a:t>
            </a:r>
            <a:r>
              <a:rPr lang="fr-FR" b="0" i="0" dirty="0">
                <a:solidFill>
                  <a:srgbClr val="6B778B"/>
                </a:solidFill>
                <a:effectLst/>
                <a:latin typeface="Source Sans Pro" panose="020B0503030403020204" pitchFamily="34" charset="0"/>
              </a:rPr>
              <a:t> central de tout produit </a:t>
            </a:r>
          </a:p>
          <a:p>
            <a:pPr lvl="1"/>
            <a:r>
              <a:rPr lang="fr-FR" b="0" i="0" dirty="0">
                <a:solidFill>
                  <a:srgbClr val="6B778B"/>
                </a:solidFill>
                <a:effectLst/>
                <a:latin typeface="Source Sans Pro" panose="020B0503030403020204" pitchFamily="34" charset="0"/>
              </a:rPr>
              <a:t>jeu du Product </a:t>
            </a:r>
            <a:r>
              <a:rPr lang="fr-FR" b="0" i="0" dirty="0" err="1">
                <a:solidFill>
                  <a:srgbClr val="6B778B"/>
                </a:solidFill>
                <a:effectLst/>
                <a:latin typeface="Source Sans Pro" panose="020B0503030403020204" pitchFamily="34" charset="0"/>
              </a:rPr>
              <a:t>Owner</a:t>
            </a:r>
            <a:r>
              <a:rPr lang="fr-FR" b="0" i="0" dirty="0">
                <a:solidFill>
                  <a:srgbClr val="6B778B"/>
                </a:solidFill>
                <a:effectLst/>
                <a:latin typeface="Source Sans Pro" panose="020B0503030403020204" pitchFamily="34" charset="0"/>
              </a:rPr>
              <a:t> qui le gère et l’actualise car en relations directe avec les clients</a:t>
            </a:r>
            <a:endParaRPr lang="fr-FR" dirty="0">
              <a:solidFill>
                <a:srgbClr val="6B778B"/>
              </a:solidFill>
              <a:latin typeface="Source Sans Pro" panose="020B0503030403020204" pitchFamily="34" charset="0"/>
            </a:endParaRPr>
          </a:p>
          <a:p>
            <a:pPr lvl="1"/>
            <a:r>
              <a:rPr lang="fr-FR" b="0" i="0" dirty="0">
                <a:solidFill>
                  <a:srgbClr val="6B778B"/>
                </a:solidFill>
                <a:effectLst/>
                <a:latin typeface="Source Sans Pro" panose="020B0503030403020204" pitchFamily="34" charset="0"/>
              </a:rPr>
              <a:t>permet de collecter les attentes clients (user stories) qui serviront de panier dans lequel piocher pour la planification des sprints</a:t>
            </a:r>
          </a:p>
          <a:p>
            <a:pPr lvl="1"/>
            <a:r>
              <a:rPr lang="fr-FR" b="0" i="0" dirty="0">
                <a:solidFill>
                  <a:srgbClr val="6B778B"/>
                </a:solidFill>
                <a:effectLst/>
                <a:latin typeface="Source Sans Pro" panose="020B0503030403020204" pitchFamily="34" charset="0"/>
              </a:rPr>
              <a:t>partagée avec l’équipe de développement</a:t>
            </a:r>
          </a:p>
          <a:p>
            <a:pPr lvl="1"/>
            <a:r>
              <a:rPr lang="fr-FR" b="0" i="0" dirty="0">
                <a:solidFill>
                  <a:srgbClr val="6B778B"/>
                </a:solidFill>
                <a:effectLst/>
                <a:latin typeface="Source Sans Pro" panose="020B0503030403020204" pitchFamily="34" charset="0"/>
              </a:rPr>
              <a:t>Priorisé</a:t>
            </a:r>
          </a:p>
          <a:p>
            <a:pPr lvl="1"/>
            <a:r>
              <a:rPr lang="fr-FR" b="0" i="0" dirty="0">
                <a:solidFill>
                  <a:srgbClr val="6B778B"/>
                </a:solidFill>
                <a:effectLst/>
                <a:latin typeface="Source Sans Pro" panose="020B0503030403020204" pitchFamily="34" charset="0"/>
              </a:rPr>
              <a:t>Jamais complet sans cesse mis à jour </a:t>
            </a:r>
          </a:p>
          <a:p>
            <a:r>
              <a:rPr lang="en-US" b="1" i="0" cap="all" dirty="0">
                <a:solidFill>
                  <a:srgbClr val="6B778B"/>
                </a:solidFill>
                <a:effectLst/>
                <a:latin typeface="Source Sans Pro" panose="020B0503030403020204" pitchFamily="34" charset="0"/>
              </a:rPr>
              <a:t>RELEASE</a:t>
            </a:r>
          </a:p>
          <a:p>
            <a:pPr lvl="1"/>
            <a:r>
              <a:rPr lang="fr-FR" b="0" i="0" dirty="0">
                <a:solidFill>
                  <a:srgbClr val="6B778B"/>
                </a:solidFill>
                <a:effectLst/>
                <a:latin typeface="Source Sans Pro" panose="020B0503030403020204" pitchFamily="34" charset="0"/>
              </a:rPr>
              <a:t>livraison d’une version du produit fourni aux utilisateurs</a:t>
            </a:r>
            <a:endParaRPr lang="fr-FR" dirty="0">
              <a:solidFill>
                <a:srgbClr val="6B778B"/>
              </a:solidFill>
              <a:latin typeface="Source Sans Pro" panose="020B0503030403020204" pitchFamily="34" charset="0"/>
            </a:endParaRPr>
          </a:p>
          <a:p>
            <a:pPr lvl="1"/>
            <a:r>
              <a:rPr lang="fr-FR" b="0" i="0" dirty="0">
                <a:solidFill>
                  <a:srgbClr val="6B778B"/>
                </a:solidFill>
                <a:effectLst/>
                <a:latin typeface="Source Sans Pro" panose="020B0503030403020204" pitchFamily="34" charset="0"/>
              </a:rPr>
              <a:t>considérer la période de temps qui va du début du travail sur cette version jusqu’à sa livraison et qui passe par une série de sprints successifs. </a:t>
            </a:r>
          </a:p>
          <a:p>
            <a:pPr lvl="1"/>
            <a:r>
              <a:rPr lang="fr-FR" b="0" i="0" dirty="0">
                <a:solidFill>
                  <a:srgbClr val="6B778B"/>
                </a:solidFill>
                <a:effectLst/>
                <a:latin typeface="Source Sans Pro" panose="020B0503030403020204" pitchFamily="34" charset="0"/>
              </a:rPr>
              <a:t>Une release est le fruit de plusieurs sprints</a:t>
            </a:r>
            <a:endParaRPr lang="en-BE" dirty="0"/>
          </a:p>
          <a:p>
            <a:r>
              <a:rPr lang="en-US" b="1" i="0" cap="all" dirty="0">
                <a:solidFill>
                  <a:srgbClr val="6B778B"/>
                </a:solidFill>
                <a:effectLst/>
                <a:latin typeface="Source Sans Pro" panose="020B0503030403020204" pitchFamily="34" charset="0"/>
              </a:rPr>
              <a:t>SPRINT</a:t>
            </a:r>
          </a:p>
          <a:p>
            <a:pPr lvl="1"/>
            <a:r>
              <a:rPr lang="fr-FR" b="0" i="0" dirty="0">
                <a:solidFill>
                  <a:srgbClr val="6B778B"/>
                </a:solidFill>
                <a:effectLst/>
                <a:latin typeface="Source Sans Pro" panose="020B0503030403020204" pitchFamily="34" charset="0"/>
              </a:rPr>
              <a:t>intervalle de temps court (1 mois maximum), souvent appelé itération, pendant lequel l’équipe de développement va concevoir, réaliser et tester de nouvelles fonctionnalités</a:t>
            </a:r>
          </a:p>
          <a:p>
            <a:pPr lvl="1"/>
            <a:r>
              <a:rPr lang="fr-FR" dirty="0">
                <a:solidFill>
                  <a:srgbClr val="6B778B"/>
                </a:solidFill>
                <a:latin typeface="Source Sans Pro" panose="020B0503030403020204" pitchFamily="34" charset="0"/>
              </a:rPr>
              <a:t>Souvent 2 semaines</a:t>
            </a:r>
          </a:p>
          <a:p>
            <a:pPr lvl="1"/>
            <a:r>
              <a:rPr lang="fr-FR" b="0" i="0" dirty="0">
                <a:solidFill>
                  <a:srgbClr val="6B778B"/>
                </a:solidFill>
                <a:effectLst/>
                <a:latin typeface="Source Sans Pro" panose="020B0503030403020204" pitchFamily="34" charset="0"/>
              </a:rPr>
              <a:t>Plusieurs sprints forment une release</a:t>
            </a:r>
            <a:endParaRPr lang="en-BE" dirty="0"/>
          </a:p>
          <a:p>
            <a:endParaRPr lang="en-BE" dirty="0"/>
          </a:p>
        </p:txBody>
      </p:sp>
      <p:sp>
        <p:nvSpPr>
          <p:cNvPr id="4" name="Espace réservé du numéro de diapositive 3"/>
          <p:cNvSpPr>
            <a:spLocks noGrp="1"/>
          </p:cNvSpPr>
          <p:nvPr>
            <p:ph type="sldNum" sz="quarter" idx="5"/>
          </p:nvPr>
        </p:nvSpPr>
        <p:spPr/>
        <p:txBody>
          <a:bodyPr/>
          <a:lstStyle/>
          <a:p>
            <a:fld id="{ADE9FA83-B8CD-4E52-B7D7-3F6C90F82C52}" type="slidenum">
              <a:rPr lang="en-BE" smtClean="0"/>
              <a:t>7</a:t>
            </a:fld>
            <a:endParaRPr lang="en-BE"/>
          </a:p>
        </p:txBody>
      </p:sp>
    </p:spTree>
    <p:extLst>
      <p:ext uri="{BB962C8B-B14F-4D97-AF65-F5344CB8AC3E}">
        <p14:creationId xmlns:p14="http://schemas.microsoft.com/office/powerpoint/2010/main" val="136421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fontAlgn="base"/>
            <a:r>
              <a:rPr lang="en-US" b="1" i="0" cap="all" dirty="0">
                <a:solidFill>
                  <a:srgbClr val="6B778B"/>
                </a:solidFill>
                <a:effectLst/>
                <a:latin typeface="Source Sans Pro" panose="020B0503030403020204" pitchFamily="34" charset="0"/>
              </a:rPr>
              <a:t>POKER PLANNING</a:t>
            </a:r>
          </a:p>
          <a:p>
            <a:pPr lvl="1"/>
            <a:r>
              <a:rPr lang="fr-FR" b="0" i="0" dirty="0">
                <a:solidFill>
                  <a:srgbClr val="6B778B"/>
                </a:solidFill>
                <a:effectLst/>
                <a:latin typeface="Source Sans Pro" panose="020B0503030403020204" pitchFamily="34" charset="0"/>
              </a:rPr>
              <a:t>facilite l’intelligence collective de l’équipe lors de l’estimation des </a:t>
            </a:r>
            <a:r>
              <a:rPr lang="fr-FR" b="0" i="0" dirty="0" err="1">
                <a:solidFill>
                  <a:srgbClr val="6B778B"/>
                </a:solidFill>
                <a:effectLst/>
                <a:latin typeface="Source Sans Pro" panose="020B0503030403020204" pitchFamily="34" charset="0"/>
              </a:rPr>
              <a:t>users</a:t>
            </a:r>
            <a:r>
              <a:rPr lang="fr-FR" b="0" i="0" dirty="0">
                <a:solidFill>
                  <a:srgbClr val="6B778B"/>
                </a:solidFill>
                <a:effectLst/>
                <a:latin typeface="Source Sans Pro" panose="020B0503030403020204" pitchFamily="34" charset="0"/>
              </a:rPr>
              <a:t> stories</a:t>
            </a:r>
          </a:p>
          <a:p>
            <a:pPr lvl="1"/>
            <a:r>
              <a:rPr lang="fr-FR" b="0" i="0" dirty="0">
                <a:solidFill>
                  <a:srgbClr val="6B778B"/>
                </a:solidFill>
                <a:effectLst/>
                <a:latin typeface="Source Sans Pro" panose="020B0503030403020204" pitchFamily="34" charset="0"/>
              </a:rPr>
              <a:t>permet d’arriver à une estimation en utilisant l’expérience relative et collective de l’équipe</a:t>
            </a:r>
            <a:endParaRPr lang="fr-FR" dirty="0">
              <a:solidFill>
                <a:srgbClr val="6B778B"/>
              </a:solidFill>
              <a:latin typeface="Source Sans Pro" panose="020B0503030403020204" pitchFamily="34" charset="0"/>
            </a:endParaRPr>
          </a:p>
          <a:p>
            <a:pPr lvl="1"/>
            <a:r>
              <a:rPr lang="fr-FR" b="0" i="0" dirty="0">
                <a:solidFill>
                  <a:srgbClr val="6B778B"/>
                </a:solidFill>
                <a:effectLst/>
                <a:latin typeface="Source Sans Pro" panose="020B0503030403020204" pitchFamily="34" charset="0"/>
              </a:rPr>
              <a:t>Voir si capacité pour la release et le sprint n’est pas surpassée</a:t>
            </a:r>
          </a:p>
          <a:p>
            <a:pPr algn="l" fontAlgn="base"/>
            <a:r>
              <a:rPr lang="fr-FR" b="1" i="0" cap="all" dirty="0">
                <a:solidFill>
                  <a:srgbClr val="6B778B"/>
                </a:solidFill>
                <a:effectLst/>
                <a:latin typeface="Source Sans Pro" panose="020B0503030403020204" pitchFamily="34" charset="0"/>
              </a:rPr>
              <a:t>LA RÉUNION DE PLANIFICATION DU SPRINT</a:t>
            </a:r>
          </a:p>
          <a:p>
            <a:pPr lvl="1"/>
            <a:r>
              <a:rPr lang="fr-FR" b="0" i="0" dirty="0">
                <a:solidFill>
                  <a:srgbClr val="6B778B"/>
                </a:solidFill>
                <a:effectLst/>
                <a:latin typeface="Source Sans Pro" panose="020B0503030403020204" pitchFamily="34" charset="0"/>
              </a:rPr>
              <a:t>sélectionne les éléments prioritaires du Product </a:t>
            </a:r>
            <a:r>
              <a:rPr lang="fr-FR" b="0" i="0" dirty="0" err="1">
                <a:solidFill>
                  <a:srgbClr val="6B778B"/>
                </a:solidFill>
                <a:effectLst/>
                <a:latin typeface="Source Sans Pro" panose="020B0503030403020204" pitchFamily="34" charset="0"/>
              </a:rPr>
              <a:t>Backlog</a:t>
            </a:r>
            <a:r>
              <a:rPr lang="fr-FR" b="0" i="0" dirty="0">
                <a:solidFill>
                  <a:srgbClr val="6B778B"/>
                </a:solidFill>
                <a:effectLst/>
                <a:latin typeface="Source Sans Pro" panose="020B0503030403020204" pitchFamily="34" charset="0"/>
              </a:rPr>
              <a:t> qu’elle pense pouvoir réaliser au cours du sprint</a:t>
            </a:r>
          </a:p>
          <a:p>
            <a:pPr lvl="1"/>
            <a:r>
              <a:rPr lang="fr-FR" b="0" i="0" dirty="0">
                <a:solidFill>
                  <a:srgbClr val="6B778B"/>
                </a:solidFill>
                <a:effectLst/>
                <a:latin typeface="Source Sans Pro" panose="020B0503030403020204" pitchFamily="34" charset="0"/>
              </a:rPr>
              <a:t>création d’un plan de sprint</a:t>
            </a:r>
          </a:p>
          <a:p>
            <a:pPr lvl="1"/>
            <a:r>
              <a:rPr lang="en-US" b="0" i="0" dirty="0">
                <a:solidFill>
                  <a:srgbClr val="6B778B"/>
                </a:solidFill>
                <a:effectLst/>
                <a:latin typeface="Source Sans Pro" panose="020B0503030403020204" pitchFamily="34" charset="0"/>
              </a:rPr>
              <a:t>travail </a:t>
            </a:r>
            <a:r>
              <a:rPr lang="en-US" b="0" i="0" dirty="0" err="1">
                <a:solidFill>
                  <a:srgbClr val="6B778B"/>
                </a:solidFill>
                <a:effectLst/>
                <a:latin typeface="Source Sans Pro" panose="020B0503030403020204" pitchFamily="34" charset="0"/>
              </a:rPr>
              <a:t>collaboratif</a:t>
            </a:r>
            <a:endParaRPr lang="en-US" b="0" i="0" dirty="0">
              <a:solidFill>
                <a:srgbClr val="6B778B"/>
              </a:solidFill>
              <a:effectLst/>
              <a:latin typeface="Source Sans Pro" panose="020B0503030403020204" pitchFamily="34" charset="0"/>
            </a:endParaRPr>
          </a:p>
          <a:p>
            <a:pPr algn="l" fontAlgn="base"/>
            <a:r>
              <a:rPr lang="fr-FR" b="1" i="0" cap="all" dirty="0">
                <a:solidFill>
                  <a:srgbClr val="6B778B"/>
                </a:solidFill>
                <a:effectLst/>
                <a:latin typeface="Source Sans Pro" panose="020B0503030403020204" pitchFamily="34" charset="0"/>
              </a:rPr>
              <a:t>LE DAILY STAND-UP OU LA MÊLÉE QUOTIDIENNE</a:t>
            </a:r>
          </a:p>
          <a:p>
            <a:pPr lvl="1"/>
            <a:r>
              <a:rPr lang="en-US" b="0" i="0" dirty="0" err="1">
                <a:solidFill>
                  <a:srgbClr val="6B778B"/>
                </a:solidFill>
                <a:effectLst/>
                <a:latin typeface="Source Sans Pro" panose="020B0503030403020204" pitchFamily="34" charset="0"/>
              </a:rPr>
              <a:t>réunion</a:t>
            </a:r>
            <a:r>
              <a:rPr lang="en-US" b="0" i="0" dirty="0">
                <a:solidFill>
                  <a:srgbClr val="6B778B"/>
                </a:solidFill>
                <a:effectLst/>
                <a:latin typeface="Source Sans Pro" panose="020B0503030403020204" pitchFamily="34" charset="0"/>
              </a:rPr>
              <a:t> de </a:t>
            </a:r>
            <a:r>
              <a:rPr lang="en-US" b="0" i="0" dirty="0" err="1">
                <a:solidFill>
                  <a:srgbClr val="6B778B"/>
                </a:solidFill>
                <a:effectLst/>
                <a:latin typeface="Source Sans Pro" panose="020B0503030403020204" pitchFamily="34" charset="0"/>
              </a:rPr>
              <a:t>synchronisation</a:t>
            </a:r>
            <a:r>
              <a:rPr lang="en-US" b="0" i="0" dirty="0">
                <a:solidFill>
                  <a:srgbClr val="6B778B"/>
                </a:solidFill>
                <a:effectLst/>
                <a:latin typeface="Source Sans Pro" panose="020B0503030403020204" pitchFamily="34" charset="0"/>
              </a:rPr>
              <a:t> </a:t>
            </a:r>
            <a:r>
              <a:rPr lang="en-US" b="0" i="0" dirty="0" err="1">
                <a:solidFill>
                  <a:srgbClr val="6B778B"/>
                </a:solidFill>
                <a:effectLst/>
                <a:latin typeface="Source Sans Pro" panose="020B0503030403020204" pitchFamily="34" charset="0"/>
              </a:rPr>
              <a:t>quotidienne</a:t>
            </a:r>
            <a:endParaRPr lang="en-US" b="0" i="0" dirty="0">
              <a:solidFill>
                <a:srgbClr val="6B778B"/>
              </a:solidFill>
              <a:effectLst/>
              <a:latin typeface="Source Sans Pro" panose="020B0503030403020204" pitchFamily="34" charset="0"/>
            </a:endParaRPr>
          </a:p>
          <a:p>
            <a:pPr lvl="1"/>
            <a:r>
              <a:rPr lang="fr-FR" b="0" i="0" dirty="0">
                <a:solidFill>
                  <a:srgbClr val="6B778B"/>
                </a:solidFill>
                <a:effectLst/>
                <a:latin typeface="Source Sans Pro" panose="020B0503030403020204" pitchFamily="34" charset="0"/>
              </a:rPr>
              <a:t>discuter de l’avancement des tâches, d’éventuels problèmes, de faire marcher l’entraide et résoudre les blocages possible</a:t>
            </a:r>
            <a:endParaRPr lang="en-US" dirty="0">
              <a:solidFill>
                <a:srgbClr val="6B778B"/>
              </a:solidFill>
              <a:latin typeface="Source Sans Pro" panose="020B0503030403020204" pitchFamily="34" charset="0"/>
            </a:endParaRPr>
          </a:p>
          <a:p>
            <a:pPr lvl="1"/>
            <a:r>
              <a:rPr lang="en-US" dirty="0">
                <a:solidFill>
                  <a:srgbClr val="6B778B"/>
                </a:solidFill>
                <a:latin typeface="Source Sans Pro" panose="020B0503030403020204" pitchFamily="34" charset="0"/>
              </a:rPr>
              <a:t>15 min</a:t>
            </a:r>
          </a:p>
          <a:p>
            <a:pPr lvl="1"/>
            <a:r>
              <a:rPr lang="fr-FR" dirty="0">
                <a:solidFill>
                  <a:srgbClr val="6B778B"/>
                </a:solidFill>
                <a:latin typeface="Source Sans Pro" panose="020B0503030403020204" pitchFamily="34" charset="0"/>
              </a:rPr>
              <a:t>3 questions </a:t>
            </a:r>
          </a:p>
          <a:p>
            <a:pPr lvl="1"/>
            <a:r>
              <a:rPr lang="fr-FR" dirty="0">
                <a:solidFill>
                  <a:srgbClr val="6B778B"/>
                </a:solidFill>
                <a:latin typeface="Source Sans Pro" panose="020B0503030403020204" pitchFamily="34" charset="0"/>
              </a:rPr>
              <a:t>- qu’avez-vous fait hier?</a:t>
            </a:r>
          </a:p>
          <a:p>
            <a:pPr lvl="1"/>
            <a:r>
              <a:rPr lang="fr-FR" dirty="0">
                <a:solidFill>
                  <a:srgbClr val="6B778B"/>
                </a:solidFill>
                <a:latin typeface="Source Sans Pro" panose="020B0503030403020204" pitchFamily="34" charset="0"/>
              </a:rPr>
              <a:t>- Qu’allez-vous faire aujourd’hui?</a:t>
            </a:r>
          </a:p>
          <a:p>
            <a:pPr lvl="1"/>
            <a:r>
              <a:rPr lang="fr-FR" dirty="0">
                <a:solidFill>
                  <a:srgbClr val="6B778B"/>
                </a:solidFill>
                <a:latin typeface="Source Sans Pro" panose="020B0503030403020204" pitchFamily="34" charset="0"/>
              </a:rPr>
              <a:t>- Est-ce que vous avez besoin d’aide pour débloquer quelque chose?</a:t>
            </a:r>
          </a:p>
          <a:p>
            <a:pPr algn="l" fontAlgn="base"/>
            <a:r>
              <a:rPr lang="en-US" b="1" i="0" cap="all" dirty="0">
                <a:solidFill>
                  <a:srgbClr val="6B778B"/>
                </a:solidFill>
                <a:effectLst/>
                <a:latin typeface="Source Sans Pro" panose="020B0503030403020204" pitchFamily="34" charset="0"/>
              </a:rPr>
              <a:t>RÉTROSPECTIVE DE SPRINT</a:t>
            </a:r>
          </a:p>
          <a:p>
            <a:pPr lvl="1"/>
            <a:r>
              <a:rPr lang="en-US" b="0" i="0" dirty="0" err="1">
                <a:solidFill>
                  <a:srgbClr val="6B778B"/>
                </a:solidFill>
                <a:effectLst/>
                <a:latin typeface="Source Sans Pro" panose="020B0503030403020204" pitchFamily="34" charset="0"/>
              </a:rPr>
              <a:t>vecteur</a:t>
            </a:r>
            <a:r>
              <a:rPr lang="en-US" b="0" i="0" dirty="0">
                <a:solidFill>
                  <a:srgbClr val="6B778B"/>
                </a:solidFill>
                <a:effectLst/>
                <a:latin typeface="Source Sans Pro" panose="020B0503030403020204" pitchFamily="34" charset="0"/>
              </a:rPr>
              <a:t> </a:t>
            </a:r>
            <a:r>
              <a:rPr lang="en-US" b="0" i="0" dirty="0" err="1">
                <a:solidFill>
                  <a:srgbClr val="6B778B"/>
                </a:solidFill>
                <a:effectLst/>
                <a:latin typeface="Source Sans Pro" panose="020B0503030403020204" pitchFamily="34" charset="0"/>
              </a:rPr>
              <a:t>d’amélioration</a:t>
            </a:r>
            <a:r>
              <a:rPr lang="en-US" b="0" i="0" dirty="0">
                <a:solidFill>
                  <a:srgbClr val="6B778B"/>
                </a:solidFill>
                <a:effectLst/>
                <a:latin typeface="Source Sans Pro" panose="020B0503030403020204" pitchFamily="34" charset="0"/>
              </a:rPr>
              <a:t> continue</a:t>
            </a:r>
          </a:p>
          <a:p>
            <a:pPr lvl="1"/>
            <a:r>
              <a:rPr lang="fr-FR" b="0" i="0" dirty="0">
                <a:solidFill>
                  <a:srgbClr val="6B778B"/>
                </a:solidFill>
                <a:effectLst/>
                <a:latin typeface="Source Sans Pro" panose="020B0503030403020204" pitchFamily="34" charset="0"/>
              </a:rPr>
              <a:t>une fois le sprint terminé</a:t>
            </a:r>
            <a:endParaRPr lang="en-US" dirty="0">
              <a:solidFill>
                <a:srgbClr val="6B778B"/>
              </a:solidFill>
              <a:latin typeface="Source Sans Pro" panose="020B0503030403020204" pitchFamily="34" charset="0"/>
            </a:endParaRPr>
          </a:p>
          <a:p>
            <a:pPr lvl="1"/>
            <a:r>
              <a:rPr lang="fr-FR" b="0" i="0" dirty="0">
                <a:solidFill>
                  <a:srgbClr val="6B778B"/>
                </a:solidFill>
                <a:effectLst/>
                <a:latin typeface="Source Sans Pro" panose="020B0503030403020204" pitchFamily="34" charset="0"/>
              </a:rPr>
              <a:t>prenant du recul avec le sprint écoulé</a:t>
            </a:r>
            <a:endParaRPr lang="en-US" b="0" i="0" dirty="0">
              <a:solidFill>
                <a:srgbClr val="6B778B"/>
              </a:solidFill>
              <a:effectLst/>
              <a:latin typeface="Source Sans Pro" panose="020B0503030403020204" pitchFamily="34" charset="0"/>
            </a:endParaRPr>
          </a:p>
          <a:p>
            <a:pPr lvl="2"/>
            <a:r>
              <a:rPr lang="fr-FR" b="0" i="0" dirty="0">
                <a:solidFill>
                  <a:srgbClr val="6B778B"/>
                </a:solidFill>
                <a:effectLst/>
                <a:latin typeface="Source Sans Pro" panose="020B0503030403020204" pitchFamily="34" charset="0"/>
              </a:rPr>
              <a:t>améliorer les </a:t>
            </a:r>
            <a:r>
              <a:rPr lang="fr-FR" b="0" i="0" dirty="0" err="1">
                <a:solidFill>
                  <a:srgbClr val="6B778B"/>
                </a:solidFill>
                <a:effectLst/>
                <a:latin typeface="Source Sans Pro" panose="020B0503030403020204" pitchFamily="34" charset="0"/>
              </a:rPr>
              <a:t>intéractions</a:t>
            </a:r>
            <a:r>
              <a:rPr lang="fr-FR" b="0" i="0" dirty="0">
                <a:solidFill>
                  <a:srgbClr val="6B778B"/>
                </a:solidFill>
                <a:effectLst/>
                <a:latin typeface="Source Sans Pro" panose="020B0503030403020204" pitchFamily="34" charset="0"/>
              </a:rPr>
              <a:t> entre individus</a:t>
            </a:r>
          </a:p>
          <a:p>
            <a:pPr lvl="2"/>
            <a:r>
              <a:rPr lang="fr-FR" b="0" i="0" dirty="0">
                <a:solidFill>
                  <a:srgbClr val="6B778B"/>
                </a:solidFill>
                <a:effectLst/>
                <a:latin typeface="Source Sans Pro" panose="020B0503030403020204" pitchFamily="34" charset="0"/>
              </a:rPr>
              <a:t>gagner en bien-être et en motivation, en qualité produit, et de façon globale, à améliorer sa productivité</a:t>
            </a:r>
          </a:p>
          <a:p>
            <a:pPr lvl="1"/>
            <a:r>
              <a:rPr lang="fr-FR" b="1" i="0" dirty="0">
                <a:solidFill>
                  <a:srgbClr val="4D4D4D"/>
                </a:solidFill>
                <a:effectLst/>
                <a:latin typeface="jaf-facitweb"/>
              </a:rPr>
              <a:t>Rétrospective du travail</a:t>
            </a:r>
            <a:r>
              <a:rPr lang="fr-FR" b="0" i="0" dirty="0">
                <a:solidFill>
                  <a:srgbClr val="4D4D4D"/>
                </a:solidFill>
                <a:effectLst/>
                <a:latin typeface="jaf-facitweb"/>
              </a:rPr>
              <a:t>: au terme du sprint, l’équipe présente les tâches réalisées et revient sur le travail accompli</a:t>
            </a:r>
          </a:p>
          <a:p>
            <a:pPr lvl="1"/>
            <a:r>
              <a:rPr lang="fr-FR" b="1" i="0" dirty="0">
                <a:solidFill>
                  <a:srgbClr val="4D4D4D"/>
                </a:solidFill>
                <a:effectLst/>
                <a:latin typeface="jaf-facitweb"/>
              </a:rPr>
              <a:t>Rétrospective du processus</a:t>
            </a:r>
            <a:r>
              <a:rPr lang="fr-FR" b="0" i="0" dirty="0">
                <a:solidFill>
                  <a:srgbClr val="4D4D4D"/>
                </a:solidFill>
                <a:effectLst/>
                <a:latin typeface="jaf-facitweb"/>
              </a:rPr>
              <a:t>: la réunion de rétrospective va permettre de revoir le processus de gestion de projet Scrum afin de détecter des leviers possibles d’optimisation, pour gagner en efficience lors du prochain sprint</a:t>
            </a:r>
            <a:endParaRPr lang="en-BE" dirty="0"/>
          </a:p>
          <a:p>
            <a:pPr lvl="1"/>
            <a:endParaRPr lang="en-US" b="0" i="0" dirty="0">
              <a:solidFill>
                <a:srgbClr val="6B778B"/>
              </a:solidFill>
              <a:effectLst/>
              <a:latin typeface="Source Sans Pro" panose="020B0503030403020204" pitchFamily="34" charset="0"/>
            </a:endParaRPr>
          </a:p>
        </p:txBody>
      </p:sp>
      <p:sp>
        <p:nvSpPr>
          <p:cNvPr id="4" name="Espace réservé du numéro de diapositive 3"/>
          <p:cNvSpPr>
            <a:spLocks noGrp="1"/>
          </p:cNvSpPr>
          <p:nvPr>
            <p:ph type="sldNum" sz="quarter" idx="5"/>
          </p:nvPr>
        </p:nvSpPr>
        <p:spPr/>
        <p:txBody>
          <a:bodyPr/>
          <a:lstStyle/>
          <a:p>
            <a:fld id="{ADE9FA83-B8CD-4E52-B7D7-3F6C90F82C52}" type="slidenum">
              <a:rPr lang="en-BE" smtClean="0"/>
              <a:t>8</a:t>
            </a:fld>
            <a:endParaRPr lang="en-BE"/>
          </a:p>
        </p:txBody>
      </p:sp>
    </p:spTree>
    <p:extLst>
      <p:ext uri="{BB962C8B-B14F-4D97-AF65-F5344CB8AC3E}">
        <p14:creationId xmlns:p14="http://schemas.microsoft.com/office/powerpoint/2010/main" val="122861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i="0" kern="1200" cap="all" dirty="0">
                <a:solidFill>
                  <a:srgbClr val="6B778B"/>
                </a:solidFill>
                <a:effectLst/>
                <a:latin typeface="Source Sans Pro" panose="020B0503030403020204" pitchFamily="34" charset="0"/>
                <a:ea typeface="+mn-ea"/>
                <a:cs typeface="+mn-cs"/>
              </a:rPr>
              <a:t>L’importance</a:t>
            </a:r>
            <a:r>
              <a:rPr lang="fr-FR" dirty="0"/>
              <a:t> </a:t>
            </a:r>
            <a:r>
              <a:rPr lang="fr-FR" sz="1200" b="1" i="0" kern="1200" cap="all" dirty="0">
                <a:solidFill>
                  <a:srgbClr val="6B778B"/>
                </a:solidFill>
                <a:effectLst/>
                <a:latin typeface="Source Sans Pro" panose="020B0503030403020204" pitchFamily="34" charset="0"/>
                <a:ea typeface="+mn-ea"/>
                <a:cs typeface="+mn-cs"/>
              </a:rPr>
              <a:t>des itérations et des améliorations</a:t>
            </a:r>
          </a:p>
          <a:p>
            <a:r>
              <a:rPr lang="fr-FR" b="0" i="0" dirty="0">
                <a:solidFill>
                  <a:srgbClr val="4D4D4D"/>
                </a:solidFill>
                <a:effectLst/>
                <a:latin typeface="jaf-facitweb"/>
              </a:rPr>
              <a:t>- méthode itérative de livrables du produit</a:t>
            </a:r>
          </a:p>
          <a:p>
            <a:r>
              <a:rPr lang="fr-FR" b="0" i="0" dirty="0">
                <a:solidFill>
                  <a:srgbClr val="4D4D4D"/>
                </a:solidFill>
                <a:effectLst/>
                <a:latin typeface="jaf-facitweb"/>
              </a:rPr>
              <a:t>- non seulement le produit en cours de développement, mais aussi l’efficience de l’équipe elle-même</a:t>
            </a:r>
          </a:p>
          <a:p>
            <a:r>
              <a:rPr lang="fr-FR" b="0" i="0" dirty="0">
                <a:solidFill>
                  <a:srgbClr val="4D4D4D"/>
                </a:solidFill>
                <a:effectLst/>
                <a:latin typeface="jaf-facitweb"/>
              </a:rPr>
              <a:t>- À la fin d’un sprint</a:t>
            </a:r>
            <a:r>
              <a:rPr lang="fr-FR" dirty="0">
                <a:solidFill>
                  <a:srgbClr val="4D4D4D"/>
                </a:solidFill>
                <a:latin typeface="jaf-facitweb"/>
              </a:rPr>
              <a:t>, </a:t>
            </a:r>
          </a:p>
          <a:p>
            <a:pPr lvl="1"/>
            <a:r>
              <a:rPr lang="en-US" b="0" i="0" dirty="0" err="1">
                <a:solidFill>
                  <a:srgbClr val="4D4D4D"/>
                </a:solidFill>
                <a:effectLst/>
                <a:latin typeface="jaf-facitweb"/>
              </a:rPr>
              <a:t>délivrable</a:t>
            </a:r>
            <a:r>
              <a:rPr lang="en-US" b="0" i="0" dirty="0">
                <a:solidFill>
                  <a:srgbClr val="4D4D4D"/>
                </a:solidFill>
                <a:effectLst/>
                <a:latin typeface="jaf-facitweb"/>
              </a:rPr>
              <a:t> </a:t>
            </a:r>
            <a:r>
              <a:rPr lang="fr-FR" b="0" i="0" dirty="0">
                <a:solidFill>
                  <a:srgbClr val="4D4D4D"/>
                </a:solidFill>
                <a:effectLst/>
                <a:latin typeface="jaf-facitweb"/>
              </a:rPr>
              <a:t>: pas finalisé mais prêt à être livré, montré au client </a:t>
            </a:r>
          </a:p>
          <a:p>
            <a:pPr lvl="1"/>
            <a:r>
              <a:rPr lang="en-US" b="0" i="0" dirty="0" err="1">
                <a:solidFill>
                  <a:srgbClr val="4D4D4D"/>
                </a:solidFill>
                <a:effectLst/>
                <a:latin typeface="jaf-facitweb"/>
              </a:rPr>
              <a:t>Produit</a:t>
            </a:r>
            <a:r>
              <a:rPr lang="en-US" b="0" i="0" dirty="0">
                <a:solidFill>
                  <a:srgbClr val="4D4D4D"/>
                </a:solidFill>
                <a:effectLst/>
                <a:latin typeface="jaf-facitweb"/>
              </a:rPr>
              <a:t> Minimum Viable (MVP)</a:t>
            </a:r>
            <a:endParaRPr lang="fr-FR" dirty="0">
              <a:solidFill>
                <a:srgbClr val="4D4D4D"/>
              </a:solidFill>
              <a:latin typeface="jaf-facitweb"/>
            </a:endParaRPr>
          </a:p>
          <a:p>
            <a:pPr marL="171450" indent="-171450">
              <a:buFontTx/>
              <a:buChar char="-"/>
            </a:pPr>
            <a:r>
              <a:rPr lang="fr-FR" b="0" i="0" dirty="0">
                <a:solidFill>
                  <a:srgbClr val="4D4D4D"/>
                </a:solidFill>
                <a:effectLst/>
                <a:latin typeface="jaf-facitweb"/>
              </a:rPr>
              <a:t>permet de collecter des retours d’expérience utilisateur plus tôt, ce qui contribue à guider le développement du produit dans un second temps afin d’augmenter les chances d’une excellente adoption par les utilisateurs</a:t>
            </a:r>
          </a:p>
          <a:p>
            <a:pPr marL="0" indent="0">
              <a:buFontTx/>
              <a:buNone/>
            </a:pPr>
            <a:r>
              <a:rPr lang="fr-FR" dirty="0"/>
              <a:t>Au lieu d’attendre que le projet soit 100% finalisé pour le livrer au client, vous délivrez des tronçons “utilisables” du projet au cours du temps. Vous éviterez ainsi de gaspiller des efforts en cas de nécessité de changement ou de problème de communication</a:t>
            </a:r>
          </a:p>
          <a:p>
            <a:pPr marL="0" indent="0">
              <a:buFontTx/>
              <a:buNone/>
            </a:pPr>
            <a:r>
              <a:rPr lang="fr-FR" dirty="0"/>
              <a:t>Au-delà de l’importance des itérations et des améliorations pour le produit, Scrum s’attache également à améliorer le processus à chaque nouveau cycle</a:t>
            </a:r>
          </a:p>
          <a:p>
            <a:pPr marL="0" indent="0">
              <a:buFontTx/>
              <a:buNone/>
            </a:pPr>
            <a:endParaRPr lang="en-BE" dirty="0"/>
          </a:p>
        </p:txBody>
      </p:sp>
      <p:sp>
        <p:nvSpPr>
          <p:cNvPr id="4" name="Espace réservé du numéro de diapositive 3"/>
          <p:cNvSpPr>
            <a:spLocks noGrp="1"/>
          </p:cNvSpPr>
          <p:nvPr>
            <p:ph type="sldNum" sz="quarter" idx="5"/>
          </p:nvPr>
        </p:nvSpPr>
        <p:spPr/>
        <p:txBody>
          <a:bodyPr/>
          <a:lstStyle/>
          <a:p>
            <a:fld id="{ADE9FA83-B8CD-4E52-B7D7-3F6C90F82C52}" type="slidenum">
              <a:rPr lang="en-BE" smtClean="0"/>
              <a:t>9</a:t>
            </a:fld>
            <a:endParaRPr lang="en-BE"/>
          </a:p>
        </p:txBody>
      </p:sp>
    </p:spTree>
    <p:extLst>
      <p:ext uri="{BB962C8B-B14F-4D97-AF65-F5344CB8AC3E}">
        <p14:creationId xmlns:p14="http://schemas.microsoft.com/office/powerpoint/2010/main" val="1208872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Pour organizer backlog</a:t>
            </a:r>
          </a:p>
          <a:p>
            <a:r>
              <a:rPr lang="en-US" dirty="0" err="1"/>
              <a:t>Plusieurs</a:t>
            </a:r>
            <a:r>
              <a:rPr lang="en-US" dirty="0"/>
              <a:t> </a:t>
            </a:r>
            <a:r>
              <a:rPr lang="en-US" dirty="0" err="1"/>
              <a:t>listes</a:t>
            </a:r>
            <a:r>
              <a:rPr lang="en-US" dirty="0"/>
              <a:t> (</a:t>
            </a:r>
            <a:r>
              <a:rPr lang="en-US" dirty="0" err="1"/>
              <a:t>personnelles</a:t>
            </a:r>
            <a:r>
              <a:rPr lang="en-US" dirty="0"/>
              <a:t> )</a:t>
            </a:r>
          </a:p>
          <a:p>
            <a:pPr lvl="1"/>
            <a:r>
              <a:rPr lang="en-US" b="1" i="0" dirty="0" err="1">
                <a:solidFill>
                  <a:srgbClr val="4D4D4D"/>
                </a:solidFill>
                <a:effectLst/>
                <a:latin typeface="jaf-facitweb"/>
              </a:rPr>
              <a:t>Ressources</a:t>
            </a:r>
            <a:r>
              <a:rPr lang="en-US" b="1" i="0" dirty="0">
                <a:solidFill>
                  <a:srgbClr val="4D4D4D"/>
                </a:solidFill>
                <a:effectLst/>
                <a:latin typeface="jaf-facitweb"/>
              </a:rPr>
              <a:t> : </a:t>
            </a:r>
            <a:r>
              <a:rPr lang="en-US" b="0" i="0" dirty="0" err="1">
                <a:solidFill>
                  <a:srgbClr val="4D4D4D"/>
                </a:solidFill>
                <a:effectLst/>
                <a:latin typeface="jaf-facitweb"/>
              </a:rPr>
              <a:t>tâches</a:t>
            </a:r>
            <a:r>
              <a:rPr lang="en-US" b="0" i="0" dirty="0">
                <a:solidFill>
                  <a:srgbClr val="4D4D4D"/>
                </a:solidFill>
                <a:effectLst/>
                <a:latin typeface="jaf-facitweb"/>
              </a:rPr>
              <a:t> </a:t>
            </a:r>
            <a:r>
              <a:rPr lang="en-US" b="0" i="0" dirty="0" err="1">
                <a:solidFill>
                  <a:srgbClr val="4D4D4D"/>
                </a:solidFill>
                <a:effectLst/>
                <a:latin typeface="jaf-facitweb"/>
              </a:rPr>
              <a:t>récurrentes</a:t>
            </a:r>
            <a:endParaRPr lang="en-US" b="0" i="0" dirty="0">
              <a:solidFill>
                <a:srgbClr val="4D4D4D"/>
              </a:solidFill>
              <a:effectLst/>
              <a:latin typeface="jaf-facitweb"/>
            </a:endParaRPr>
          </a:p>
          <a:p>
            <a:pPr lvl="1"/>
            <a:r>
              <a:rPr lang="en-US" dirty="0">
                <a:solidFill>
                  <a:srgbClr val="4D4D4D"/>
                </a:solidFill>
                <a:latin typeface="jaf-facitweb"/>
              </a:rPr>
              <a:t>Backlog : </a:t>
            </a:r>
            <a:r>
              <a:rPr lang="fr-FR" b="0" i="0" dirty="0">
                <a:solidFill>
                  <a:srgbClr val="4D4D4D"/>
                </a:solidFill>
                <a:effectLst/>
                <a:latin typeface="jaf-facitweb"/>
              </a:rPr>
              <a:t>répertoire des tâches en cours. Si mon chef a une requête, je l’ajoute à cette liste</a:t>
            </a:r>
            <a:endParaRPr lang="en-US" dirty="0">
              <a:solidFill>
                <a:srgbClr val="4D4D4D"/>
              </a:solidFill>
              <a:latin typeface="jaf-facitweb"/>
            </a:endParaRPr>
          </a:p>
          <a:p>
            <a:pPr lvl="1"/>
            <a:r>
              <a:rPr lang="fr-FR" b="1" i="0" dirty="0">
                <a:solidFill>
                  <a:srgbClr val="4D4D4D"/>
                </a:solidFill>
                <a:effectLst/>
                <a:latin typeface="jaf-facitweb"/>
              </a:rPr>
              <a:t>To do</a:t>
            </a:r>
            <a:r>
              <a:rPr lang="fr-FR" b="0" i="0" dirty="0">
                <a:solidFill>
                  <a:srgbClr val="4D4D4D"/>
                </a:solidFill>
                <a:effectLst/>
                <a:latin typeface="jaf-facitweb"/>
              </a:rPr>
              <a:t>: quand je planifie mon sprint, je déplace les tâches du </a:t>
            </a:r>
            <a:r>
              <a:rPr lang="fr-FR" b="0" i="0" dirty="0" err="1">
                <a:solidFill>
                  <a:srgbClr val="4D4D4D"/>
                </a:solidFill>
                <a:effectLst/>
                <a:latin typeface="jaf-facitweb"/>
              </a:rPr>
              <a:t>backlog</a:t>
            </a:r>
            <a:r>
              <a:rPr lang="fr-FR" b="0" i="0" dirty="0">
                <a:solidFill>
                  <a:srgbClr val="4D4D4D"/>
                </a:solidFill>
                <a:effectLst/>
                <a:latin typeface="jaf-facitweb"/>
              </a:rPr>
              <a:t> vers cette liste</a:t>
            </a:r>
            <a:endParaRPr lang="en-US" b="0" i="0" dirty="0">
              <a:solidFill>
                <a:srgbClr val="4D4D4D"/>
              </a:solidFill>
              <a:effectLst/>
              <a:latin typeface="jaf-facitweb"/>
            </a:endParaRPr>
          </a:p>
          <a:p>
            <a:pPr lvl="1"/>
            <a:r>
              <a:rPr lang="fr-FR" b="1" i="0" dirty="0">
                <a:solidFill>
                  <a:srgbClr val="4D4D4D"/>
                </a:solidFill>
                <a:effectLst/>
                <a:latin typeface="jaf-facitweb"/>
              </a:rPr>
              <a:t>En cours</a:t>
            </a:r>
            <a:r>
              <a:rPr lang="fr-FR" b="0" i="0" dirty="0">
                <a:solidFill>
                  <a:srgbClr val="4D4D4D"/>
                </a:solidFill>
                <a:effectLst/>
                <a:latin typeface="jaf-facitweb"/>
              </a:rPr>
              <a:t>: quand je commence à travailler sur une tâche je la déplace dans cette liste</a:t>
            </a:r>
            <a:endParaRPr lang="en-US" dirty="0">
              <a:solidFill>
                <a:srgbClr val="4D4D4D"/>
              </a:solidFill>
              <a:latin typeface="jaf-facitweb"/>
            </a:endParaRPr>
          </a:p>
          <a:p>
            <a:pPr lvl="1"/>
            <a:r>
              <a:rPr lang="fr-FR" b="1" i="0" dirty="0">
                <a:solidFill>
                  <a:srgbClr val="4D4D4D"/>
                </a:solidFill>
                <a:effectLst/>
                <a:latin typeface="jaf-facitweb"/>
              </a:rPr>
              <a:t>Contrôle de Qualité</a:t>
            </a:r>
            <a:r>
              <a:rPr lang="fr-FR" b="0" i="0" dirty="0">
                <a:solidFill>
                  <a:srgbClr val="4D4D4D"/>
                </a:solidFill>
                <a:effectLst/>
                <a:latin typeface="jaf-facitweb"/>
              </a:rPr>
              <a:t>: lorsque les tâches sont complétées, elles sont déplacées dans la liste “CQ”. A la fin de la semaine, je vérifie chaque élément pour m’assurer que tout est nickel</a:t>
            </a:r>
            <a:endParaRPr lang="en-BE" dirty="0"/>
          </a:p>
          <a:p>
            <a:pPr lvl="1"/>
            <a:r>
              <a:rPr lang="fr-FR" b="1" i="0" dirty="0">
                <a:solidFill>
                  <a:srgbClr val="4D4D4D"/>
                </a:solidFill>
                <a:effectLst/>
                <a:latin typeface="jaf-facitweb"/>
              </a:rPr>
              <a:t>Fait</a:t>
            </a:r>
            <a:r>
              <a:rPr lang="fr-FR" b="0" i="0" dirty="0">
                <a:solidFill>
                  <a:srgbClr val="4D4D4D"/>
                </a:solidFill>
                <a:effectLst/>
                <a:latin typeface="jaf-facitweb"/>
              </a:rPr>
              <a:t>: une fois le contrôle de qualité réussi, c’est prêt pour la livraison! A partir de là, il n’y a plus de modifications.</a:t>
            </a:r>
          </a:p>
          <a:p>
            <a:pPr lvl="1"/>
            <a:r>
              <a:rPr lang="fr-FR" b="1" i="0" dirty="0">
                <a:solidFill>
                  <a:srgbClr val="4D4D4D"/>
                </a:solidFill>
                <a:effectLst/>
                <a:latin typeface="jaf-facitweb"/>
              </a:rPr>
              <a:t>Bloqué</a:t>
            </a:r>
            <a:r>
              <a:rPr lang="fr-FR" b="0" i="0" dirty="0">
                <a:solidFill>
                  <a:srgbClr val="4D4D4D"/>
                </a:solidFill>
                <a:effectLst/>
                <a:latin typeface="jaf-facitweb"/>
              </a:rPr>
              <a:t>: j’utilise cette liste lorsque la finalisation d’une tâche dépend d’un facteur externe (par exemple, je dois réaliser un achat et obtenir l’aval de mon chef), en spécifiant les raisons du blocage dans un commentaire</a:t>
            </a:r>
            <a:endParaRPr lang="en-US" b="0" i="0" dirty="0">
              <a:solidFill>
                <a:srgbClr val="4D4D4D"/>
              </a:solidFill>
              <a:effectLst/>
              <a:latin typeface="jaf-facitweb"/>
            </a:endParaRPr>
          </a:p>
          <a:p>
            <a:r>
              <a:rPr lang="en-US" dirty="0" err="1">
                <a:solidFill>
                  <a:srgbClr val="4D4D4D"/>
                </a:solidFill>
                <a:latin typeface="jaf-facitweb"/>
              </a:rPr>
              <a:t>Détails</a:t>
            </a:r>
            <a:r>
              <a:rPr lang="en-US" dirty="0">
                <a:solidFill>
                  <a:srgbClr val="4D4D4D"/>
                </a:solidFill>
                <a:latin typeface="jaf-facitweb"/>
              </a:rPr>
              <a:t> </a:t>
            </a:r>
            <a:r>
              <a:rPr lang="en-US" dirty="0" err="1">
                <a:solidFill>
                  <a:srgbClr val="4D4D4D"/>
                </a:solidFill>
                <a:latin typeface="jaf-facitweb"/>
              </a:rPr>
              <a:t>listes</a:t>
            </a:r>
            <a:endParaRPr lang="en-US" dirty="0">
              <a:solidFill>
                <a:srgbClr val="4D4D4D"/>
              </a:solidFill>
              <a:latin typeface="jaf-facitweb"/>
            </a:endParaRPr>
          </a:p>
          <a:p>
            <a:pPr lvl="1"/>
            <a:r>
              <a:rPr lang="fr-FR" b="0" i="0" dirty="0">
                <a:solidFill>
                  <a:srgbClr val="4D4D4D"/>
                </a:solidFill>
                <a:effectLst/>
                <a:latin typeface="jaf-facitweb"/>
              </a:rPr>
              <a:t>tableau sur un écran visible par tous</a:t>
            </a:r>
            <a:r>
              <a:rPr lang="en-US" b="0" i="0" dirty="0">
                <a:solidFill>
                  <a:srgbClr val="4D4D4D"/>
                </a:solidFill>
                <a:effectLst/>
                <a:latin typeface="jaf-facitweb"/>
              </a:rPr>
              <a:t>, </a:t>
            </a:r>
            <a:r>
              <a:rPr lang="en-US" b="0" i="0" dirty="0" err="1">
                <a:solidFill>
                  <a:srgbClr val="4D4D4D"/>
                </a:solidFill>
                <a:effectLst/>
                <a:latin typeface="jaf-facitweb"/>
              </a:rPr>
              <a:t>partage</a:t>
            </a:r>
            <a:r>
              <a:rPr lang="en-US" dirty="0" err="1">
                <a:solidFill>
                  <a:srgbClr val="4D4D4D"/>
                </a:solidFill>
                <a:latin typeface="jaf-facitweb"/>
              </a:rPr>
              <a:t>r</a:t>
            </a:r>
            <a:r>
              <a:rPr lang="en-US" dirty="0">
                <a:solidFill>
                  <a:srgbClr val="4D4D4D"/>
                </a:solidFill>
                <a:latin typeface="jaf-facitweb"/>
              </a:rPr>
              <a:t> </a:t>
            </a:r>
            <a:r>
              <a:rPr lang="en-US" dirty="0" err="1">
                <a:solidFill>
                  <a:srgbClr val="4D4D4D"/>
                </a:solidFill>
                <a:latin typeface="jaf-facitweb"/>
              </a:rPr>
              <a:t>accès</a:t>
            </a:r>
            <a:endParaRPr lang="en-US" dirty="0">
              <a:solidFill>
                <a:srgbClr val="4D4D4D"/>
              </a:solidFill>
              <a:latin typeface="jaf-facitweb"/>
            </a:endParaRPr>
          </a:p>
          <a:p>
            <a:pPr lvl="1"/>
            <a:r>
              <a:rPr lang="fr-FR" b="0" i="0" dirty="0">
                <a:solidFill>
                  <a:srgbClr val="4D4D4D"/>
                </a:solidFill>
                <a:effectLst/>
                <a:latin typeface="jaf-facitweb"/>
              </a:rPr>
              <a:t>spécifier le moindre détail de chaque tâche à l’aide de checklists, commentaires, échéances, pièces-jointes, </a:t>
            </a:r>
            <a:r>
              <a:rPr lang="fr-FR" b="0" i="0" dirty="0" err="1">
                <a:solidFill>
                  <a:srgbClr val="4D4D4D"/>
                </a:solidFill>
                <a:effectLst/>
                <a:latin typeface="jaf-facitweb"/>
              </a:rPr>
              <a:t>etc</a:t>
            </a:r>
            <a:endParaRPr lang="en-US" b="0" i="0" dirty="0">
              <a:solidFill>
                <a:srgbClr val="4D4D4D"/>
              </a:solidFill>
              <a:effectLst/>
              <a:latin typeface="jaf-facitweb"/>
            </a:endParaRPr>
          </a:p>
          <a:p>
            <a:r>
              <a:rPr lang="fr-FR" b="0" i="0" dirty="0">
                <a:solidFill>
                  <a:srgbClr val="4D4D4D"/>
                </a:solidFill>
                <a:effectLst/>
                <a:latin typeface="jaf-facitweb"/>
              </a:rPr>
              <a:t>attribuer une tâche à un membre de mon équipe et intégrer le tableau avec notre canal de communication</a:t>
            </a:r>
            <a:endParaRPr lang="en-US" dirty="0">
              <a:solidFill>
                <a:srgbClr val="4D4D4D"/>
              </a:solidFill>
              <a:latin typeface="jaf-facitweb"/>
            </a:endParaRPr>
          </a:p>
          <a:p>
            <a:endParaRPr lang="en-BE" dirty="0"/>
          </a:p>
        </p:txBody>
      </p:sp>
      <p:sp>
        <p:nvSpPr>
          <p:cNvPr id="4" name="Espace réservé du numéro de diapositive 3"/>
          <p:cNvSpPr>
            <a:spLocks noGrp="1"/>
          </p:cNvSpPr>
          <p:nvPr>
            <p:ph type="sldNum" sz="quarter" idx="5"/>
          </p:nvPr>
        </p:nvSpPr>
        <p:spPr/>
        <p:txBody>
          <a:bodyPr/>
          <a:lstStyle/>
          <a:p>
            <a:fld id="{ADE9FA83-B8CD-4E52-B7D7-3F6C90F82C52}" type="slidenum">
              <a:rPr lang="en-BE" smtClean="0"/>
              <a:t>10</a:t>
            </a:fld>
            <a:endParaRPr lang="en-BE"/>
          </a:p>
        </p:txBody>
      </p:sp>
    </p:spTree>
    <p:extLst>
      <p:ext uri="{BB962C8B-B14F-4D97-AF65-F5344CB8AC3E}">
        <p14:creationId xmlns:p14="http://schemas.microsoft.com/office/powerpoint/2010/main" val="3746045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i="0" cap="all" dirty="0">
                <a:solidFill>
                  <a:srgbClr val="6B778B"/>
                </a:solidFill>
                <a:effectLst/>
                <a:latin typeface="Source Sans Pro" panose="020B0503030403020204" pitchFamily="34" charset="0"/>
              </a:rPr>
              <a:t>EPIC</a:t>
            </a:r>
          </a:p>
          <a:p>
            <a:pPr lvl="1"/>
            <a:r>
              <a:rPr lang="fr-FR" b="0" i="0" dirty="0">
                <a:solidFill>
                  <a:srgbClr val="6B778B"/>
                </a:solidFill>
                <a:effectLst/>
                <a:latin typeface="Source Sans Pro" panose="020B0503030403020204" pitchFamily="34" charset="0"/>
              </a:rPr>
              <a:t>macro fonctionnalité du système à développer</a:t>
            </a:r>
          </a:p>
          <a:p>
            <a:pPr lvl="1"/>
            <a:r>
              <a:rPr lang="fr-FR" b="0" i="0" dirty="0">
                <a:solidFill>
                  <a:srgbClr val="6B778B"/>
                </a:solidFill>
                <a:effectLst/>
                <a:latin typeface="Source Sans Pro" panose="020B0503030403020204" pitchFamily="34" charset="0"/>
              </a:rPr>
              <a:t>ensembles de user-stories regroupées par catégories, par thématiques</a:t>
            </a:r>
          </a:p>
          <a:p>
            <a:pPr algn="l" fontAlgn="base"/>
            <a:r>
              <a:rPr lang="en-US" b="1" i="0" cap="all" dirty="0">
                <a:solidFill>
                  <a:srgbClr val="6B778B"/>
                </a:solidFill>
                <a:effectLst/>
                <a:latin typeface="Source Sans Pro" panose="020B0503030403020204" pitchFamily="34" charset="0"/>
              </a:rPr>
              <a:t>USER STORY</a:t>
            </a:r>
          </a:p>
          <a:p>
            <a:pPr lvl="1"/>
            <a:r>
              <a:rPr lang="en-US" b="0" i="0" dirty="0" err="1">
                <a:solidFill>
                  <a:srgbClr val="6B778B"/>
                </a:solidFill>
                <a:effectLst/>
                <a:latin typeface="Source Sans Pro" panose="020B0503030403020204" pitchFamily="34" charset="0"/>
              </a:rPr>
              <a:t>l’énonciation</a:t>
            </a:r>
            <a:r>
              <a:rPr lang="en-US" b="0" i="0" dirty="0">
                <a:solidFill>
                  <a:srgbClr val="6B778B"/>
                </a:solidFill>
                <a:effectLst/>
                <a:latin typeface="Source Sans Pro" panose="020B0503030403020204" pitchFamily="34" charset="0"/>
              </a:rPr>
              <a:t> </a:t>
            </a:r>
            <a:r>
              <a:rPr lang="en-US" b="0" i="0" dirty="0" err="1">
                <a:solidFill>
                  <a:srgbClr val="6B778B"/>
                </a:solidFill>
                <a:effectLst/>
                <a:latin typeface="Source Sans Pro" panose="020B0503030403020204" pitchFamily="34" charset="0"/>
              </a:rPr>
              <a:t>d’une</a:t>
            </a:r>
            <a:r>
              <a:rPr lang="en-US" b="0" i="0" dirty="0">
                <a:solidFill>
                  <a:srgbClr val="6B778B"/>
                </a:solidFill>
                <a:effectLst/>
                <a:latin typeface="Source Sans Pro" panose="020B0503030403020204" pitchFamily="34" charset="0"/>
              </a:rPr>
              <a:t> </a:t>
            </a:r>
            <a:r>
              <a:rPr lang="en-US" b="0" i="0" dirty="0" err="1">
                <a:solidFill>
                  <a:srgbClr val="6B778B"/>
                </a:solidFill>
                <a:effectLst/>
                <a:latin typeface="Source Sans Pro" panose="020B0503030403020204" pitchFamily="34" charset="0"/>
              </a:rPr>
              <a:t>attente</a:t>
            </a:r>
            <a:r>
              <a:rPr lang="en-US" b="0" i="0" dirty="0">
                <a:solidFill>
                  <a:srgbClr val="6B778B"/>
                </a:solidFill>
                <a:effectLst/>
                <a:latin typeface="Source Sans Pro" panose="020B0503030403020204" pitchFamily="34" charset="0"/>
              </a:rPr>
              <a:t> </a:t>
            </a:r>
            <a:r>
              <a:rPr lang="en-US" b="0" i="0" dirty="0" err="1">
                <a:solidFill>
                  <a:srgbClr val="6B778B"/>
                </a:solidFill>
                <a:effectLst/>
                <a:latin typeface="Source Sans Pro" panose="020B0503030403020204" pitchFamily="34" charset="0"/>
              </a:rPr>
              <a:t>utilisateur</a:t>
            </a:r>
            <a:endParaRPr lang="en-US" b="0" i="0" dirty="0">
              <a:solidFill>
                <a:srgbClr val="6B778B"/>
              </a:solidFill>
              <a:effectLst/>
              <a:latin typeface="Source Sans Pro" panose="020B0503030403020204" pitchFamily="34" charset="0"/>
            </a:endParaRPr>
          </a:p>
          <a:p>
            <a:pPr lvl="1"/>
            <a:r>
              <a:rPr lang="en-US" b="0" i="0" dirty="0">
                <a:solidFill>
                  <a:srgbClr val="6B778B"/>
                </a:solidFill>
                <a:effectLst/>
                <a:latin typeface="Source Sans Pro" panose="020B0503030403020204" pitchFamily="34" charset="0"/>
              </a:rPr>
              <a:t>format </a:t>
            </a:r>
            <a:r>
              <a:rPr lang="en-US" b="0" i="0" dirty="0" err="1">
                <a:solidFill>
                  <a:srgbClr val="6B778B"/>
                </a:solidFill>
                <a:effectLst/>
                <a:latin typeface="Source Sans Pro" panose="020B0503030403020204" pitchFamily="34" charset="0"/>
              </a:rPr>
              <a:t>défini</a:t>
            </a:r>
            <a:r>
              <a:rPr lang="en-US" b="0" i="0" dirty="0">
                <a:solidFill>
                  <a:srgbClr val="6B778B"/>
                </a:solidFill>
                <a:effectLst/>
                <a:latin typeface="Source Sans Pro" panose="020B0503030403020204" pitchFamily="34" charset="0"/>
              </a:rPr>
              <a:t> </a:t>
            </a:r>
            <a:r>
              <a:rPr lang="en-US" dirty="0">
                <a:solidFill>
                  <a:srgbClr val="6B778B"/>
                </a:solidFill>
                <a:latin typeface="Source Sans Pro" panose="020B0503030403020204" pitchFamily="34" charset="0"/>
              </a:rPr>
              <a:t>:</a:t>
            </a:r>
          </a:p>
          <a:p>
            <a:pPr lvl="2"/>
            <a:r>
              <a:rPr lang="fr-FR" b="0" i="1" dirty="0">
                <a:solidFill>
                  <a:srgbClr val="6B778B"/>
                </a:solidFill>
                <a:effectLst/>
                <a:latin typeface="Source Sans Pro" panose="020B0503030403020204" pitchFamily="34" charset="0"/>
              </a:rPr>
              <a:t>En tant que (persona)</a:t>
            </a:r>
          </a:p>
          <a:p>
            <a:pPr lvl="2"/>
            <a:r>
              <a:rPr lang="fr-FR" b="0" i="1" dirty="0">
                <a:solidFill>
                  <a:srgbClr val="6B778B"/>
                </a:solidFill>
                <a:effectLst/>
                <a:latin typeface="Source Sans Pro" panose="020B0503030403020204" pitchFamily="34" charset="0"/>
              </a:rPr>
              <a:t>je souhaite (expression du souhait)</a:t>
            </a:r>
          </a:p>
          <a:p>
            <a:pPr lvl="2"/>
            <a:r>
              <a:rPr lang="fr-FR" b="0" i="1" dirty="0">
                <a:solidFill>
                  <a:srgbClr val="6B778B"/>
                </a:solidFill>
                <a:effectLst/>
                <a:latin typeface="Source Sans Pro" panose="020B0503030403020204" pitchFamily="34" charset="0"/>
              </a:rPr>
              <a:t>afin de (but à atteindre).</a:t>
            </a:r>
          </a:p>
          <a:p>
            <a:pPr algn="l" fontAlgn="base"/>
            <a:r>
              <a:rPr lang="en-US" b="1" i="0" cap="all" dirty="0">
                <a:solidFill>
                  <a:srgbClr val="6B778B"/>
                </a:solidFill>
                <a:effectLst/>
                <a:latin typeface="Source Sans Pro" panose="020B0503030403020204" pitchFamily="34" charset="0"/>
              </a:rPr>
              <a:t>STORY POINT</a:t>
            </a:r>
          </a:p>
          <a:p>
            <a:pPr lvl="1"/>
            <a:r>
              <a:rPr lang="en-US" b="0" i="0" dirty="0" err="1">
                <a:solidFill>
                  <a:srgbClr val="6B778B"/>
                </a:solidFill>
                <a:effectLst/>
                <a:latin typeface="Source Sans Pro" panose="020B0503030403020204" pitchFamily="34" charset="0"/>
              </a:rPr>
              <a:t>unités</a:t>
            </a:r>
            <a:r>
              <a:rPr lang="en-US" b="0" i="0" dirty="0">
                <a:solidFill>
                  <a:srgbClr val="6B778B"/>
                </a:solidFill>
                <a:effectLst/>
                <a:latin typeface="Source Sans Pro" panose="020B0503030403020204" pitchFamily="34" charset="0"/>
              </a:rPr>
              <a:t> </a:t>
            </a:r>
            <a:r>
              <a:rPr lang="en-US" b="0" i="0" dirty="0" err="1">
                <a:solidFill>
                  <a:srgbClr val="6B778B"/>
                </a:solidFill>
                <a:effectLst/>
                <a:latin typeface="Source Sans Pro" panose="020B0503030403020204" pitchFamily="34" charset="0"/>
              </a:rPr>
              <a:t>d’estimation</a:t>
            </a:r>
            <a:r>
              <a:rPr lang="en-US" b="0" i="0" dirty="0">
                <a:solidFill>
                  <a:srgbClr val="6B778B"/>
                </a:solidFill>
                <a:effectLst/>
                <a:latin typeface="Source Sans Pro" panose="020B0503030403020204" pitchFamily="34" charset="0"/>
              </a:rPr>
              <a:t> du travail</a:t>
            </a:r>
          </a:p>
          <a:p>
            <a:pPr lvl="1"/>
            <a:r>
              <a:rPr lang="fr-FR" b="0" i="0" dirty="0">
                <a:solidFill>
                  <a:srgbClr val="6B778B"/>
                </a:solidFill>
                <a:effectLst/>
                <a:latin typeface="Source Sans Pro" panose="020B0503030403020204" pitchFamily="34" charset="0"/>
              </a:rPr>
              <a:t>estimer l’effort nécessaire pour réaliser une fonctionnalité</a:t>
            </a:r>
            <a:endParaRPr lang="en-BE" dirty="0"/>
          </a:p>
          <a:p>
            <a:pPr algn="l" fontAlgn="base"/>
            <a:r>
              <a:rPr lang="fr-FR" b="1" i="0" cap="all" dirty="0">
                <a:solidFill>
                  <a:srgbClr val="6B778B"/>
                </a:solidFill>
                <a:effectLst/>
                <a:latin typeface="Source Sans Pro" panose="020B0503030403020204" pitchFamily="34" charset="0"/>
              </a:rPr>
              <a:t>TÂCHE ET SOUS-TÂCHE DE DÉVELOPPEMENT</a:t>
            </a:r>
          </a:p>
          <a:p>
            <a:pPr lvl="1"/>
            <a:r>
              <a:rPr lang="fr-FR" b="0" i="0" dirty="0">
                <a:solidFill>
                  <a:srgbClr val="6B778B"/>
                </a:solidFill>
                <a:effectLst/>
                <a:latin typeface="Source Sans Pro" panose="020B0503030403020204" pitchFamily="34" charset="0"/>
              </a:rPr>
              <a:t>activités techniques à réaliser pour la réalisation d’une user stories</a:t>
            </a:r>
          </a:p>
          <a:p>
            <a:pPr lvl="1"/>
            <a:r>
              <a:rPr lang="fr-FR" b="0" i="0" dirty="0">
                <a:solidFill>
                  <a:srgbClr val="6B778B"/>
                </a:solidFill>
                <a:effectLst/>
                <a:latin typeface="Source Sans Pro" panose="020B0503030403020204" pitchFamily="34" charset="0"/>
              </a:rPr>
              <a:t>activités doivent être de même taille ( au sens complexité de travail)</a:t>
            </a:r>
            <a:endParaRPr lang="fr-FR" dirty="0">
              <a:solidFill>
                <a:srgbClr val="6B778B"/>
              </a:solidFill>
              <a:latin typeface="Source Sans Pro" panose="020B0503030403020204" pitchFamily="34" charset="0"/>
            </a:endParaRPr>
          </a:p>
          <a:p>
            <a:pPr lvl="1"/>
            <a:r>
              <a:rPr lang="fr-FR" b="0" i="0" dirty="0">
                <a:solidFill>
                  <a:srgbClr val="6B778B"/>
                </a:solidFill>
                <a:effectLst/>
                <a:latin typeface="Source Sans Pro" panose="020B0503030403020204" pitchFamily="34" charset="0"/>
              </a:rPr>
              <a:t>peuvent être de nature différentes: design, développement, test, </a:t>
            </a:r>
            <a:r>
              <a:rPr lang="fr-FR" b="0" i="0" dirty="0" err="1">
                <a:solidFill>
                  <a:srgbClr val="6B778B"/>
                </a:solidFill>
                <a:effectLst/>
                <a:latin typeface="Source Sans Pro" panose="020B0503030403020204" pitchFamily="34" charset="0"/>
              </a:rPr>
              <a:t>etc</a:t>
            </a:r>
            <a:endParaRPr lang="en-BE" dirty="0"/>
          </a:p>
          <a:p>
            <a:endParaRPr lang="en-BE" dirty="0"/>
          </a:p>
        </p:txBody>
      </p:sp>
      <p:sp>
        <p:nvSpPr>
          <p:cNvPr id="4" name="Espace réservé du numéro de diapositive 3"/>
          <p:cNvSpPr>
            <a:spLocks noGrp="1"/>
          </p:cNvSpPr>
          <p:nvPr>
            <p:ph type="sldNum" sz="quarter" idx="5"/>
          </p:nvPr>
        </p:nvSpPr>
        <p:spPr/>
        <p:txBody>
          <a:bodyPr/>
          <a:lstStyle/>
          <a:p>
            <a:fld id="{ADE9FA83-B8CD-4E52-B7D7-3F6C90F82C52}" type="slidenum">
              <a:rPr lang="en-BE" smtClean="0"/>
              <a:t>12</a:t>
            </a:fld>
            <a:endParaRPr lang="en-BE"/>
          </a:p>
        </p:txBody>
      </p:sp>
    </p:spTree>
    <p:extLst>
      <p:ext uri="{BB962C8B-B14F-4D97-AF65-F5344CB8AC3E}">
        <p14:creationId xmlns:p14="http://schemas.microsoft.com/office/powerpoint/2010/main" val="22434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6B0D9C-7A76-4EDA-A966-7D678003703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BE"/>
          </a:p>
        </p:txBody>
      </p:sp>
      <p:sp>
        <p:nvSpPr>
          <p:cNvPr id="3" name="Sous-titre 2">
            <a:extLst>
              <a:ext uri="{FF2B5EF4-FFF2-40B4-BE49-F238E27FC236}">
                <a16:creationId xmlns:a16="http://schemas.microsoft.com/office/drawing/2014/main" id="{E74767F2-4AC8-4894-8354-1F0A479F0C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BE"/>
          </a:p>
        </p:txBody>
      </p:sp>
      <p:sp>
        <p:nvSpPr>
          <p:cNvPr id="4" name="Espace réservé de la date 3">
            <a:extLst>
              <a:ext uri="{FF2B5EF4-FFF2-40B4-BE49-F238E27FC236}">
                <a16:creationId xmlns:a16="http://schemas.microsoft.com/office/drawing/2014/main" id="{E5F53578-828E-4141-9482-5086D24F0F00}"/>
              </a:ext>
            </a:extLst>
          </p:cNvPr>
          <p:cNvSpPr>
            <a:spLocks noGrp="1"/>
          </p:cNvSpPr>
          <p:nvPr>
            <p:ph type="dt" sz="half" idx="10"/>
          </p:nvPr>
        </p:nvSpPr>
        <p:spPr/>
        <p:txBody>
          <a:bodyPr/>
          <a:lstStyle/>
          <a:p>
            <a:fld id="{C34BF613-3C4B-4340-83DB-BAB0FFF5D31F}" type="datetimeFigureOut">
              <a:rPr lang="en-BE" smtClean="0"/>
              <a:t>13/01/2021</a:t>
            </a:fld>
            <a:endParaRPr lang="en-BE"/>
          </a:p>
        </p:txBody>
      </p:sp>
      <p:sp>
        <p:nvSpPr>
          <p:cNvPr id="5" name="Espace réservé du pied de page 4">
            <a:extLst>
              <a:ext uri="{FF2B5EF4-FFF2-40B4-BE49-F238E27FC236}">
                <a16:creationId xmlns:a16="http://schemas.microsoft.com/office/drawing/2014/main" id="{51F2F167-C1AF-4047-8709-C593F6370F50}"/>
              </a:ext>
            </a:extLst>
          </p:cNvPr>
          <p:cNvSpPr>
            <a:spLocks noGrp="1"/>
          </p:cNvSpPr>
          <p:nvPr>
            <p:ph type="ftr" sz="quarter" idx="11"/>
          </p:nvPr>
        </p:nvSpPr>
        <p:spPr/>
        <p:txBody>
          <a:bodyPr/>
          <a:lstStyle/>
          <a:p>
            <a:endParaRPr lang="en-BE"/>
          </a:p>
        </p:txBody>
      </p:sp>
      <p:sp>
        <p:nvSpPr>
          <p:cNvPr id="6" name="Espace réservé du numéro de diapositive 5">
            <a:extLst>
              <a:ext uri="{FF2B5EF4-FFF2-40B4-BE49-F238E27FC236}">
                <a16:creationId xmlns:a16="http://schemas.microsoft.com/office/drawing/2014/main" id="{2B413438-E0D8-42A1-95DA-ABEF2FD0E067}"/>
              </a:ext>
            </a:extLst>
          </p:cNvPr>
          <p:cNvSpPr>
            <a:spLocks noGrp="1"/>
          </p:cNvSpPr>
          <p:nvPr>
            <p:ph type="sldNum" sz="quarter" idx="12"/>
          </p:nvPr>
        </p:nvSpPr>
        <p:spPr/>
        <p:txBody>
          <a:bodyPr/>
          <a:lstStyle/>
          <a:p>
            <a:fld id="{43709A11-4588-47B0-88F2-0E82FB99AF34}" type="slidenum">
              <a:rPr lang="en-BE" smtClean="0"/>
              <a:t>‹N°›</a:t>
            </a:fld>
            <a:endParaRPr lang="en-BE"/>
          </a:p>
        </p:txBody>
      </p:sp>
    </p:spTree>
    <p:extLst>
      <p:ext uri="{BB962C8B-B14F-4D97-AF65-F5344CB8AC3E}">
        <p14:creationId xmlns:p14="http://schemas.microsoft.com/office/powerpoint/2010/main" val="1848351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0A5B4D-2E7D-48C4-8A6A-D3C45898DB47}"/>
              </a:ext>
            </a:extLst>
          </p:cNvPr>
          <p:cNvSpPr>
            <a:spLocks noGrp="1"/>
          </p:cNvSpPr>
          <p:nvPr>
            <p:ph type="title"/>
          </p:nvPr>
        </p:nvSpPr>
        <p:spPr/>
        <p:txBody>
          <a:bodyPr/>
          <a:lstStyle/>
          <a:p>
            <a:r>
              <a:rPr lang="fr-FR"/>
              <a:t>Modifiez le style du titre</a:t>
            </a:r>
            <a:endParaRPr lang="en-BE"/>
          </a:p>
        </p:txBody>
      </p:sp>
      <p:sp>
        <p:nvSpPr>
          <p:cNvPr id="3" name="Espace réservé du texte vertical 2">
            <a:extLst>
              <a:ext uri="{FF2B5EF4-FFF2-40B4-BE49-F238E27FC236}">
                <a16:creationId xmlns:a16="http://schemas.microsoft.com/office/drawing/2014/main" id="{957765F1-33F8-4DD4-B340-8EE332E3194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BE"/>
          </a:p>
        </p:txBody>
      </p:sp>
      <p:sp>
        <p:nvSpPr>
          <p:cNvPr id="4" name="Espace réservé de la date 3">
            <a:extLst>
              <a:ext uri="{FF2B5EF4-FFF2-40B4-BE49-F238E27FC236}">
                <a16:creationId xmlns:a16="http://schemas.microsoft.com/office/drawing/2014/main" id="{45D1C961-C1A5-458B-8049-3808D9B956D5}"/>
              </a:ext>
            </a:extLst>
          </p:cNvPr>
          <p:cNvSpPr>
            <a:spLocks noGrp="1"/>
          </p:cNvSpPr>
          <p:nvPr>
            <p:ph type="dt" sz="half" idx="10"/>
          </p:nvPr>
        </p:nvSpPr>
        <p:spPr/>
        <p:txBody>
          <a:bodyPr/>
          <a:lstStyle/>
          <a:p>
            <a:fld id="{C34BF613-3C4B-4340-83DB-BAB0FFF5D31F}" type="datetimeFigureOut">
              <a:rPr lang="en-BE" smtClean="0"/>
              <a:t>13/01/2021</a:t>
            </a:fld>
            <a:endParaRPr lang="en-BE"/>
          </a:p>
        </p:txBody>
      </p:sp>
      <p:sp>
        <p:nvSpPr>
          <p:cNvPr id="5" name="Espace réservé du pied de page 4">
            <a:extLst>
              <a:ext uri="{FF2B5EF4-FFF2-40B4-BE49-F238E27FC236}">
                <a16:creationId xmlns:a16="http://schemas.microsoft.com/office/drawing/2014/main" id="{A8FD97C7-BD89-4B5C-B5CF-5549E28CDEC5}"/>
              </a:ext>
            </a:extLst>
          </p:cNvPr>
          <p:cNvSpPr>
            <a:spLocks noGrp="1"/>
          </p:cNvSpPr>
          <p:nvPr>
            <p:ph type="ftr" sz="quarter" idx="11"/>
          </p:nvPr>
        </p:nvSpPr>
        <p:spPr/>
        <p:txBody>
          <a:bodyPr/>
          <a:lstStyle/>
          <a:p>
            <a:endParaRPr lang="en-BE"/>
          </a:p>
        </p:txBody>
      </p:sp>
      <p:sp>
        <p:nvSpPr>
          <p:cNvPr id="6" name="Espace réservé du numéro de diapositive 5">
            <a:extLst>
              <a:ext uri="{FF2B5EF4-FFF2-40B4-BE49-F238E27FC236}">
                <a16:creationId xmlns:a16="http://schemas.microsoft.com/office/drawing/2014/main" id="{AB6130E3-239A-48FB-BDE7-BE5CCDEC9B48}"/>
              </a:ext>
            </a:extLst>
          </p:cNvPr>
          <p:cNvSpPr>
            <a:spLocks noGrp="1"/>
          </p:cNvSpPr>
          <p:nvPr>
            <p:ph type="sldNum" sz="quarter" idx="12"/>
          </p:nvPr>
        </p:nvSpPr>
        <p:spPr/>
        <p:txBody>
          <a:bodyPr/>
          <a:lstStyle/>
          <a:p>
            <a:fld id="{43709A11-4588-47B0-88F2-0E82FB99AF34}" type="slidenum">
              <a:rPr lang="en-BE" smtClean="0"/>
              <a:t>‹N°›</a:t>
            </a:fld>
            <a:endParaRPr lang="en-BE"/>
          </a:p>
        </p:txBody>
      </p:sp>
    </p:spTree>
    <p:extLst>
      <p:ext uri="{BB962C8B-B14F-4D97-AF65-F5344CB8AC3E}">
        <p14:creationId xmlns:p14="http://schemas.microsoft.com/office/powerpoint/2010/main" val="302232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6185116-01C9-45C5-8374-E3FF2DFD38EA}"/>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BE"/>
          </a:p>
        </p:txBody>
      </p:sp>
      <p:sp>
        <p:nvSpPr>
          <p:cNvPr id="3" name="Espace réservé du texte vertical 2">
            <a:extLst>
              <a:ext uri="{FF2B5EF4-FFF2-40B4-BE49-F238E27FC236}">
                <a16:creationId xmlns:a16="http://schemas.microsoft.com/office/drawing/2014/main" id="{791E1AE5-3D50-4090-A0AD-4A8F92B9347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BE"/>
          </a:p>
        </p:txBody>
      </p:sp>
      <p:sp>
        <p:nvSpPr>
          <p:cNvPr id="4" name="Espace réservé de la date 3">
            <a:extLst>
              <a:ext uri="{FF2B5EF4-FFF2-40B4-BE49-F238E27FC236}">
                <a16:creationId xmlns:a16="http://schemas.microsoft.com/office/drawing/2014/main" id="{3EBA5F82-A878-42BA-8D53-A8CC92D29879}"/>
              </a:ext>
            </a:extLst>
          </p:cNvPr>
          <p:cNvSpPr>
            <a:spLocks noGrp="1"/>
          </p:cNvSpPr>
          <p:nvPr>
            <p:ph type="dt" sz="half" idx="10"/>
          </p:nvPr>
        </p:nvSpPr>
        <p:spPr/>
        <p:txBody>
          <a:bodyPr/>
          <a:lstStyle/>
          <a:p>
            <a:fld id="{C34BF613-3C4B-4340-83DB-BAB0FFF5D31F}" type="datetimeFigureOut">
              <a:rPr lang="en-BE" smtClean="0"/>
              <a:t>13/01/2021</a:t>
            </a:fld>
            <a:endParaRPr lang="en-BE"/>
          </a:p>
        </p:txBody>
      </p:sp>
      <p:sp>
        <p:nvSpPr>
          <p:cNvPr id="5" name="Espace réservé du pied de page 4">
            <a:extLst>
              <a:ext uri="{FF2B5EF4-FFF2-40B4-BE49-F238E27FC236}">
                <a16:creationId xmlns:a16="http://schemas.microsoft.com/office/drawing/2014/main" id="{9452DEF4-1D86-4281-A76C-D1F44DE99EB0}"/>
              </a:ext>
            </a:extLst>
          </p:cNvPr>
          <p:cNvSpPr>
            <a:spLocks noGrp="1"/>
          </p:cNvSpPr>
          <p:nvPr>
            <p:ph type="ftr" sz="quarter" idx="11"/>
          </p:nvPr>
        </p:nvSpPr>
        <p:spPr/>
        <p:txBody>
          <a:bodyPr/>
          <a:lstStyle/>
          <a:p>
            <a:endParaRPr lang="en-BE"/>
          </a:p>
        </p:txBody>
      </p:sp>
      <p:sp>
        <p:nvSpPr>
          <p:cNvPr id="6" name="Espace réservé du numéro de diapositive 5">
            <a:extLst>
              <a:ext uri="{FF2B5EF4-FFF2-40B4-BE49-F238E27FC236}">
                <a16:creationId xmlns:a16="http://schemas.microsoft.com/office/drawing/2014/main" id="{837F5E09-A250-4F96-8E98-BEDBD2D05688}"/>
              </a:ext>
            </a:extLst>
          </p:cNvPr>
          <p:cNvSpPr>
            <a:spLocks noGrp="1"/>
          </p:cNvSpPr>
          <p:nvPr>
            <p:ph type="sldNum" sz="quarter" idx="12"/>
          </p:nvPr>
        </p:nvSpPr>
        <p:spPr/>
        <p:txBody>
          <a:bodyPr/>
          <a:lstStyle/>
          <a:p>
            <a:fld id="{43709A11-4588-47B0-88F2-0E82FB99AF34}" type="slidenum">
              <a:rPr lang="en-BE" smtClean="0"/>
              <a:t>‹N°›</a:t>
            </a:fld>
            <a:endParaRPr lang="en-BE"/>
          </a:p>
        </p:txBody>
      </p:sp>
    </p:spTree>
    <p:extLst>
      <p:ext uri="{BB962C8B-B14F-4D97-AF65-F5344CB8AC3E}">
        <p14:creationId xmlns:p14="http://schemas.microsoft.com/office/powerpoint/2010/main" val="103153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2DDDDF-2635-4143-8ACB-53C2A69B2493}"/>
              </a:ext>
            </a:extLst>
          </p:cNvPr>
          <p:cNvSpPr>
            <a:spLocks noGrp="1"/>
          </p:cNvSpPr>
          <p:nvPr>
            <p:ph type="title"/>
          </p:nvPr>
        </p:nvSpPr>
        <p:spPr/>
        <p:txBody>
          <a:bodyPr/>
          <a:lstStyle/>
          <a:p>
            <a:r>
              <a:rPr lang="fr-FR"/>
              <a:t>Modifiez le style du titre</a:t>
            </a:r>
            <a:endParaRPr lang="en-BE"/>
          </a:p>
        </p:txBody>
      </p:sp>
      <p:sp>
        <p:nvSpPr>
          <p:cNvPr id="3" name="Espace réservé du contenu 2">
            <a:extLst>
              <a:ext uri="{FF2B5EF4-FFF2-40B4-BE49-F238E27FC236}">
                <a16:creationId xmlns:a16="http://schemas.microsoft.com/office/drawing/2014/main" id="{AA14561F-499F-48FE-A5FD-593F7783A0E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BE"/>
          </a:p>
        </p:txBody>
      </p:sp>
      <p:sp>
        <p:nvSpPr>
          <p:cNvPr id="4" name="Espace réservé de la date 3">
            <a:extLst>
              <a:ext uri="{FF2B5EF4-FFF2-40B4-BE49-F238E27FC236}">
                <a16:creationId xmlns:a16="http://schemas.microsoft.com/office/drawing/2014/main" id="{23C7A209-D7A5-495F-9C7A-E6AD59039DFD}"/>
              </a:ext>
            </a:extLst>
          </p:cNvPr>
          <p:cNvSpPr>
            <a:spLocks noGrp="1"/>
          </p:cNvSpPr>
          <p:nvPr>
            <p:ph type="dt" sz="half" idx="10"/>
          </p:nvPr>
        </p:nvSpPr>
        <p:spPr/>
        <p:txBody>
          <a:bodyPr/>
          <a:lstStyle/>
          <a:p>
            <a:fld id="{C34BF613-3C4B-4340-83DB-BAB0FFF5D31F}" type="datetimeFigureOut">
              <a:rPr lang="en-BE" smtClean="0"/>
              <a:t>13/01/2021</a:t>
            </a:fld>
            <a:endParaRPr lang="en-BE"/>
          </a:p>
        </p:txBody>
      </p:sp>
      <p:sp>
        <p:nvSpPr>
          <p:cNvPr id="5" name="Espace réservé du pied de page 4">
            <a:extLst>
              <a:ext uri="{FF2B5EF4-FFF2-40B4-BE49-F238E27FC236}">
                <a16:creationId xmlns:a16="http://schemas.microsoft.com/office/drawing/2014/main" id="{A679BE1D-58A7-4016-A928-4564DE1E4275}"/>
              </a:ext>
            </a:extLst>
          </p:cNvPr>
          <p:cNvSpPr>
            <a:spLocks noGrp="1"/>
          </p:cNvSpPr>
          <p:nvPr>
            <p:ph type="ftr" sz="quarter" idx="11"/>
          </p:nvPr>
        </p:nvSpPr>
        <p:spPr/>
        <p:txBody>
          <a:bodyPr/>
          <a:lstStyle/>
          <a:p>
            <a:endParaRPr lang="en-BE"/>
          </a:p>
        </p:txBody>
      </p:sp>
      <p:sp>
        <p:nvSpPr>
          <p:cNvPr id="6" name="Espace réservé du numéro de diapositive 5">
            <a:extLst>
              <a:ext uri="{FF2B5EF4-FFF2-40B4-BE49-F238E27FC236}">
                <a16:creationId xmlns:a16="http://schemas.microsoft.com/office/drawing/2014/main" id="{145B27BF-EA9E-478D-8E37-846C0F9F8A18}"/>
              </a:ext>
            </a:extLst>
          </p:cNvPr>
          <p:cNvSpPr>
            <a:spLocks noGrp="1"/>
          </p:cNvSpPr>
          <p:nvPr>
            <p:ph type="sldNum" sz="quarter" idx="12"/>
          </p:nvPr>
        </p:nvSpPr>
        <p:spPr/>
        <p:txBody>
          <a:bodyPr/>
          <a:lstStyle/>
          <a:p>
            <a:fld id="{43709A11-4588-47B0-88F2-0E82FB99AF34}" type="slidenum">
              <a:rPr lang="en-BE" smtClean="0"/>
              <a:t>‹N°›</a:t>
            </a:fld>
            <a:endParaRPr lang="en-BE"/>
          </a:p>
        </p:txBody>
      </p:sp>
    </p:spTree>
    <p:extLst>
      <p:ext uri="{BB962C8B-B14F-4D97-AF65-F5344CB8AC3E}">
        <p14:creationId xmlns:p14="http://schemas.microsoft.com/office/powerpoint/2010/main" val="147514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F74806-2974-4176-9686-8C8A3F703C3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BE"/>
          </a:p>
        </p:txBody>
      </p:sp>
      <p:sp>
        <p:nvSpPr>
          <p:cNvPr id="3" name="Espace réservé du texte 2">
            <a:extLst>
              <a:ext uri="{FF2B5EF4-FFF2-40B4-BE49-F238E27FC236}">
                <a16:creationId xmlns:a16="http://schemas.microsoft.com/office/drawing/2014/main" id="{96A30399-AD3F-4F88-9E4B-29990AF304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597DFD9-43C4-4464-9E5D-B9EB25960D2D}"/>
              </a:ext>
            </a:extLst>
          </p:cNvPr>
          <p:cNvSpPr>
            <a:spLocks noGrp="1"/>
          </p:cNvSpPr>
          <p:nvPr>
            <p:ph type="dt" sz="half" idx="10"/>
          </p:nvPr>
        </p:nvSpPr>
        <p:spPr/>
        <p:txBody>
          <a:bodyPr/>
          <a:lstStyle/>
          <a:p>
            <a:fld id="{C34BF613-3C4B-4340-83DB-BAB0FFF5D31F}" type="datetimeFigureOut">
              <a:rPr lang="en-BE" smtClean="0"/>
              <a:t>13/01/2021</a:t>
            </a:fld>
            <a:endParaRPr lang="en-BE"/>
          </a:p>
        </p:txBody>
      </p:sp>
      <p:sp>
        <p:nvSpPr>
          <p:cNvPr id="5" name="Espace réservé du pied de page 4">
            <a:extLst>
              <a:ext uri="{FF2B5EF4-FFF2-40B4-BE49-F238E27FC236}">
                <a16:creationId xmlns:a16="http://schemas.microsoft.com/office/drawing/2014/main" id="{578DC28F-D889-45D2-B755-213121367ECB}"/>
              </a:ext>
            </a:extLst>
          </p:cNvPr>
          <p:cNvSpPr>
            <a:spLocks noGrp="1"/>
          </p:cNvSpPr>
          <p:nvPr>
            <p:ph type="ftr" sz="quarter" idx="11"/>
          </p:nvPr>
        </p:nvSpPr>
        <p:spPr/>
        <p:txBody>
          <a:bodyPr/>
          <a:lstStyle/>
          <a:p>
            <a:endParaRPr lang="en-BE"/>
          </a:p>
        </p:txBody>
      </p:sp>
      <p:sp>
        <p:nvSpPr>
          <p:cNvPr id="6" name="Espace réservé du numéro de diapositive 5">
            <a:extLst>
              <a:ext uri="{FF2B5EF4-FFF2-40B4-BE49-F238E27FC236}">
                <a16:creationId xmlns:a16="http://schemas.microsoft.com/office/drawing/2014/main" id="{83D0BF5D-BC8A-45EF-8FCB-53B51E0A57E9}"/>
              </a:ext>
            </a:extLst>
          </p:cNvPr>
          <p:cNvSpPr>
            <a:spLocks noGrp="1"/>
          </p:cNvSpPr>
          <p:nvPr>
            <p:ph type="sldNum" sz="quarter" idx="12"/>
          </p:nvPr>
        </p:nvSpPr>
        <p:spPr/>
        <p:txBody>
          <a:bodyPr/>
          <a:lstStyle/>
          <a:p>
            <a:fld id="{43709A11-4588-47B0-88F2-0E82FB99AF34}" type="slidenum">
              <a:rPr lang="en-BE" smtClean="0"/>
              <a:t>‹N°›</a:t>
            </a:fld>
            <a:endParaRPr lang="en-BE"/>
          </a:p>
        </p:txBody>
      </p:sp>
    </p:spTree>
    <p:extLst>
      <p:ext uri="{BB962C8B-B14F-4D97-AF65-F5344CB8AC3E}">
        <p14:creationId xmlns:p14="http://schemas.microsoft.com/office/powerpoint/2010/main" val="2807137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C0DA6F-13BD-4A72-914B-679C2085DD60}"/>
              </a:ext>
            </a:extLst>
          </p:cNvPr>
          <p:cNvSpPr>
            <a:spLocks noGrp="1"/>
          </p:cNvSpPr>
          <p:nvPr>
            <p:ph type="title"/>
          </p:nvPr>
        </p:nvSpPr>
        <p:spPr/>
        <p:txBody>
          <a:bodyPr/>
          <a:lstStyle/>
          <a:p>
            <a:r>
              <a:rPr lang="fr-FR"/>
              <a:t>Modifiez le style du titre</a:t>
            </a:r>
            <a:endParaRPr lang="en-BE"/>
          </a:p>
        </p:txBody>
      </p:sp>
      <p:sp>
        <p:nvSpPr>
          <p:cNvPr id="3" name="Espace réservé du contenu 2">
            <a:extLst>
              <a:ext uri="{FF2B5EF4-FFF2-40B4-BE49-F238E27FC236}">
                <a16:creationId xmlns:a16="http://schemas.microsoft.com/office/drawing/2014/main" id="{F769B0F0-2246-42D4-87B0-416B4757B89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BE"/>
          </a:p>
        </p:txBody>
      </p:sp>
      <p:sp>
        <p:nvSpPr>
          <p:cNvPr id="4" name="Espace réservé du contenu 3">
            <a:extLst>
              <a:ext uri="{FF2B5EF4-FFF2-40B4-BE49-F238E27FC236}">
                <a16:creationId xmlns:a16="http://schemas.microsoft.com/office/drawing/2014/main" id="{ADE83495-3754-4D2E-B625-2C176E8AAC7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BE"/>
          </a:p>
        </p:txBody>
      </p:sp>
      <p:sp>
        <p:nvSpPr>
          <p:cNvPr id="5" name="Espace réservé de la date 4">
            <a:extLst>
              <a:ext uri="{FF2B5EF4-FFF2-40B4-BE49-F238E27FC236}">
                <a16:creationId xmlns:a16="http://schemas.microsoft.com/office/drawing/2014/main" id="{93625B84-688B-43F3-AA5C-CCE26FEF7EE5}"/>
              </a:ext>
            </a:extLst>
          </p:cNvPr>
          <p:cNvSpPr>
            <a:spLocks noGrp="1"/>
          </p:cNvSpPr>
          <p:nvPr>
            <p:ph type="dt" sz="half" idx="10"/>
          </p:nvPr>
        </p:nvSpPr>
        <p:spPr/>
        <p:txBody>
          <a:bodyPr/>
          <a:lstStyle/>
          <a:p>
            <a:fld id="{C34BF613-3C4B-4340-83DB-BAB0FFF5D31F}" type="datetimeFigureOut">
              <a:rPr lang="en-BE" smtClean="0"/>
              <a:t>13/01/2021</a:t>
            </a:fld>
            <a:endParaRPr lang="en-BE"/>
          </a:p>
        </p:txBody>
      </p:sp>
      <p:sp>
        <p:nvSpPr>
          <p:cNvPr id="6" name="Espace réservé du pied de page 5">
            <a:extLst>
              <a:ext uri="{FF2B5EF4-FFF2-40B4-BE49-F238E27FC236}">
                <a16:creationId xmlns:a16="http://schemas.microsoft.com/office/drawing/2014/main" id="{86736475-312B-4707-92CC-13A2517B9B04}"/>
              </a:ext>
            </a:extLst>
          </p:cNvPr>
          <p:cNvSpPr>
            <a:spLocks noGrp="1"/>
          </p:cNvSpPr>
          <p:nvPr>
            <p:ph type="ftr" sz="quarter" idx="11"/>
          </p:nvPr>
        </p:nvSpPr>
        <p:spPr/>
        <p:txBody>
          <a:bodyPr/>
          <a:lstStyle/>
          <a:p>
            <a:endParaRPr lang="en-BE"/>
          </a:p>
        </p:txBody>
      </p:sp>
      <p:sp>
        <p:nvSpPr>
          <p:cNvPr id="7" name="Espace réservé du numéro de diapositive 6">
            <a:extLst>
              <a:ext uri="{FF2B5EF4-FFF2-40B4-BE49-F238E27FC236}">
                <a16:creationId xmlns:a16="http://schemas.microsoft.com/office/drawing/2014/main" id="{EE99EA36-20FD-4853-8DBD-29AFD9512766}"/>
              </a:ext>
            </a:extLst>
          </p:cNvPr>
          <p:cNvSpPr>
            <a:spLocks noGrp="1"/>
          </p:cNvSpPr>
          <p:nvPr>
            <p:ph type="sldNum" sz="quarter" idx="12"/>
          </p:nvPr>
        </p:nvSpPr>
        <p:spPr/>
        <p:txBody>
          <a:bodyPr/>
          <a:lstStyle/>
          <a:p>
            <a:fld id="{43709A11-4588-47B0-88F2-0E82FB99AF34}" type="slidenum">
              <a:rPr lang="en-BE" smtClean="0"/>
              <a:t>‹N°›</a:t>
            </a:fld>
            <a:endParaRPr lang="en-BE"/>
          </a:p>
        </p:txBody>
      </p:sp>
    </p:spTree>
    <p:extLst>
      <p:ext uri="{BB962C8B-B14F-4D97-AF65-F5344CB8AC3E}">
        <p14:creationId xmlns:p14="http://schemas.microsoft.com/office/powerpoint/2010/main" val="221946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F98D42-801B-44A5-B591-CD9660F36991}"/>
              </a:ext>
            </a:extLst>
          </p:cNvPr>
          <p:cNvSpPr>
            <a:spLocks noGrp="1"/>
          </p:cNvSpPr>
          <p:nvPr>
            <p:ph type="title"/>
          </p:nvPr>
        </p:nvSpPr>
        <p:spPr>
          <a:xfrm>
            <a:off x="839788" y="365125"/>
            <a:ext cx="10515600" cy="1325563"/>
          </a:xfrm>
        </p:spPr>
        <p:txBody>
          <a:bodyPr/>
          <a:lstStyle/>
          <a:p>
            <a:r>
              <a:rPr lang="fr-FR"/>
              <a:t>Modifiez le style du titre</a:t>
            </a:r>
            <a:endParaRPr lang="en-BE"/>
          </a:p>
        </p:txBody>
      </p:sp>
      <p:sp>
        <p:nvSpPr>
          <p:cNvPr id="3" name="Espace réservé du texte 2">
            <a:extLst>
              <a:ext uri="{FF2B5EF4-FFF2-40B4-BE49-F238E27FC236}">
                <a16:creationId xmlns:a16="http://schemas.microsoft.com/office/drawing/2014/main" id="{2D04F573-7BD1-4ED4-A441-1FB105E557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A1C4C97-DB9D-402E-8F06-1C816CCF7D4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BE"/>
          </a:p>
        </p:txBody>
      </p:sp>
      <p:sp>
        <p:nvSpPr>
          <p:cNvPr id="5" name="Espace réservé du texte 4">
            <a:extLst>
              <a:ext uri="{FF2B5EF4-FFF2-40B4-BE49-F238E27FC236}">
                <a16:creationId xmlns:a16="http://schemas.microsoft.com/office/drawing/2014/main" id="{E1F9F072-26DF-4FCA-A56A-73431D59D8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33B3218-56F9-4DC5-A975-D4CB0858286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BE"/>
          </a:p>
        </p:txBody>
      </p:sp>
      <p:sp>
        <p:nvSpPr>
          <p:cNvPr id="7" name="Espace réservé de la date 6">
            <a:extLst>
              <a:ext uri="{FF2B5EF4-FFF2-40B4-BE49-F238E27FC236}">
                <a16:creationId xmlns:a16="http://schemas.microsoft.com/office/drawing/2014/main" id="{07FC373B-6D51-4FB1-A462-93ABC7479484}"/>
              </a:ext>
            </a:extLst>
          </p:cNvPr>
          <p:cNvSpPr>
            <a:spLocks noGrp="1"/>
          </p:cNvSpPr>
          <p:nvPr>
            <p:ph type="dt" sz="half" idx="10"/>
          </p:nvPr>
        </p:nvSpPr>
        <p:spPr/>
        <p:txBody>
          <a:bodyPr/>
          <a:lstStyle/>
          <a:p>
            <a:fld id="{C34BF613-3C4B-4340-83DB-BAB0FFF5D31F}" type="datetimeFigureOut">
              <a:rPr lang="en-BE" smtClean="0"/>
              <a:t>13/01/2021</a:t>
            </a:fld>
            <a:endParaRPr lang="en-BE"/>
          </a:p>
        </p:txBody>
      </p:sp>
      <p:sp>
        <p:nvSpPr>
          <p:cNvPr id="8" name="Espace réservé du pied de page 7">
            <a:extLst>
              <a:ext uri="{FF2B5EF4-FFF2-40B4-BE49-F238E27FC236}">
                <a16:creationId xmlns:a16="http://schemas.microsoft.com/office/drawing/2014/main" id="{23C46B66-7498-4782-98C5-1725094563B6}"/>
              </a:ext>
            </a:extLst>
          </p:cNvPr>
          <p:cNvSpPr>
            <a:spLocks noGrp="1"/>
          </p:cNvSpPr>
          <p:nvPr>
            <p:ph type="ftr" sz="quarter" idx="11"/>
          </p:nvPr>
        </p:nvSpPr>
        <p:spPr/>
        <p:txBody>
          <a:bodyPr/>
          <a:lstStyle/>
          <a:p>
            <a:endParaRPr lang="en-BE"/>
          </a:p>
        </p:txBody>
      </p:sp>
      <p:sp>
        <p:nvSpPr>
          <p:cNvPr id="9" name="Espace réservé du numéro de diapositive 8">
            <a:extLst>
              <a:ext uri="{FF2B5EF4-FFF2-40B4-BE49-F238E27FC236}">
                <a16:creationId xmlns:a16="http://schemas.microsoft.com/office/drawing/2014/main" id="{C2BC2D77-273B-4857-8D6C-CC46EB166814}"/>
              </a:ext>
            </a:extLst>
          </p:cNvPr>
          <p:cNvSpPr>
            <a:spLocks noGrp="1"/>
          </p:cNvSpPr>
          <p:nvPr>
            <p:ph type="sldNum" sz="quarter" idx="12"/>
          </p:nvPr>
        </p:nvSpPr>
        <p:spPr/>
        <p:txBody>
          <a:bodyPr/>
          <a:lstStyle/>
          <a:p>
            <a:fld id="{43709A11-4588-47B0-88F2-0E82FB99AF34}" type="slidenum">
              <a:rPr lang="en-BE" smtClean="0"/>
              <a:t>‹N°›</a:t>
            </a:fld>
            <a:endParaRPr lang="en-BE"/>
          </a:p>
        </p:txBody>
      </p:sp>
    </p:spTree>
    <p:extLst>
      <p:ext uri="{BB962C8B-B14F-4D97-AF65-F5344CB8AC3E}">
        <p14:creationId xmlns:p14="http://schemas.microsoft.com/office/powerpoint/2010/main" val="107880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E69615-E6FD-49D2-B50F-971AAA31AE8D}"/>
              </a:ext>
            </a:extLst>
          </p:cNvPr>
          <p:cNvSpPr>
            <a:spLocks noGrp="1"/>
          </p:cNvSpPr>
          <p:nvPr>
            <p:ph type="title"/>
          </p:nvPr>
        </p:nvSpPr>
        <p:spPr/>
        <p:txBody>
          <a:bodyPr/>
          <a:lstStyle/>
          <a:p>
            <a:r>
              <a:rPr lang="fr-FR"/>
              <a:t>Modifiez le style du titre</a:t>
            </a:r>
            <a:endParaRPr lang="en-BE"/>
          </a:p>
        </p:txBody>
      </p:sp>
      <p:sp>
        <p:nvSpPr>
          <p:cNvPr id="3" name="Espace réservé de la date 2">
            <a:extLst>
              <a:ext uri="{FF2B5EF4-FFF2-40B4-BE49-F238E27FC236}">
                <a16:creationId xmlns:a16="http://schemas.microsoft.com/office/drawing/2014/main" id="{1BE0B94E-1C95-47B6-82DD-6C553DFC5425}"/>
              </a:ext>
            </a:extLst>
          </p:cNvPr>
          <p:cNvSpPr>
            <a:spLocks noGrp="1"/>
          </p:cNvSpPr>
          <p:nvPr>
            <p:ph type="dt" sz="half" idx="10"/>
          </p:nvPr>
        </p:nvSpPr>
        <p:spPr/>
        <p:txBody>
          <a:bodyPr/>
          <a:lstStyle/>
          <a:p>
            <a:fld id="{C34BF613-3C4B-4340-83DB-BAB0FFF5D31F}" type="datetimeFigureOut">
              <a:rPr lang="en-BE" smtClean="0"/>
              <a:t>13/01/2021</a:t>
            </a:fld>
            <a:endParaRPr lang="en-BE"/>
          </a:p>
        </p:txBody>
      </p:sp>
      <p:sp>
        <p:nvSpPr>
          <p:cNvPr id="4" name="Espace réservé du pied de page 3">
            <a:extLst>
              <a:ext uri="{FF2B5EF4-FFF2-40B4-BE49-F238E27FC236}">
                <a16:creationId xmlns:a16="http://schemas.microsoft.com/office/drawing/2014/main" id="{5DFB3FA4-9888-4B3C-A738-0E9F08BF81CC}"/>
              </a:ext>
            </a:extLst>
          </p:cNvPr>
          <p:cNvSpPr>
            <a:spLocks noGrp="1"/>
          </p:cNvSpPr>
          <p:nvPr>
            <p:ph type="ftr" sz="quarter" idx="11"/>
          </p:nvPr>
        </p:nvSpPr>
        <p:spPr/>
        <p:txBody>
          <a:bodyPr/>
          <a:lstStyle/>
          <a:p>
            <a:endParaRPr lang="en-BE"/>
          </a:p>
        </p:txBody>
      </p:sp>
      <p:sp>
        <p:nvSpPr>
          <p:cNvPr id="5" name="Espace réservé du numéro de diapositive 4">
            <a:extLst>
              <a:ext uri="{FF2B5EF4-FFF2-40B4-BE49-F238E27FC236}">
                <a16:creationId xmlns:a16="http://schemas.microsoft.com/office/drawing/2014/main" id="{0A15AB09-0895-4AA1-93DC-7E2F01DAB741}"/>
              </a:ext>
            </a:extLst>
          </p:cNvPr>
          <p:cNvSpPr>
            <a:spLocks noGrp="1"/>
          </p:cNvSpPr>
          <p:nvPr>
            <p:ph type="sldNum" sz="quarter" idx="12"/>
          </p:nvPr>
        </p:nvSpPr>
        <p:spPr/>
        <p:txBody>
          <a:bodyPr/>
          <a:lstStyle/>
          <a:p>
            <a:fld id="{43709A11-4588-47B0-88F2-0E82FB99AF34}" type="slidenum">
              <a:rPr lang="en-BE" smtClean="0"/>
              <a:t>‹N°›</a:t>
            </a:fld>
            <a:endParaRPr lang="en-BE"/>
          </a:p>
        </p:txBody>
      </p:sp>
    </p:spTree>
    <p:extLst>
      <p:ext uri="{BB962C8B-B14F-4D97-AF65-F5344CB8AC3E}">
        <p14:creationId xmlns:p14="http://schemas.microsoft.com/office/powerpoint/2010/main" val="157700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A1E10A0-A960-4975-98DC-518B049D4997}"/>
              </a:ext>
            </a:extLst>
          </p:cNvPr>
          <p:cNvSpPr>
            <a:spLocks noGrp="1"/>
          </p:cNvSpPr>
          <p:nvPr>
            <p:ph type="dt" sz="half" idx="10"/>
          </p:nvPr>
        </p:nvSpPr>
        <p:spPr/>
        <p:txBody>
          <a:bodyPr/>
          <a:lstStyle/>
          <a:p>
            <a:fld id="{C34BF613-3C4B-4340-83DB-BAB0FFF5D31F}" type="datetimeFigureOut">
              <a:rPr lang="en-BE" smtClean="0"/>
              <a:t>13/01/2021</a:t>
            </a:fld>
            <a:endParaRPr lang="en-BE"/>
          </a:p>
        </p:txBody>
      </p:sp>
      <p:sp>
        <p:nvSpPr>
          <p:cNvPr id="3" name="Espace réservé du pied de page 2">
            <a:extLst>
              <a:ext uri="{FF2B5EF4-FFF2-40B4-BE49-F238E27FC236}">
                <a16:creationId xmlns:a16="http://schemas.microsoft.com/office/drawing/2014/main" id="{2D017677-02E6-4B93-B5EC-F1208BC11B88}"/>
              </a:ext>
            </a:extLst>
          </p:cNvPr>
          <p:cNvSpPr>
            <a:spLocks noGrp="1"/>
          </p:cNvSpPr>
          <p:nvPr>
            <p:ph type="ftr" sz="quarter" idx="11"/>
          </p:nvPr>
        </p:nvSpPr>
        <p:spPr/>
        <p:txBody>
          <a:bodyPr/>
          <a:lstStyle/>
          <a:p>
            <a:endParaRPr lang="en-BE"/>
          </a:p>
        </p:txBody>
      </p:sp>
      <p:sp>
        <p:nvSpPr>
          <p:cNvPr id="4" name="Espace réservé du numéro de diapositive 3">
            <a:extLst>
              <a:ext uri="{FF2B5EF4-FFF2-40B4-BE49-F238E27FC236}">
                <a16:creationId xmlns:a16="http://schemas.microsoft.com/office/drawing/2014/main" id="{69139EAC-0E7D-4B42-A4CA-7EB7FE67C1D5}"/>
              </a:ext>
            </a:extLst>
          </p:cNvPr>
          <p:cNvSpPr>
            <a:spLocks noGrp="1"/>
          </p:cNvSpPr>
          <p:nvPr>
            <p:ph type="sldNum" sz="quarter" idx="12"/>
          </p:nvPr>
        </p:nvSpPr>
        <p:spPr/>
        <p:txBody>
          <a:bodyPr/>
          <a:lstStyle/>
          <a:p>
            <a:fld id="{43709A11-4588-47B0-88F2-0E82FB99AF34}" type="slidenum">
              <a:rPr lang="en-BE" smtClean="0"/>
              <a:t>‹N°›</a:t>
            </a:fld>
            <a:endParaRPr lang="en-BE"/>
          </a:p>
        </p:txBody>
      </p:sp>
    </p:spTree>
    <p:extLst>
      <p:ext uri="{BB962C8B-B14F-4D97-AF65-F5344CB8AC3E}">
        <p14:creationId xmlns:p14="http://schemas.microsoft.com/office/powerpoint/2010/main" val="1334776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D3EC72-8A88-4285-A75F-C8D6E67F6E6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BE"/>
          </a:p>
        </p:txBody>
      </p:sp>
      <p:sp>
        <p:nvSpPr>
          <p:cNvPr id="3" name="Espace réservé du contenu 2">
            <a:extLst>
              <a:ext uri="{FF2B5EF4-FFF2-40B4-BE49-F238E27FC236}">
                <a16:creationId xmlns:a16="http://schemas.microsoft.com/office/drawing/2014/main" id="{6503DFF6-7755-472E-B37C-77BA10985A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BE"/>
          </a:p>
        </p:txBody>
      </p:sp>
      <p:sp>
        <p:nvSpPr>
          <p:cNvPr id="4" name="Espace réservé du texte 3">
            <a:extLst>
              <a:ext uri="{FF2B5EF4-FFF2-40B4-BE49-F238E27FC236}">
                <a16:creationId xmlns:a16="http://schemas.microsoft.com/office/drawing/2014/main" id="{6F762BA9-3C48-475F-8039-85A98D33CF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CA3F310-4542-4F98-94AD-DCCC9584AED1}"/>
              </a:ext>
            </a:extLst>
          </p:cNvPr>
          <p:cNvSpPr>
            <a:spLocks noGrp="1"/>
          </p:cNvSpPr>
          <p:nvPr>
            <p:ph type="dt" sz="half" idx="10"/>
          </p:nvPr>
        </p:nvSpPr>
        <p:spPr/>
        <p:txBody>
          <a:bodyPr/>
          <a:lstStyle/>
          <a:p>
            <a:fld id="{C34BF613-3C4B-4340-83DB-BAB0FFF5D31F}" type="datetimeFigureOut">
              <a:rPr lang="en-BE" smtClean="0"/>
              <a:t>13/01/2021</a:t>
            </a:fld>
            <a:endParaRPr lang="en-BE"/>
          </a:p>
        </p:txBody>
      </p:sp>
      <p:sp>
        <p:nvSpPr>
          <p:cNvPr id="6" name="Espace réservé du pied de page 5">
            <a:extLst>
              <a:ext uri="{FF2B5EF4-FFF2-40B4-BE49-F238E27FC236}">
                <a16:creationId xmlns:a16="http://schemas.microsoft.com/office/drawing/2014/main" id="{FCA9B225-CA27-433B-8669-B2238ECF97D9}"/>
              </a:ext>
            </a:extLst>
          </p:cNvPr>
          <p:cNvSpPr>
            <a:spLocks noGrp="1"/>
          </p:cNvSpPr>
          <p:nvPr>
            <p:ph type="ftr" sz="quarter" idx="11"/>
          </p:nvPr>
        </p:nvSpPr>
        <p:spPr/>
        <p:txBody>
          <a:bodyPr/>
          <a:lstStyle/>
          <a:p>
            <a:endParaRPr lang="en-BE"/>
          </a:p>
        </p:txBody>
      </p:sp>
      <p:sp>
        <p:nvSpPr>
          <p:cNvPr id="7" name="Espace réservé du numéro de diapositive 6">
            <a:extLst>
              <a:ext uri="{FF2B5EF4-FFF2-40B4-BE49-F238E27FC236}">
                <a16:creationId xmlns:a16="http://schemas.microsoft.com/office/drawing/2014/main" id="{7FFF2882-8AF4-4397-8C8C-A04D5F1A3514}"/>
              </a:ext>
            </a:extLst>
          </p:cNvPr>
          <p:cNvSpPr>
            <a:spLocks noGrp="1"/>
          </p:cNvSpPr>
          <p:nvPr>
            <p:ph type="sldNum" sz="quarter" idx="12"/>
          </p:nvPr>
        </p:nvSpPr>
        <p:spPr/>
        <p:txBody>
          <a:bodyPr/>
          <a:lstStyle/>
          <a:p>
            <a:fld id="{43709A11-4588-47B0-88F2-0E82FB99AF34}" type="slidenum">
              <a:rPr lang="en-BE" smtClean="0"/>
              <a:t>‹N°›</a:t>
            </a:fld>
            <a:endParaRPr lang="en-BE"/>
          </a:p>
        </p:txBody>
      </p:sp>
    </p:spTree>
    <p:extLst>
      <p:ext uri="{BB962C8B-B14F-4D97-AF65-F5344CB8AC3E}">
        <p14:creationId xmlns:p14="http://schemas.microsoft.com/office/powerpoint/2010/main" val="2696706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DDF819-9349-4099-B83E-88FD32C7A96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BE"/>
          </a:p>
        </p:txBody>
      </p:sp>
      <p:sp>
        <p:nvSpPr>
          <p:cNvPr id="3" name="Espace réservé pour une image  2">
            <a:extLst>
              <a:ext uri="{FF2B5EF4-FFF2-40B4-BE49-F238E27FC236}">
                <a16:creationId xmlns:a16="http://schemas.microsoft.com/office/drawing/2014/main" id="{BE274983-88E2-4455-A3D3-8B7676A782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Espace réservé du texte 3">
            <a:extLst>
              <a:ext uri="{FF2B5EF4-FFF2-40B4-BE49-F238E27FC236}">
                <a16:creationId xmlns:a16="http://schemas.microsoft.com/office/drawing/2014/main" id="{109EC142-114E-42BD-B921-4E171C06A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D7E0F2C-D6D9-4F89-8698-084449B40DB2}"/>
              </a:ext>
            </a:extLst>
          </p:cNvPr>
          <p:cNvSpPr>
            <a:spLocks noGrp="1"/>
          </p:cNvSpPr>
          <p:nvPr>
            <p:ph type="dt" sz="half" idx="10"/>
          </p:nvPr>
        </p:nvSpPr>
        <p:spPr/>
        <p:txBody>
          <a:bodyPr/>
          <a:lstStyle/>
          <a:p>
            <a:fld id="{C34BF613-3C4B-4340-83DB-BAB0FFF5D31F}" type="datetimeFigureOut">
              <a:rPr lang="en-BE" smtClean="0"/>
              <a:t>13/01/2021</a:t>
            </a:fld>
            <a:endParaRPr lang="en-BE"/>
          </a:p>
        </p:txBody>
      </p:sp>
      <p:sp>
        <p:nvSpPr>
          <p:cNvPr id="6" name="Espace réservé du pied de page 5">
            <a:extLst>
              <a:ext uri="{FF2B5EF4-FFF2-40B4-BE49-F238E27FC236}">
                <a16:creationId xmlns:a16="http://schemas.microsoft.com/office/drawing/2014/main" id="{3E34CD73-A38C-4F29-BB32-A0E5451E0A1B}"/>
              </a:ext>
            </a:extLst>
          </p:cNvPr>
          <p:cNvSpPr>
            <a:spLocks noGrp="1"/>
          </p:cNvSpPr>
          <p:nvPr>
            <p:ph type="ftr" sz="quarter" idx="11"/>
          </p:nvPr>
        </p:nvSpPr>
        <p:spPr/>
        <p:txBody>
          <a:bodyPr/>
          <a:lstStyle/>
          <a:p>
            <a:endParaRPr lang="en-BE"/>
          </a:p>
        </p:txBody>
      </p:sp>
      <p:sp>
        <p:nvSpPr>
          <p:cNvPr id="7" name="Espace réservé du numéro de diapositive 6">
            <a:extLst>
              <a:ext uri="{FF2B5EF4-FFF2-40B4-BE49-F238E27FC236}">
                <a16:creationId xmlns:a16="http://schemas.microsoft.com/office/drawing/2014/main" id="{B36BDE7F-0052-4B76-87C2-D991319F47FD}"/>
              </a:ext>
            </a:extLst>
          </p:cNvPr>
          <p:cNvSpPr>
            <a:spLocks noGrp="1"/>
          </p:cNvSpPr>
          <p:nvPr>
            <p:ph type="sldNum" sz="quarter" idx="12"/>
          </p:nvPr>
        </p:nvSpPr>
        <p:spPr/>
        <p:txBody>
          <a:bodyPr/>
          <a:lstStyle/>
          <a:p>
            <a:fld id="{43709A11-4588-47B0-88F2-0E82FB99AF34}" type="slidenum">
              <a:rPr lang="en-BE" smtClean="0"/>
              <a:t>‹N°›</a:t>
            </a:fld>
            <a:endParaRPr lang="en-BE"/>
          </a:p>
        </p:txBody>
      </p:sp>
    </p:spTree>
    <p:extLst>
      <p:ext uri="{BB962C8B-B14F-4D97-AF65-F5344CB8AC3E}">
        <p14:creationId xmlns:p14="http://schemas.microsoft.com/office/powerpoint/2010/main" val="87537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14B532D-5B0E-4919-BA01-7C3E74F7ED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BE"/>
          </a:p>
        </p:txBody>
      </p:sp>
      <p:sp>
        <p:nvSpPr>
          <p:cNvPr id="3" name="Espace réservé du texte 2">
            <a:extLst>
              <a:ext uri="{FF2B5EF4-FFF2-40B4-BE49-F238E27FC236}">
                <a16:creationId xmlns:a16="http://schemas.microsoft.com/office/drawing/2014/main" id="{07473303-64CE-46B5-8948-5247408E3D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BE"/>
          </a:p>
        </p:txBody>
      </p:sp>
      <p:sp>
        <p:nvSpPr>
          <p:cNvPr id="4" name="Espace réservé de la date 3">
            <a:extLst>
              <a:ext uri="{FF2B5EF4-FFF2-40B4-BE49-F238E27FC236}">
                <a16:creationId xmlns:a16="http://schemas.microsoft.com/office/drawing/2014/main" id="{062776D6-A626-4157-9E74-E37474BEDE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4BF613-3C4B-4340-83DB-BAB0FFF5D31F}" type="datetimeFigureOut">
              <a:rPr lang="en-BE" smtClean="0"/>
              <a:t>13/01/2021</a:t>
            </a:fld>
            <a:endParaRPr lang="en-BE"/>
          </a:p>
        </p:txBody>
      </p:sp>
      <p:sp>
        <p:nvSpPr>
          <p:cNvPr id="5" name="Espace réservé du pied de page 4">
            <a:extLst>
              <a:ext uri="{FF2B5EF4-FFF2-40B4-BE49-F238E27FC236}">
                <a16:creationId xmlns:a16="http://schemas.microsoft.com/office/drawing/2014/main" id="{4888E629-06D8-489E-9392-1D8D7FB42F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Espace réservé du numéro de diapositive 5">
            <a:extLst>
              <a:ext uri="{FF2B5EF4-FFF2-40B4-BE49-F238E27FC236}">
                <a16:creationId xmlns:a16="http://schemas.microsoft.com/office/drawing/2014/main" id="{AB74032C-74D4-4823-A8C3-7014FAC99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09A11-4588-47B0-88F2-0E82FB99AF34}" type="slidenum">
              <a:rPr lang="en-BE" smtClean="0"/>
              <a:t>‹N°›</a:t>
            </a:fld>
            <a:endParaRPr lang="en-BE"/>
          </a:p>
        </p:txBody>
      </p:sp>
    </p:spTree>
    <p:extLst>
      <p:ext uri="{BB962C8B-B14F-4D97-AF65-F5344CB8AC3E}">
        <p14:creationId xmlns:p14="http://schemas.microsoft.com/office/powerpoint/2010/main" val="3977614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11F7F2-BDE5-489A-BB52-EFC519F98632}"/>
              </a:ext>
            </a:extLst>
          </p:cNvPr>
          <p:cNvSpPr>
            <a:spLocks noGrp="1"/>
          </p:cNvSpPr>
          <p:nvPr>
            <p:ph type="ctrTitle"/>
          </p:nvPr>
        </p:nvSpPr>
        <p:spPr/>
        <p:txBody>
          <a:bodyPr/>
          <a:lstStyle/>
          <a:p>
            <a:endParaRPr lang="en-BE" dirty="0"/>
          </a:p>
        </p:txBody>
      </p:sp>
      <p:sp>
        <p:nvSpPr>
          <p:cNvPr id="3" name="Sous-titre 2">
            <a:extLst>
              <a:ext uri="{FF2B5EF4-FFF2-40B4-BE49-F238E27FC236}">
                <a16:creationId xmlns:a16="http://schemas.microsoft.com/office/drawing/2014/main" id="{B8F2616D-6978-4106-8707-559AC052986B}"/>
              </a:ext>
            </a:extLst>
          </p:cNvPr>
          <p:cNvSpPr>
            <a:spLocks noGrp="1"/>
          </p:cNvSpPr>
          <p:nvPr>
            <p:ph type="subTitle" idx="1"/>
          </p:nvPr>
        </p:nvSpPr>
        <p:spPr/>
        <p:txBody>
          <a:bodyPr/>
          <a:lstStyle/>
          <a:p>
            <a:endParaRPr lang="en-BE"/>
          </a:p>
        </p:txBody>
      </p:sp>
      <p:pic>
        <p:nvPicPr>
          <p:cNvPr id="4" name="Image 3">
            <a:extLst>
              <a:ext uri="{FF2B5EF4-FFF2-40B4-BE49-F238E27FC236}">
                <a16:creationId xmlns:a16="http://schemas.microsoft.com/office/drawing/2014/main" id="{AD93769B-80CD-4DF0-A7C9-98BC8A5E9377}"/>
              </a:ext>
            </a:extLst>
          </p:cNvPr>
          <p:cNvPicPr>
            <a:picLocks noChangeAspect="1"/>
          </p:cNvPicPr>
          <p:nvPr/>
        </p:nvPicPr>
        <p:blipFill>
          <a:blip r:embed="rId2"/>
          <a:stretch>
            <a:fillRect/>
          </a:stretch>
        </p:blipFill>
        <p:spPr>
          <a:xfrm>
            <a:off x="3181350" y="2047875"/>
            <a:ext cx="5829300" cy="2762250"/>
          </a:xfrm>
          <a:prstGeom prst="rect">
            <a:avLst/>
          </a:prstGeom>
        </p:spPr>
      </p:pic>
      <p:sp>
        <p:nvSpPr>
          <p:cNvPr id="5" name="ZoneTexte 4">
            <a:extLst>
              <a:ext uri="{FF2B5EF4-FFF2-40B4-BE49-F238E27FC236}">
                <a16:creationId xmlns:a16="http://schemas.microsoft.com/office/drawing/2014/main" id="{467CF4BF-41EA-4EE3-AC4E-2A91B42FFFB1}"/>
              </a:ext>
            </a:extLst>
          </p:cNvPr>
          <p:cNvSpPr txBox="1"/>
          <p:nvPr/>
        </p:nvSpPr>
        <p:spPr>
          <a:xfrm>
            <a:off x="6096000" y="6129343"/>
            <a:ext cx="5891213" cy="646331"/>
          </a:xfrm>
          <a:prstGeom prst="rect">
            <a:avLst/>
          </a:prstGeom>
          <a:noFill/>
        </p:spPr>
        <p:txBody>
          <a:bodyPr wrap="square" rtlCol="0">
            <a:spAutoFit/>
          </a:bodyPr>
          <a:lstStyle/>
          <a:p>
            <a:pPr algn="r"/>
            <a:r>
              <a:rPr lang="en-US" dirty="0"/>
              <a:t>Meunier Jean Christophe </a:t>
            </a:r>
          </a:p>
          <a:p>
            <a:pPr algn="r"/>
            <a:r>
              <a:rPr lang="en-US" dirty="0"/>
              <a:t>12 </a:t>
            </a:r>
            <a:r>
              <a:rPr lang="en-US" dirty="0" err="1"/>
              <a:t>Octobre</a:t>
            </a:r>
            <a:r>
              <a:rPr lang="en-US" dirty="0"/>
              <a:t> 2020, </a:t>
            </a:r>
            <a:r>
              <a:rPr lang="en-US" dirty="0" err="1"/>
              <a:t>Becode</a:t>
            </a:r>
            <a:r>
              <a:rPr lang="en-US" dirty="0"/>
              <a:t> AI/data science bootcamp</a:t>
            </a:r>
            <a:endParaRPr lang="en-BE" dirty="0"/>
          </a:p>
        </p:txBody>
      </p:sp>
    </p:spTree>
    <p:extLst>
      <p:ext uri="{BB962C8B-B14F-4D97-AF65-F5344CB8AC3E}">
        <p14:creationId xmlns:p14="http://schemas.microsoft.com/office/powerpoint/2010/main" val="970928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485A91-0F84-4EAE-B771-574DA392A7DD}"/>
              </a:ext>
            </a:extLst>
          </p:cNvPr>
          <p:cNvSpPr>
            <a:spLocks noGrp="1"/>
          </p:cNvSpPr>
          <p:nvPr>
            <p:ph type="title"/>
          </p:nvPr>
        </p:nvSpPr>
        <p:spPr/>
        <p:txBody>
          <a:bodyPr/>
          <a:lstStyle/>
          <a:p>
            <a:r>
              <a:rPr lang="en-US" dirty="0"/>
              <a:t>Management visual des </a:t>
            </a:r>
            <a:r>
              <a:rPr lang="en-US" dirty="0" err="1"/>
              <a:t>tâches</a:t>
            </a:r>
            <a:endParaRPr lang="en-BE" dirty="0"/>
          </a:p>
        </p:txBody>
      </p:sp>
      <p:sp>
        <p:nvSpPr>
          <p:cNvPr id="3" name="Espace réservé du contenu 2">
            <a:extLst>
              <a:ext uri="{FF2B5EF4-FFF2-40B4-BE49-F238E27FC236}">
                <a16:creationId xmlns:a16="http://schemas.microsoft.com/office/drawing/2014/main" id="{D5807C83-742A-4865-9015-8E34CE80824E}"/>
              </a:ext>
            </a:extLst>
          </p:cNvPr>
          <p:cNvSpPr>
            <a:spLocks noGrp="1"/>
          </p:cNvSpPr>
          <p:nvPr>
            <p:ph idx="1"/>
          </p:nvPr>
        </p:nvSpPr>
        <p:spPr/>
        <p:txBody>
          <a:bodyPr/>
          <a:lstStyle/>
          <a:p>
            <a:r>
              <a:rPr lang="en-US" dirty="0"/>
              <a:t>Tableau/post-it, </a:t>
            </a:r>
            <a:r>
              <a:rPr lang="en-US" dirty="0" err="1"/>
              <a:t>trello</a:t>
            </a:r>
            <a:r>
              <a:rPr lang="en-US" dirty="0"/>
              <a:t>, etc. </a:t>
            </a:r>
          </a:p>
          <a:p>
            <a:r>
              <a:rPr lang="en-US" dirty="0"/>
              <a:t>Principe de transparence, </a:t>
            </a:r>
            <a:r>
              <a:rPr lang="en-US" dirty="0" err="1"/>
              <a:t>infos</a:t>
            </a:r>
            <a:r>
              <a:rPr lang="en-US" dirty="0"/>
              <a:t> accessible à </a:t>
            </a:r>
            <a:r>
              <a:rPr lang="en-US" dirty="0" err="1"/>
              <a:t>tous</a:t>
            </a:r>
            <a:r>
              <a:rPr lang="en-US" dirty="0"/>
              <a:t> : </a:t>
            </a:r>
          </a:p>
          <a:p>
            <a:pPr lvl="1"/>
            <a:r>
              <a:rPr lang="fr-FR" b="0" i="0" dirty="0">
                <a:solidFill>
                  <a:srgbClr val="4D4D4D"/>
                </a:solidFill>
                <a:effectLst/>
                <a:latin typeface="jaf-facitweb"/>
              </a:rPr>
              <a:t>tâche en cours de chacun, son état d’avancement, et l’objectif actuel de l’équipe</a:t>
            </a:r>
            <a:endParaRPr lang="en-US" dirty="0"/>
          </a:p>
          <a:p>
            <a:endParaRPr lang="en-BE" dirty="0"/>
          </a:p>
        </p:txBody>
      </p:sp>
      <p:pic>
        <p:nvPicPr>
          <p:cNvPr id="5" name="Image 4">
            <a:extLst>
              <a:ext uri="{FF2B5EF4-FFF2-40B4-BE49-F238E27FC236}">
                <a16:creationId xmlns:a16="http://schemas.microsoft.com/office/drawing/2014/main" id="{3B832797-3D4C-4FA6-8801-628C9B336F1B}"/>
              </a:ext>
            </a:extLst>
          </p:cNvPr>
          <p:cNvPicPr>
            <a:picLocks noChangeAspect="1"/>
          </p:cNvPicPr>
          <p:nvPr/>
        </p:nvPicPr>
        <p:blipFill>
          <a:blip r:embed="rId3"/>
          <a:stretch>
            <a:fillRect/>
          </a:stretch>
        </p:blipFill>
        <p:spPr>
          <a:xfrm>
            <a:off x="0" y="3820877"/>
            <a:ext cx="12192000" cy="5931408"/>
          </a:xfrm>
          <a:prstGeom prst="rect">
            <a:avLst/>
          </a:prstGeom>
        </p:spPr>
      </p:pic>
    </p:spTree>
    <p:extLst>
      <p:ext uri="{BB962C8B-B14F-4D97-AF65-F5344CB8AC3E}">
        <p14:creationId xmlns:p14="http://schemas.microsoft.com/office/powerpoint/2010/main" val="1912982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B9D6607-F0A6-4914-AFA8-F02DCCBC1CA3}"/>
              </a:ext>
            </a:extLst>
          </p:cNvPr>
          <p:cNvSpPr>
            <a:spLocks noGrp="1"/>
          </p:cNvSpPr>
          <p:nvPr>
            <p:ph type="ctrTitle"/>
          </p:nvPr>
        </p:nvSpPr>
        <p:spPr/>
        <p:txBody>
          <a:bodyPr/>
          <a:lstStyle/>
          <a:p>
            <a:r>
              <a:rPr lang="en-US" dirty="0" err="1"/>
              <a:t>Unité</a:t>
            </a:r>
            <a:r>
              <a:rPr lang="en-US" dirty="0"/>
              <a:t> de </a:t>
            </a:r>
            <a:r>
              <a:rPr lang="en-US" dirty="0" err="1"/>
              <a:t>mesure</a:t>
            </a:r>
            <a:r>
              <a:rPr lang="en-US" dirty="0"/>
              <a:t> du travail </a:t>
            </a:r>
            <a:endParaRPr lang="en-BE" dirty="0"/>
          </a:p>
        </p:txBody>
      </p:sp>
      <p:sp>
        <p:nvSpPr>
          <p:cNvPr id="5" name="Sous-titre 4">
            <a:extLst>
              <a:ext uri="{FF2B5EF4-FFF2-40B4-BE49-F238E27FC236}">
                <a16:creationId xmlns:a16="http://schemas.microsoft.com/office/drawing/2014/main" id="{CE138FB7-3521-429C-9139-DED0E12AB9C3}"/>
              </a:ext>
            </a:extLst>
          </p:cNvPr>
          <p:cNvSpPr>
            <a:spLocks noGrp="1"/>
          </p:cNvSpPr>
          <p:nvPr>
            <p:ph type="subTitle" idx="1"/>
          </p:nvPr>
        </p:nvSpPr>
        <p:spPr/>
        <p:txBody>
          <a:bodyPr>
            <a:normAutofit/>
          </a:bodyPr>
          <a:lstStyle/>
          <a:p>
            <a:r>
              <a:rPr lang="en-US" sz="2800" dirty="0"/>
              <a:t>Quoi ? </a:t>
            </a:r>
            <a:r>
              <a:rPr lang="en-US" sz="2800" dirty="0">
                <a:sym typeface="Wingdings" panose="05000000000000000000" pitchFamily="2" charset="2"/>
              </a:rPr>
              <a:t> user story</a:t>
            </a:r>
            <a:endParaRPr lang="en-US" sz="2800" dirty="0"/>
          </a:p>
          <a:p>
            <a:r>
              <a:rPr lang="en-US" sz="2800" dirty="0" err="1"/>
              <a:t>Quel</a:t>
            </a:r>
            <a:r>
              <a:rPr lang="en-US" sz="2800" dirty="0"/>
              <a:t> </a:t>
            </a:r>
            <a:r>
              <a:rPr lang="en-US" sz="2800" dirty="0" err="1"/>
              <a:t>quantité</a:t>
            </a:r>
            <a:r>
              <a:rPr lang="en-US" sz="2800" dirty="0"/>
              <a:t> de travail ? </a:t>
            </a:r>
            <a:r>
              <a:rPr lang="en-US" sz="2800" dirty="0">
                <a:sym typeface="Wingdings" panose="05000000000000000000" pitchFamily="2" charset="2"/>
              </a:rPr>
              <a:t> </a:t>
            </a:r>
            <a:r>
              <a:rPr lang="en-US" sz="2800" dirty="0"/>
              <a:t>story point</a:t>
            </a:r>
            <a:endParaRPr lang="en-BE" sz="2800" dirty="0"/>
          </a:p>
        </p:txBody>
      </p:sp>
    </p:spTree>
    <p:extLst>
      <p:ext uri="{BB962C8B-B14F-4D97-AF65-F5344CB8AC3E}">
        <p14:creationId xmlns:p14="http://schemas.microsoft.com/office/powerpoint/2010/main" val="107313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9FFB23-1253-45E0-97B3-240A041B4488}"/>
              </a:ext>
            </a:extLst>
          </p:cNvPr>
          <p:cNvSpPr>
            <a:spLocks noGrp="1"/>
          </p:cNvSpPr>
          <p:nvPr>
            <p:ph type="title"/>
          </p:nvPr>
        </p:nvSpPr>
        <p:spPr/>
        <p:txBody>
          <a:bodyPr/>
          <a:lstStyle/>
          <a:p>
            <a:endParaRPr lang="en-BE" dirty="0"/>
          </a:p>
        </p:txBody>
      </p:sp>
      <p:sp>
        <p:nvSpPr>
          <p:cNvPr id="3" name="Espace réservé du contenu 2">
            <a:extLst>
              <a:ext uri="{FF2B5EF4-FFF2-40B4-BE49-F238E27FC236}">
                <a16:creationId xmlns:a16="http://schemas.microsoft.com/office/drawing/2014/main" id="{98F95C02-9CB0-464A-A6FF-BE6D0B45B4CC}"/>
              </a:ext>
            </a:extLst>
          </p:cNvPr>
          <p:cNvSpPr>
            <a:spLocks noGrp="1"/>
          </p:cNvSpPr>
          <p:nvPr>
            <p:ph idx="1"/>
          </p:nvPr>
        </p:nvSpPr>
        <p:spPr/>
        <p:txBody>
          <a:bodyPr/>
          <a:lstStyle/>
          <a:p>
            <a:endParaRPr lang="en-BE"/>
          </a:p>
        </p:txBody>
      </p:sp>
      <p:pic>
        <p:nvPicPr>
          <p:cNvPr id="4" name="Image 3">
            <a:extLst>
              <a:ext uri="{FF2B5EF4-FFF2-40B4-BE49-F238E27FC236}">
                <a16:creationId xmlns:a16="http://schemas.microsoft.com/office/drawing/2014/main" id="{EE76D053-F7B0-4387-B78B-9078BC7C91F5}"/>
              </a:ext>
            </a:extLst>
          </p:cNvPr>
          <p:cNvPicPr>
            <a:picLocks noChangeAspect="1"/>
          </p:cNvPicPr>
          <p:nvPr/>
        </p:nvPicPr>
        <p:blipFill>
          <a:blip r:embed="rId3"/>
          <a:stretch>
            <a:fillRect/>
          </a:stretch>
        </p:blipFill>
        <p:spPr>
          <a:xfrm>
            <a:off x="3102400" y="992228"/>
            <a:ext cx="5887453" cy="4753475"/>
          </a:xfrm>
          <a:prstGeom prst="rect">
            <a:avLst/>
          </a:prstGeom>
        </p:spPr>
      </p:pic>
    </p:spTree>
    <p:extLst>
      <p:ext uri="{BB962C8B-B14F-4D97-AF65-F5344CB8AC3E}">
        <p14:creationId xmlns:p14="http://schemas.microsoft.com/office/powerpoint/2010/main" val="104317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2D4D10-3F6A-4562-AE83-21C52EA59CFD}"/>
              </a:ext>
            </a:extLst>
          </p:cNvPr>
          <p:cNvSpPr>
            <a:spLocks noGrp="1"/>
          </p:cNvSpPr>
          <p:nvPr>
            <p:ph type="title"/>
          </p:nvPr>
        </p:nvSpPr>
        <p:spPr/>
        <p:txBody>
          <a:bodyPr/>
          <a:lstStyle/>
          <a:p>
            <a:r>
              <a:rPr lang="en-US" dirty="0"/>
              <a:t>Story points </a:t>
            </a:r>
            <a:endParaRPr lang="en-BE" dirty="0"/>
          </a:p>
        </p:txBody>
      </p:sp>
      <p:sp>
        <p:nvSpPr>
          <p:cNvPr id="3" name="Espace réservé du contenu 2">
            <a:extLst>
              <a:ext uri="{FF2B5EF4-FFF2-40B4-BE49-F238E27FC236}">
                <a16:creationId xmlns:a16="http://schemas.microsoft.com/office/drawing/2014/main" id="{16B23E3C-9FD0-4423-A42F-00AA6542364E}"/>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pPr marL="0" indent="0" algn="ctr">
              <a:buNone/>
            </a:pPr>
            <a:r>
              <a:rPr lang="fr-FR" sz="2400" dirty="0"/>
              <a:t>Suite de </a:t>
            </a:r>
            <a:r>
              <a:rPr lang="fr-FR" sz="2400" dirty="0" err="1"/>
              <a:t>Fibonnacci</a:t>
            </a:r>
            <a:r>
              <a:rPr lang="fr-FR" sz="2400" dirty="0"/>
              <a:t> (1, 2, 3, 5, 8, 13, 21) définit quantité d’effort à fournir</a:t>
            </a:r>
          </a:p>
          <a:p>
            <a:pPr marL="0" indent="0" algn="ctr">
              <a:buNone/>
            </a:pPr>
            <a:r>
              <a:rPr lang="fr-FR" sz="2000" dirty="0"/>
              <a:t>Forcer le choix et trancher plus facilement </a:t>
            </a:r>
            <a:endParaRPr lang="en-BE" sz="2000" dirty="0"/>
          </a:p>
        </p:txBody>
      </p:sp>
      <p:pic>
        <p:nvPicPr>
          <p:cNvPr id="4" name="Image 3">
            <a:extLst>
              <a:ext uri="{FF2B5EF4-FFF2-40B4-BE49-F238E27FC236}">
                <a16:creationId xmlns:a16="http://schemas.microsoft.com/office/drawing/2014/main" id="{6A4A3A9F-D6CE-4E08-BCF4-32AD643DA3EF}"/>
              </a:ext>
            </a:extLst>
          </p:cNvPr>
          <p:cNvPicPr>
            <a:picLocks noChangeAspect="1"/>
          </p:cNvPicPr>
          <p:nvPr/>
        </p:nvPicPr>
        <p:blipFill>
          <a:blip r:embed="rId2"/>
          <a:stretch>
            <a:fillRect/>
          </a:stretch>
        </p:blipFill>
        <p:spPr>
          <a:xfrm>
            <a:off x="3333750" y="1976437"/>
            <a:ext cx="5524500" cy="2905125"/>
          </a:xfrm>
          <a:prstGeom prst="rect">
            <a:avLst/>
          </a:prstGeom>
        </p:spPr>
      </p:pic>
    </p:spTree>
    <p:extLst>
      <p:ext uri="{BB962C8B-B14F-4D97-AF65-F5344CB8AC3E}">
        <p14:creationId xmlns:p14="http://schemas.microsoft.com/office/powerpoint/2010/main" val="3365325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294CD0-7EA0-4DE3-8854-EFAB10938678}"/>
              </a:ext>
            </a:extLst>
          </p:cNvPr>
          <p:cNvSpPr>
            <a:spLocks noGrp="1"/>
          </p:cNvSpPr>
          <p:nvPr>
            <p:ph type="title"/>
          </p:nvPr>
        </p:nvSpPr>
        <p:spPr/>
        <p:txBody>
          <a:bodyPr/>
          <a:lstStyle/>
          <a:p>
            <a:endParaRPr lang="en-BE"/>
          </a:p>
        </p:txBody>
      </p:sp>
      <p:sp>
        <p:nvSpPr>
          <p:cNvPr id="3" name="Espace réservé du contenu 2">
            <a:extLst>
              <a:ext uri="{FF2B5EF4-FFF2-40B4-BE49-F238E27FC236}">
                <a16:creationId xmlns:a16="http://schemas.microsoft.com/office/drawing/2014/main" id="{5E58B4C0-46A8-44E9-AEC3-34389E3308DA}"/>
              </a:ext>
            </a:extLst>
          </p:cNvPr>
          <p:cNvSpPr>
            <a:spLocks noGrp="1"/>
          </p:cNvSpPr>
          <p:nvPr>
            <p:ph idx="1"/>
          </p:nvPr>
        </p:nvSpPr>
        <p:spPr/>
        <p:txBody>
          <a:bodyPr/>
          <a:lstStyle/>
          <a:p>
            <a:endParaRPr lang="en-BE"/>
          </a:p>
        </p:txBody>
      </p:sp>
      <p:pic>
        <p:nvPicPr>
          <p:cNvPr id="4" name="Image 3">
            <a:extLst>
              <a:ext uri="{FF2B5EF4-FFF2-40B4-BE49-F238E27FC236}">
                <a16:creationId xmlns:a16="http://schemas.microsoft.com/office/drawing/2014/main" id="{D5B7DD13-7BE6-4D80-AC7E-E57DCCC15C92}"/>
              </a:ext>
            </a:extLst>
          </p:cNvPr>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3001638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093FD8-88B5-44C7-AC11-1035E76C7590}"/>
              </a:ext>
            </a:extLst>
          </p:cNvPr>
          <p:cNvSpPr>
            <a:spLocks noGrp="1"/>
          </p:cNvSpPr>
          <p:nvPr>
            <p:ph type="title"/>
          </p:nvPr>
        </p:nvSpPr>
        <p:spPr/>
        <p:txBody>
          <a:bodyPr/>
          <a:lstStyle/>
          <a:p>
            <a:endParaRPr lang="en-BE"/>
          </a:p>
        </p:txBody>
      </p:sp>
      <p:sp>
        <p:nvSpPr>
          <p:cNvPr id="3" name="Espace réservé du contenu 2">
            <a:extLst>
              <a:ext uri="{FF2B5EF4-FFF2-40B4-BE49-F238E27FC236}">
                <a16:creationId xmlns:a16="http://schemas.microsoft.com/office/drawing/2014/main" id="{1DB45B7E-CD67-4EC0-9BD3-729E22A1ADE6}"/>
              </a:ext>
            </a:extLst>
          </p:cNvPr>
          <p:cNvSpPr>
            <a:spLocks noGrp="1"/>
          </p:cNvSpPr>
          <p:nvPr>
            <p:ph idx="1"/>
          </p:nvPr>
        </p:nvSpPr>
        <p:spPr/>
        <p:txBody>
          <a:bodyPr/>
          <a:lstStyle/>
          <a:p>
            <a:endParaRPr lang="en-BE"/>
          </a:p>
        </p:txBody>
      </p:sp>
      <p:pic>
        <p:nvPicPr>
          <p:cNvPr id="4" name="Image 3">
            <a:extLst>
              <a:ext uri="{FF2B5EF4-FFF2-40B4-BE49-F238E27FC236}">
                <a16:creationId xmlns:a16="http://schemas.microsoft.com/office/drawing/2014/main" id="{E5F8BE2D-B710-4E98-B60D-61EC0AED11EE}"/>
              </a:ext>
            </a:extLst>
          </p:cNvPr>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426339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0C3585-0ED3-4368-B540-6A2F883F117F}"/>
              </a:ext>
            </a:extLst>
          </p:cNvPr>
          <p:cNvSpPr>
            <a:spLocks noGrp="1"/>
          </p:cNvSpPr>
          <p:nvPr>
            <p:ph type="title"/>
          </p:nvPr>
        </p:nvSpPr>
        <p:spPr/>
        <p:txBody>
          <a:bodyPr/>
          <a:lstStyle/>
          <a:p>
            <a:endParaRPr lang="en-BE"/>
          </a:p>
        </p:txBody>
      </p:sp>
      <p:sp>
        <p:nvSpPr>
          <p:cNvPr id="3" name="Espace réservé du contenu 2">
            <a:extLst>
              <a:ext uri="{FF2B5EF4-FFF2-40B4-BE49-F238E27FC236}">
                <a16:creationId xmlns:a16="http://schemas.microsoft.com/office/drawing/2014/main" id="{AC1E6972-826E-4B6F-AB9F-AD1D3D6BE254}"/>
              </a:ext>
            </a:extLst>
          </p:cNvPr>
          <p:cNvSpPr>
            <a:spLocks noGrp="1"/>
          </p:cNvSpPr>
          <p:nvPr>
            <p:ph idx="1"/>
          </p:nvPr>
        </p:nvSpPr>
        <p:spPr/>
        <p:txBody>
          <a:bodyPr/>
          <a:lstStyle/>
          <a:p>
            <a:endParaRPr lang="en-BE"/>
          </a:p>
        </p:txBody>
      </p:sp>
      <p:pic>
        <p:nvPicPr>
          <p:cNvPr id="4" name="Image 3">
            <a:extLst>
              <a:ext uri="{FF2B5EF4-FFF2-40B4-BE49-F238E27FC236}">
                <a16:creationId xmlns:a16="http://schemas.microsoft.com/office/drawing/2014/main" id="{F87FEF5E-C858-4B9D-AF9D-B35DCEA17252}"/>
              </a:ext>
            </a:extLst>
          </p:cNvPr>
          <p:cNvPicPr>
            <a:picLocks noChangeAspect="1"/>
          </p:cNvPicPr>
          <p:nvPr/>
        </p:nvPicPr>
        <p:blipFill>
          <a:blip r:embed="rId2"/>
          <a:stretch>
            <a:fillRect/>
          </a:stretch>
        </p:blipFill>
        <p:spPr>
          <a:xfrm>
            <a:off x="3062287" y="195262"/>
            <a:ext cx="6067425" cy="6467475"/>
          </a:xfrm>
          <a:prstGeom prst="rect">
            <a:avLst/>
          </a:prstGeom>
        </p:spPr>
      </p:pic>
    </p:spTree>
    <p:extLst>
      <p:ext uri="{BB962C8B-B14F-4D97-AF65-F5344CB8AC3E}">
        <p14:creationId xmlns:p14="http://schemas.microsoft.com/office/powerpoint/2010/main" val="2532753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FAB152-42D6-4328-8428-A1E658B16973}"/>
              </a:ext>
            </a:extLst>
          </p:cNvPr>
          <p:cNvSpPr>
            <a:spLocks noGrp="1"/>
          </p:cNvSpPr>
          <p:nvPr>
            <p:ph type="title"/>
          </p:nvPr>
        </p:nvSpPr>
        <p:spPr/>
        <p:txBody>
          <a:bodyPr/>
          <a:lstStyle/>
          <a:p>
            <a:endParaRPr lang="en-BE"/>
          </a:p>
        </p:txBody>
      </p:sp>
      <p:sp>
        <p:nvSpPr>
          <p:cNvPr id="3" name="Espace réservé du contenu 2">
            <a:extLst>
              <a:ext uri="{FF2B5EF4-FFF2-40B4-BE49-F238E27FC236}">
                <a16:creationId xmlns:a16="http://schemas.microsoft.com/office/drawing/2014/main" id="{74074E5F-0382-4122-86BC-ED1C8D164EFB}"/>
              </a:ext>
            </a:extLst>
          </p:cNvPr>
          <p:cNvSpPr>
            <a:spLocks noGrp="1"/>
          </p:cNvSpPr>
          <p:nvPr>
            <p:ph idx="1"/>
          </p:nvPr>
        </p:nvSpPr>
        <p:spPr/>
        <p:txBody>
          <a:bodyPr/>
          <a:lstStyle/>
          <a:p>
            <a:endParaRPr lang="en-BE"/>
          </a:p>
        </p:txBody>
      </p:sp>
      <p:pic>
        <p:nvPicPr>
          <p:cNvPr id="4" name="Image 3">
            <a:extLst>
              <a:ext uri="{FF2B5EF4-FFF2-40B4-BE49-F238E27FC236}">
                <a16:creationId xmlns:a16="http://schemas.microsoft.com/office/drawing/2014/main" id="{11DDA3B0-2567-43F1-A01B-005DF2B93AA1}"/>
              </a:ext>
            </a:extLst>
          </p:cNvPr>
          <p:cNvPicPr>
            <a:picLocks noChangeAspect="1"/>
          </p:cNvPicPr>
          <p:nvPr/>
        </p:nvPicPr>
        <p:blipFill>
          <a:blip r:embed="rId2"/>
          <a:stretch>
            <a:fillRect/>
          </a:stretch>
        </p:blipFill>
        <p:spPr>
          <a:xfrm>
            <a:off x="3062287" y="195262"/>
            <a:ext cx="6067425" cy="6467475"/>
          </a:xfrm>
          <a:prstGeom prst="rect">
            <a:avLst/>
          </a:prstGeom>
        </p:spPr>
      </p:pic>
    </p:spTree>
    <p:extLst>
      <p:ext uri="{BB962C8B-B14F-4D97-AF65-F5344CB8AC3E}">
        <p14:creationId xmlns:p14="http://schemas.microsoft.com/office/powerpoint/2010/main" val="1519127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FB82A8-5E42-4746-88FE-AFC99F3F848B}"/>
              </a:ext>
            </a:extLst>
          </p:cNvPr>
          <p:cNvSpPr>
            <a:spLocks noGrp="1"/>
          </p:cNvSpPr>
          <p:nvPr>
            <p:ph type="ctrTitle"/>
          </p:nvPr>
        </p:nvSpPr>
        <p:spPr/>
        <p:txBody>
          <a:bodyPr/>
          <a:lstStyle/>
          <a:p>
            <a:r>
              <a:rPr lang="en-US" dirty="0"/>
              <a:t>Evaluation</a:t>
            </a:r>
            <a:endParaRPr lang="en-BE" dirty="0"/>
          </a:p>
        </p:txBody>
      </p:sp>
      <p:sp>
        <p:nvSpPr>
          <p:cNvPr id="3" name="Sous-titre 2">
            <a:extLst>
              <a:ext uri="{FF2B5EF4-FFF2-40B4-BE49-F238E27FC236}">
                <a16:creationId xmlns:a16="http://schemas.microsoft.com/office/drawing/2014/main" id="{1DEC5864-28BC-4714-B728-217CA7F2D669}"/>
              </a:ext>
            </a:extLst>
          </p:cNvPr>
          <p:cNvSpPr>
            <a:spLocks noGrp="1"/>
          </p:cNvSpPr>
          <p:nvPr>
            <p:ph type="subTitle" idx="1"/>
          </p:nvPr>
        </p:nvSpPr>
        <p:spPr/>
        <p:txBody>
          <a:bodyPr/>
          <a:lstStyle/>
          <a:p>
            <a:endParaRPr lang="en-BE"/>
          </a:p>
        </p:txBody>
      </p:sp>
    </p:spTree>
    <p:extLst>
      <p:ext uri="{BB962C8B-B14F-4D97-AF65-F5344CB8AC3E}">
        <p14:creationId xmlns:p14="http://schemas.microsoft.com/office/powerpoint/2010/main" val="2288022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DE0F4D-786D-42C1-AE56-B11553E5187D}"/>
              </a:ext>
            </a:extLst>
          </p:cNvPr>
          <p:cNvSpPr>
            <a:spLocks noGrp="1"/>
          </p:cNvSpPr>
          <p:nvPr>
            <p:ph type="title"/>
          </p:nvPr>
        </p:nvSpPr>
        <p:spPr/>
        <p:txBody>
          <a:bodyPr/>
          <a:lstStyle/>
          <a:p>
            <a:r>
              <a:rPr lang="en-US" b="1" i="0" cap="all" dirty="0">
                <a:solidFill>
                  <a:srgbClr val="66748C"/>
                </a:solidFill>
                <a:effectLst/>
                <a:latin typeface="Source Sans Pro" panose="020B0503030403020204" pitchFamily="34" charset="0"/>
              </a:rPr>
              <a:t>BURNDOWN</a:t>
            </a:r>
            <a:endParaRPr lang="en-BE" dirty="0"/>
          </a:p>
        </p:txBody>
      </p:sp>
      <p:sp>
        <p:nvSpPr>
          <p:cNvPr id="3" name="Espace réservé du contenu 2">
            <a:extLst>
              <a:ext uri="{FF2B5EF4-FFF2-40B4-BE49-F238E27FC236}">
                <a16:creationId xmlns:a16="http://schemas.microsoft.com/office/drawing/2014/main" id="{AA08A44C-403B-48D2-9F2B-E7EA61B2A4E6}"/>
              </a:ext>
            </a:extLst>
          </p:cNvPr>
          <p:cNvSpPr>
            <a:spLocks noGrp="1"/>
          </p:cNvSpPr>
          <p:nvPr>
            <p:ph idx="1"/>
          </p:nvPr>
        </p:nvSpPr>
        <p:spPr/>
        <p:txBody>
          <a:bodyPr/>
          <a:lstStyle/>
          <a:p>
            <a:r>
              <a:rPr lang="fr-FR" b="0" i="0" dirty="0">
                <a:solidFill>
                  <a:srgbClr val="6B778B"/>
                </a:solidFill>
                <a:effectLst/>
                <a:latin typeface="Source Sans Pro" panose="020B0503030403020204" pitchFamily="34" charset="0"/>
              </a:rPr>
              <a:t>visualiser le reste à faire (story points)</a:t>
            </a:r>
          </a:p>
          <a:p>
            <a:r>
              <a:rPr lang="fr-FR" b="0" i="0" dirty="0">
                <a:solidFill>
                  <a:srgbClr val="6B778B"/>
                </a:solidFill>
                <a:effectLst/>
                <a:latin typeface="Source Sans Pro" panose="020B0503030403020204" pitchFamily="34" charset="0"/>
              </a:rPr>
              <a:t>donne une vision du rythme de développement</a:t>
            </a:r>
          </a:p>
          <a:p>
            <a:r>
              <a:rPr lang="fr-FR" dirty="0">
                <a:solidFill>
                  <a:srgbClr val="6B778B"/>
                </a:solidFill>
                <a:latin typeface="Source Sans Pro" panose="020B0503030403020204" pitchFamily="34" charset="0"/>
              </a:rPr>
              <a:t>Perception positive : </a:t>
            </a:r>
          </a:p>
          <a:p>
            <a:pPr lvl="1"/>
            <a:r>
              <a:rPr lang="fr-FR" dirty="0">
                <a:solidFill>
                  <a:srgbClr val="6B778B"/>
                </a:solidFill>
                <a:latin typeface="Source Sans Pro" panose="020B0503030403020204" pitchFamily="34" charset="0"/>
              </a:rPr>
              <a:t>on voit le reste à faire diminuer </a:t>
            </a:r>
            <a:endParaRPr lang="en-BE" dirty="0"/>
          </a:p>
        </p:txBody>
      </p:sp>
      <p:pic>
        <p:nvPicPr>
          <p:cNvPr id="5" name="Image 4">
            <a:extLst>
              <a:ext uri="{FF2B5EF4-FFF2-40B4-BE49-F238E27FC236}">
                <a16:creationId xmlns:a16="http://schemas.microsoft.com/office/drawing/2014/main" id="{980615D5-CCF8-4842-996D-C839BFF3B44F}"/>
              </a:ext>
            </a:extLst>
          </p:cNvPr>
          <p:cNvPicPr>
            <a:picLocks noChangeAspect="1"/>
          </p:cNvPicPr>
          <p:nvPr/>
        </p:nvPicPr>
        <p:blipFill>
          <a:blip r:embed="rId2"/>
          <a:stretch>
            <a:fillRect/>
          </a:stretch>
        </p:blipFill>
        <p:spPr>
          <a:xfrm>
            <a:off x="6096000" y="2977455"/>
            <a:ext cx="5474970" cy="3199508"/>
          </a:xfrm>
          <a:prstGeom prst="rect">
            <a:avLst/>
          </a:prstGeom>
        </p:spPr>
      </p:pic>
    </p:spTree>
    <p:extLst>
      <p:ext uri="{BB962C8B-B14F-4D97-AF65-F5344CB8AC3E}">
        <p14:creationId xmlns:p14="http://schemas.microsoft.com/office/powerpoint/2010/main" val="22320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76C08D-4FCE-4D0F-9C26-61B5B310461A}"/>
              </a:ext>
            </a:extLst>
          </p:cNvPr>
          <p:cNvSpPr>
            <a:spLocks noGrp="1"/>
          </p:cNvSpPr>
          <p:nvPr>
            <p:ph type="title"/>
          </p:nvPr>
        </p:nvSpPr>
        <p:spPr/>
        <p:txBody>
          <a:bodyPr/>
          <a:lstStyle/>
          <a:p>
            <a:endParaRPr lang="en-BE" dirty="0"/>
          </a:p>
        </p:txBody>
      </p:sp>
      <p:sp>
        <p:nvSpPr>
          <p:cNvPr id="3" name="Espace réservé du contenu 2">
            <a:extLst>
              <a:ext uri="{FF2B5EF4-FFF2-40B4-BE49-F238E27FC236}">
                <a16:creationId xmlns:a16="http://schemas.microsoft.com/office/drawing/2014/main" id="{20CC9236-8F1F-4AC0-9A92-49DA9F5E6C1D}"/>
              </a:ext>
            </a:extLst>
          </p:cNvPr>
          <p:cNvSpPr>
            <a:spLocks noGrp="1"/>
          </p:cNvSpPr>
          <p:nvPr>
            <p:ph idx="1"/>
          </p:nvPr>
        </p:nvSpPr>
        <p:spPr/>
        <p:txBody>
          <a:bodyPr/>
          <a:lstStyle/>
          <a:p>
            <a:r>
              <a:rPr lang="fr-FR" b="0" i="1" dirty="0">
                <a:solidFill>
                  <a:srgbClr val="4D4D4D"/>
                </a:solidFill>
                <a:effectLst/>
                <a:latin typeface="jaf-facitweb"/>
              </a:rPr>
              <a:t>AGILE</a:t>
            </a:r>
            <a:r>
              <a:rPr lang="fr-FR" dirty="0">
                <a:solidFill>
                  <a:srgbClr val="4D4D4D"/>
                </a:solidFill>
                <a:latin typeface="jaf-facitweb"/>
              </a:rPr>
              <a:t>, </a:t>
            </a:r>
            <a:r>
              <a:rPr lang="fr-FR" b="0" i="0" dirty="0">
                <a:solidFill>
                  <a:srgbClr val="4D4D4D"/>
                </a:solidFill>
                <a:effectLst/>
                <a:latin typeface="jaf-facitweb"/>
              </a:rPr>
              <a:t>ensemble de « méthodes et pratiques » de gestion de projets</a:t>
            </a:r>
          </a:p>
          <a:p>
            <a:pPr lvl="1"/>
            <a:r>
              <a:rPr lang="fr-FR" b="0" i="0" dirty="0">
                <a:solidFill>
                  <a:srgbClr val="4D4D4D"/>
                </a:solidFill>
                <a:effectLst/>
                <a:latin typeface="jaf-facitweb"/>
              </a:rPr>
              <a:t>collaboration, autonomie et </a:t>
            </a:r>
            <a:r>
              <a:rPr lang="fr-FR" b="0" i="0" dirty="0" err="1">
                <a:solidFill>
                  <a:srgbClr val="4D4D4D"/>
                </a:solidFill>
                <a:effectLst/>
                <a:latin typeface="jaf-facitweb"/>
              </a:rPr>
              <a:t>pluri-disciplinarit</a:t>
            </a:r>
            <a:r>
              <a:rPr lang="fr-FR" dirty="0" err="1">
                <a:solidFill>
                  <a:srgbClr val="4D4D4D"/>
                </a:solidFill>
                <a:latin typeface="jaf-facitweb"/>
              </a:rPr>
              <a:t>é</a:t>
            </a:r>
            <a:endParaRPr lang="fr-FR" b="0" i="0" dirty="0">
              <a:solidFill>
                <a:srgbClr val="4D4D4D"/>
              </a:solidFill>
              <a:effectLst/>
              <a:latin typeface="jaf-facitweb"/>
            </a:endParaRPr>
          </a:p>
          <a:p>
            <a:pPr lvl="1"/>
            <a:r>
              <a:rPr lang="fr-FR" dirty="0">
                <a:solidFill>
                  <a:srgbClr val="4D4D4D"/>
                </a:solidFill>
                <a:latin typeface="jaf-facitweb"/>
              </a:rPr>
              <a:t>70’-80’, par entreprise japonaise (</a:t>
            </a:r>
            <a:r>
              <a:rPr lang="fr-FR" dirty="0" err="1">
                <a:solidFill>
                  <a:srgbClr val="4D4D4D"/>
                </a:solidFill>
                <a:latin typeface="jaf-facitweb"/>
              </a:rPr>
              <a:t>i.a</a:t>
            </a:r>
            <a:r>
              <a:rPr lang="fr-FR" dirty="0">
                <a:solidFill>
                  <a:srgbClr val="4D4D4D"/>
                </a:solidFill>
                <a:latin typeface="jaf-facitweb"/>
              </a:rPr>
              <a:t>. Toyota)</a:t>
            </a:r>
          </a:p>
          <a:p>
            <a:pPr lvl="1"/>
            <a:r>
              <a:rPr lang="fr-FR" dirty="0">
                <a:solidFill>
                  <a:srgbClr val="4D4D4D"/>
                </a:solidFill>
                <a:latin typeface="jaf-facitweb"/>
              </a:rPr>
              <a:t>« Le régime » </a:t>
            </a:r>
            <a:endParaRPr lang="fr-FR" b="0" i="1" dirty="0">
              <a:solidFill>
                <a:srgbClr val="4D4D4D"/>
              </a:solidFill>
              <a:effectLst/>
              <a:latin typeface="jaf-facitweb"/>
            </a:endParaRPr>
          </a:p>
          <a:p>
            <a:endParaRPr lang="fr-FR" i="1" dirty="0">
              <a:solidFill>
                <a:srgbClr val="4D4D4D"/>
              </a:solidFill>
              <a:latin typeface="jaf-facitweb"/>
            </a:endParaRPr>
          </a:p>
          <a:p>
            <a:r>
              <a:rPr lang="fr-FR" b="0" i="1" dirty="0">
                <a:solidFill>
                  <a:srgbClr val="4D4D4D"/>
                </a:solidFill>
                <a:effectLst/>
                <a:latin typeface="jaf-facitweb"/>
              </a:rPr>
              <a:t>SCRUM, </a:t>
            </a:r>
            <a:r>
              <a:rPr lang="fr-FR" b="0" dirty="0" err="1">
                <a:solidFill>
                  <a:srgbClr val="4D4D4D"/>
                </a:solidFill>
                <a:effectLst/>
                <a:latin typeface="jaf-facitweb"/>
              </a:rPr>
              <a:t>framework</a:t>
            </a:r>
            <a:r>
              <a:rPr lang="fr-FR" b="0" dirty="0">
                <a:solidFill>
                  <a:srgbClr val="4D4D4D"/>
                </a:solidFill>
                <a:effectLst/>
                <a:latin typeface="jaf-facitweb"/>
              </a:rPr>
              <a:t> fondé sur Agile </a:t>
            </a:r>
          </a:p>
          <a:p>
            <a:pPr lvl="1"/>
            <a:r>
              <a:rPr lang="fr-FR" dirty="0">
                <a:solidFill>
                  <a:srgbClr val="4D4D4D"/>
                </a:solidFill>
                <a:latin typeface="jaf-facitweb"/>
              </a:rPr>
              <a:t>90’, Jeff </a:t>
            </a:r>
            <a:r>
              <a:rPr lang="fr-FR" b="0" i="0" dirty="0">
                <a:solidFill>
                  <a:srgbClr val="4D4D4D"/>
                </a:solidFill>
                <a:effectLst/>
                <a:latin typeface="jaf-facitweb"/>
              </a:rPr>
              <a:t>Sutherland </a:t>
            </a:r>
            <a:r>
              <a:rPr lang="fr-FR" b="0" i="0" dirty="0" err="1">
                <a:solidFill>
                  <a:srgbClr val="4D4D4D"/>
                </a:solidFill>
                <a:effectLst/>
                <a:latin typeface="jaf-facitweb"/>
              </a:rPr>
              <a:t>frusté</a:t>
            </a:r>
            <a:r>
              <a:rPr lang="fr-FR" b="0" i="0" dirty="0">
                <a:solidFill>
                  <a:srgbClr val="4D4D4D"/>
                </a:solidFill>
                <a:effectLst/>
                <a:latin typeface="jaf-facitweb"/>
              </a:rPr>
              <a:t> des dérapages ‘budgets’, ‘non-respects des échéances’</a:t>
            </a:r>
          </a:p>
          <a:p>
            <a:pPr lvl="1"/>
            <a:r>
              <a:rPr lang="fr-FR" dirty="0">
                <a:solidFill>
                  <a:srgbClr val="4D4D4D"/>
                </a:solidFill>
                <a:latin typeface="jaf-facitweb"/>
              </a:rPr>
              <a:t>« La recette »</a:t>
            </a:r>
            <a:endParaRPr lang="en-BE" dirty="0"/>
          </a:p>
        </p:txBody>
      </p:sp>
    </p:spTree>
    <p:extLst>
      <p:ext uri="{BB962C8B-B14F-4D97-AF65-F5344CB8AC3E}">
        <p14:creationId xmlns:p14="http://schemas.microsoft.com/office/powerpoint/2010/main" val="370142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639759-DFC7-4D92-87B0-DEBAD080FE9F}"/>
              </a:ext>
            </a:extLst>
          </p:cNvPr>
          <p:cNvSpPr>
            <a:spLocks noGrp="1"/>
          </p:cNvSpPr>
          <p:nvPr>
            <p:ph type="title"/>
          </p:nvPr>
        </p:nvSpPr>
        <p:spPr/>
        <p:txBody>
          <a:bodyPr/>
          <a:lstStyle/>
          <a:p>
            <a:r>
              <a:rPr lang="en-US" b="1" i="0" cap="all" dirty="0">
                <a:solidFill>
                  <a:srgbClr val="66748C"/>
                </a:solidFill>
                <a:effectLst/>
                <a:latin typeface="Source Sans Pro" panose="020B0503030403020204" pitchFamily="34" charset="0"/>
              </a:rPr>
              <a:t>BURNUP</a:t>
            </a:r>
            <a:endParaRPr lang="en-BE" dirty="0"/>
          </a:p>
        </p:txBody>
      </p:sp>
      <p:sp>
        <p:nvSpPr>
          <p:cNvPr id="3" name="Espace réservé du contenu 2">
            <a:extLst>
              <a:ext uri="{FF2B5EF4-FFF2-40B4-BE49-F238E27FC236}">
                <a16:creationId xmlns:a16="http://schemas.microsoft.com/office/drawing/2014/main" id="{AAE37445-6224-4FAA-9044-DFDF939433D2}"/>
              </a:ext>
            </a:extLst>
          </p:cNvPr>
          <p:cNvSpPr>
            <a:spLocks noGrp="1"/>
          </p:cNvSpPr>
          <p:nvPr>
            <p:ph idx="1"/>
          </p:nvPr>
        </p:nvSpPr>
        <p:spPr/>
        <p:txBody>
          <a:bodyPr/>
          <a:lstStyle/>
          <a:p>
            <a:r>
              <a:rPr lang="fr-FR" dirty="0">
                <a:solidFill>
                  <a:srgbClr val="6B778B"/>
                </a:solidFill>
                <a:latin typeface="Source Sans Pro" panose="020B0503030403020204" pitchFamily="34" charset="0"/>
              </a:rPr>
              <a:t>E</a:t>
            </a:r>
            <a:r>
              <a:rPr lang="fr-FR" b="0" i="0" dirty="0">
                <a:solidFill>
                  <a:srgbClr val="6B778B"/>
                </a:solidFill>
                <a:effectLst/>
                <a:latin typeface="Source Sans Pro" panose="020B0503030403020204" pitchFamily="34" charset="0"/>
              </a:rPr>
              <a:t>volution de la quantité de travail terminée en fonction du temps</a:t>
            </a:r>
          </a:p>
          <a:p>
            <a:r>
              <a:rPr lang="fr-FR" b="0" i="0" dirty="0">
                <a:solidFill>
                  <a:srgbClr val="6B778B"/>
                </a:solidFill>
                <a:effectLst/>
                <a:latin typeface="Source Sans Pro" panose="020B0503030403020204" pitchFamily="34" charset="0"/>
              </a:rPr>
              <a:t>Indices :</a:t>
            </a:r>
          </a:p>
          <a:p>
            <a:pPr lvl="1"/>
            <a:r>
              <a:rPr lang="fr-FR" b="0" i="0" dirty="0">
                <a:solidFill>
                  <a:srgbClr val="6B778B"/>
                </a:solidFill>
                <a:effectLst/>
                <a:latin typeface="Source Sans Pro" panose="020B0503030403020204" pitchFamily="34" charset="0"/>
              </a:rPr>
              <a:t>Évolution attendue</a:t>
            </a:r>
          </a:p>
          <a:p>
            <a:pPr lvl="1"/>
            <a:r>
              <a:rPr lang="fr-FR" b="0" i="0" dirty="0">
                <a:solidFill>
                  <a:srgbClr val="6B778B"/>
                </a:solidFill>
                <a:effectLst/>
                <a:latin typeface="Source Sans Pro" panose="020B0503030403020204" pitchFamily="34" charset="0"/>
              </a:rPr>
              <a:t>Évolution réelle</a:t>
            </a:r>
          </a:p>
          <a:p>
            <a:pPr lvl="1"/>
            <a:r>
              <a:rPr lang="fr-FR" dirty="0">
                <a:solidFill>
                  <a:srgbClr val="6B778B"/>
                </a:solidFill>
                <a:latin typeface="Source Sans Pro" panose="020B0503030403020204" pitchFamily="34" charset="0"/>
              </a:rPr>
              <a:t>P</a:t>
            </a:r>
            <a:r>
              <a:rPr lang="fr-FR" b="0" i="0" dirty="0">
                <a:solidFill>
                  <a:srgbClr val="6B778B"/>
                </a:solidFill>
                <a:effectLst/>
                <a:latin typeface="Source Sans Pro" panose="020B0503030403020204" pitchFamily="34" charset="0"/>
              </a:rPr>
              <a:t>érimètre de la release</a:t>
            </a:r>
          </a:p>
          <a:p>
            <a:pPr lvl="2"/>
            <a:r>
              <a:rPr lang="fr-FR" dirty="0">
                <a:solidFill>
                  <a:srgbClr val="6B778B"/>
                </a:solidFill>
                <a:latin typeface="Source Sans Pro" panose="020B0503030403020204" pitchFamily="34" charset="0"/>
              </a:rPr>
              <a:t>Tient compte du remaniement </a:t>
            </a:r>
            <a:endParaRPr lang="en-BE" dirty="0"/>
          </a:p>
        </p:txBody>
      </p:sp>
      <p:pic>
        <p:nvPicPr>
          <p:cNvPr id="4" name="Image 3">
            <a:extLst>
              <a:ext uri="{FF2B5EF4-FFF2-40B4-BE49-F238E27FC236}">
                <a16:creationId xmlns:a16="http://schemas.microsoft.com/office/drawing/2014/main" id="{A77BE034-CB6C-438C-B02E-190B5AE0F4D0}"/>
              </a:ext>
            </a:extLst>
          </p:cNvPr>
          <p:cNvPicPr>
            <a:picLocks noChangeAspect="1"/>
          </p:cNvPicPr>
          <p:nvPr/>
        </p:nvPicPr>
        <p:blipFill>
          <a:blip r:embed="rId2"/>
          <a:stretch>
            <a:fillRect/>
          </a:stretch>
        </p:blipFill>
        <p:spPr>
          <a:xfrm>
            <a:off x="5722868" y="3164364"/>
            <a:ext cx="6345306" cy="3693636"/>
          </a:xfrm>
          <a:prstGeom prst="rect">
            <a:avLst/>
          </a:prstGeom>
        </p:spPr>
      </p:pic>
    </p:spTree>
    <p:extLst>
      <p:ext uri="{BB962C8B-B14F-4D97-AF65-F5344CB8AC3E}">
        <p14:creationId xmlns:p14="http://schemas.microsoft.com/office/powerpoint/2010/main" val="130619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1D744E-802D-40C6-9387-EB094538699E}"/>
              </a:ext>
            </a:extLst>
          </p:cNvPr>
          <p:cNvSpPr>
            <a:spLocks noGrp="1"/>
          </p:cNvSpPr>
          <p:nvPr>
            <p:ph type="title"/>
          </p:nvPr>
        </p:nvSpPr>
        <p:spPr/>
        <p:txBody>
          <a:bodyPr>
            <a:normAutofit/>
          </a:bodyPr>
          <a:lstStyle/>
          <a:p>
            <a:pPr fontAlgn="base"/>
            <a:r>
              <a:rPr lang="en-US" b="1" i="0" cap="all" dirty="0">
                <a:solidFill>
                  <a:srgbClr val="6B778B"/>
                </a:solidFill>
                <a:effectLst/>
                <a:latin typeface="Source Sans Pro" panose="020B0503030403020204" pitchFamily="34" charset="0"/>
              </a:rPr>
              <a:t>VÉLOCITÉ</a:t>
            </a:r>
            <a:endParaRPr lang="en-BE" dirty="0"/>
          </a:p>
        </p:txBody>
      </p:sp>
      <p:sp>
        <p:nvSpPr>
          <p:cNvPr id="3" name="Espace réservé du contenu 2">
            <a:extLst>
              <a:ext uri="{FF2B5EF4-FFF2-40B4-BE49-F238E27FC236}">
                <a16:creationId xmlns:a16="http://schemas.microsoft.com/office/drawing/2014/main" id="{83FF7730-5514-4154-BDE1-1B5F5E3839CA}"/>
              </a:ext>
            </a:extLst>
          </p:cNvPr>
          <p:cNvSpPr>
            <a:spLocks noGrp="1"/>
          </p:cNvSpPr>
          <p:nvPr>
            <p:ph idx="1"/>
          </p:nvPr>
        </p:nvSpPr>
        <p:spPr/>
        <p:txBody>
          <a:bodyPr/>
          <a:lstStyle/>
          <a:p>
            <a:r>
              <a:rPr lang="fr-FR" dirty="0">
                <a:solidFill>
                  <a:srgbClr val="6B778B"/>
                </a:solidFill>
                <a:latin typeface="Source Sans Pro" panose="020B0503030403020204" pitchFamily="34" charset="0"/>
              </a:rPr>
              <a:t>D</a:t>
            </a:r>
            <a:r>
              <a:rPr lang="fr-FR" b="0" i="0" dirty="0">
                <a:solidFill>
                  <a:srgbClr val="6B778B"/>
                </a:solidFill>
                <a:effectLst/>
                <a:latin typeface="Source Sans Pro" panose="020B0503030403020204" pitchFamily="34" charset="0"/>
              </a:rPr>
              <a:t>éterminer l’effort qu’est capable de fournir l’équipe pour un sprint</a:t>
            </a:r>
          </a:p>
          <a:p>
            <a:r>
              <a:rPr lang="fr-FR" dirty="0">
                <a:solidFill>
                  <a:srgbClr val="6B778B"/>
                </a:solidFill>
                <a:latin typeface="Source Sans Pro" panose="020B0503030403020204" pitchFamily="34" charset="0"/>
              </a:rPr>
              <a:t>Aide à la planification </a:t>
            </a:r>
          </a:p>
          <a:p>
            <a:r>
              <a:rPr lang="fr-FR" dirty="0">
                <a:solidFill>
                  <a:srgbClr val="6B778B"/>
                </a:solidFill>
                <a:latin typeface="Source Sans Pro" panose="020B0503030403020204" pitchFamily="34" charset="0"/>
              </a:rPr>
              <a:t>Pas une mesure de performance/productivité</a:t>
            </a:r>
          </a:p>
          <a:p>
            <a:pPr lvl="1"/>
            <a:r>
              <a:rPr lang="fr-FR" dirty="0">
                <a:solidFill>
                  <a:srgbClr val="6B778B"/>
                </a:solidFill>
                <a:latin typeface="Source Sans Pro" panose="020B0503030403020204" pitchFamily="34" charset="0"/>
              </a:rPr>
              <a:t>Qualité, valeur,…</a:t>
            </a:r>
            <a:endParaRPr lang="en-BE" dirty="0"/>
          </a:p>
        </p:txBody>
      </p:sp>
      <p:pic>
        <p:nvPicPr>
          <p:cNvPr id="4" name="Image 3">
            <a:extLst>
              <a:ext uri="{FF2B5EF4-FFF2-40B4-BE49-F238E27FC236}">
                <a16:creationId xmlns:a16="http://schemas.microsoft.com/office/drawing/2014/main" id="{9BAD7AC9-E2EC-422C-BCF3-237979466D52}"/>
              </a:ext>
            </a:extLst>
          </p:cNvPr>
          <p:cNvPicPr>
            <a:picLocks noChangeAspect="1"/>
          </p:cNvPicPr>
          <p:nvPr/>
        </p:nvPicPr>
        <p:blipFill>
          <a:blip r:embed="rId2"/>
          <a:stretch>
            <a:fillRect/>
          </a:stretch>
        </p:blipFill>
        <p:spPr>
          <a:xfrm>
            <a:off x="4867998" y="3371848"/>
            <a:ext cx="5695225" cy="3429000"/>
          </a:xfrm>
          <a:prstGeom prst="rect">
            <a:avLst/>
          </a:prstGeom>
        </p:spPr>
      </p:pic>
    </p:spTree>
    <p:extLst>
      <p:ext uri="{BB962C8B-B14F-4D97-AF65-F5344CB8AC3E}">
        <p14:creationId xmlns:p14="http://schemas.microsoft.com/office/powerpoint/2010/main" val="1776502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11C2AE-D81F-4E8B-B258-C4AD58023EE5}"/>
              </a:ext>
            </a:extLst>
          </p:cNvPr>
          <p:cNvSpPr>
            <a:spLocks noGrp="1"/>
          </p:cNvSpPr>
          <p:nvPr>
            <p:ph type="title"/>
          </p:nvPr>
        </p:nvSpPr>
        <p:spPr/>
        <p:txBody>
          <a:bodyPr/>
          <a:lstStyle/>
          <a:p>
            <a:r>
              <a:rPr lang="en-US" b="1" i="0" cap="all" dirty="0">
                <a:solidFill>
                  <a:srgbClr val="6B778B"/>
                </a:solidFill>
                <a:effectLst/>
                <a:latin typeface="Source Sans Pro" panose="020B0503030403020204" pitchFamily="34" charset="0"/>
              </a:rPr>
              <a:t>CAPACITÉ</a:t>
            </a:r>
            <a:endParaRPr lang="en-BE" dirty="0"/>
          </a:p>
        </p:txBody>
      </p:sp>
      <p:sp>
        <p:nvSpPr>
          <p:cNvPr id="3" name="Espace réservé du contenu 2">
            <a:extLst>
              <a:ext uri="{FF2B5EF4-FFF2-40B4-BE49-F238E27FC236}">
                <a16:creationId xmlns:a16="http://schemas.microsoft.com/office/drawing/2014/main" id="{0F417C57-FF33-42C1-BDAD-491B98B242A3}"/>
              </a:ext>
            </a:extLst>
          </p:cNvPr>
          <p:cNvSpPr>
            <a:spLocks noGrp="1"/>
          </p:cNvSpPr>
          <p:nvPr>
            <p:ph idx="1"/>
          </p:nvPr>
        </p:nvSpPr>
        <p:spPr/>
        <p:txBody>
          <a:bodyPr/>
          <a:lstStyle/>
          <a:p>
            <a:pPr fontAlgn="base"/>
            <a:r>
              <a:rPr lang="fr-FR" dirty="0">
                <a:solidFill>
                  <a:srgbClr val="6B778B"/>
                </a:solidFill>
                <a:effectLst/>
              </a:rPr>
              <a:t>Lors de la planification des sprints</a:t>
            </a:r>
          </a:p>
          <a:p>
            <a:pPr fontAlgn="base"/>
            <a:r>
              <a:rPr lang="fr-FR" dirty="0">
                <a:solidFill>
                  <a:srgbClr val="6B778B"/>
                </a:solidFill>
                <a:effectLst/>
              </a:rPr>
              <a:t>Disponibilité de l’équipe</a:t>
            </a:r>
          </a:p>
          <a:p>
            <a:pPr lvl="1" fontAlgn="base"/>
            <a:r>
              <a:rPr lang="fr-FR" dirty="0">
                <a:solidFill>
                  <a:srgbClr val="6B778B"/>
                </a:solidFill>
              </a:rPr>
              <a:t>p</a:t>
            </a:r>
            <a:r>
              <a:rPr lang="fr-FR" dirty="0">
                <a:solidFill>
                  <a:srgbClr val="6B778B"/>
                </a:solidFill>
                <a:effectLst/>
              </a:rPr>
              <a:t>ériodes de formation, de congés…</a:t>
            </a:r>
          </a:p>
          <a:p>
            <a:pPr fontAlgn="base"/>
            <a:r>
              <a:rPr lang="fr-FR" dirty="0">
                <a:solidFill>
                  <a:srgbClr val="6B778B"/>
                </a:solidFill>
                <a:effectLst/>
              </a:rPr>
              <a:t>Modifier la capacité de l’équipe</a:t>
            </a:r>
            <a:r>
              <a:rPr lang="fr-FR" dirty="0">
                <a:solidFill>
                  <a:srgbClr val="6B778B"/>
                </a:solidFill>
              </a:rPr>
              <a:t> ? </a:t>
            </a:r>
          </a:p>
          <a:p>
            <a:pPr marL="457200" lvl="1" indent="0" fontAlgn="base">
              <a:buNone/>
            </a:pPr>
            <a:br>
              <a:rPr lang="fr-FR" dirty="0"/>
            </a:br>
            <a:endParaRPr lang="en-BE" dirty="0"/>
          </a:p>
        </p:txBody>
      </p:sp>
    </p:spTree>
    <p:extLst>
      <p:ext uri="{BB962C8B-B14F-4D97-AF65-F5344CB8AC3E}">
        <p14:creationId xmlns:p14="http://schemas.microsoft.com/office/powerpoint/2010/main" val="2058539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3095EF-1D5C-4C36-999D-1801A9B973EE}"/>
              </a:ext>
            </a:extLst>
          </p:cNvPr>
          <p:cNvSpPr>
            <a:spLocks noGrp="1"/>
          </p:cNvSpPr>
          <p:nvPr>
            <p:ph type="title"/>
          </p:nvPr>
        </p:nvSpPr>
        <p:spPr/>
        <p:txBody>
          <a:bodyPr/>
          <a:lstStyle/>
          <a:p>
            <a:r>
              <a:rPr lang="en-US" dirty="0"/>
              <a:t>Scrum</a:t>
            </a:r>
            <a:endParaRPr lang="en-BE" dirty="0"/>
          </a:p>
        </p:txBody>
      </p:sp>
      <p:sp>
        <p:nvSpPr>
          <p:cNvPr id="3" name="Espace réservé du contenu 2">
            <a:extLst>
              <a:ext uri="{FF2B5EF4-FFF2-40B4-BE49-F238E27FC236}">
                <a16:creationId xmlns:a16="http://schemas.microsoft.com/office/drawing/2014/main" id="{11798256-AAC1-4DB2-B533-46A3D2019680}"/>
              </a:ext>
            </a:extLst>
          </p:cNvPr>
          <p:cNvSpPr>
            <a:spLocks noGrp="1"/>
          </p:cNvSpPr>
          <p:nvPr>
            <p:ph idx="1"/>
          </p:nvPr>
        </p:nvSpPr>
        <p:spPr>
          <a:xfrm>
            <a:off x="838200" y="1825625"/>
            <a:ext cx="10676138" cy="4805994"/>
          </a:xfrm>
        </p:spPr>
        <p:txBody>
          <a:bodyPr>
            <a:normAutofit fontScale="92500" lnSpcReduction="10000"/>
          </a:bodyPr>
          <a:lstStyle/>
          <a:p>
            <a:r>
              <a:rPr lang="en-US" dirty="0">
                <a:solidFill>
                  <a:srgbClr val="4D4D4D"/>
                </a:solidFill>
                <a:latin typeface="jaf-facitweb"/>
              </a:rPr>
              <a:t>Scrum = </a:t>
            </a:r>
            <a:r>
              <a:rPr lang="en-US" dirty="0" err="1">
                <a:solidFill>
                  <a:srgbClr val="4D4D4D"/>
                </a:solidFill>
                <a:latin typeface="jaf-facitweb"/>
              </a:rPr>
              <a:t>melée</a:t>
            </a:r>
            <a:r>
              <a:rPr lang="en-US" dirty="0">
                <a:solidFill>
                  <a:srgbClr val="4D4D4D"/>
                </a:solidFill>
                <a:latin typeface="jaf-facitweb"/>
              </a:rPr>
              <a:t> (Rugby)</a:t>
            </a:r>
          </a:p>
          <a:p>
            <a:pPr lvl="1"/>
            <a:r>
              <a:rPr lang="fr-FR" dirty="0">
                <a:solidFill>
                  <a:srgbClr val="4D4D4D"/>
                </a:solidFill>
                <a:latin typeface="jaf-facitweb"/>
              </a:rPr>
              <a:t>Approche dynamique et participative (concertations fréquentes)</a:t>
            </a:r>
          </a:p>
          <a:p>
            <a:r>
              <a:rPr lang="fr-FR" dirty="0">
                <a:solidFill>
                  <a:srgbClr val="4D4D4D"/>
                </a:solidFill>
                <a:latin typeface="jaf-facitweb"/>
              </a:rPr>
              <a:t>Bénéfices :</a:t>
            </a:r>
          </a:p>
          <a:p>
            <a:pPr lvl="1"/>
            <a:r>
              <a:rPr lang="fr-FR" dirty="0">
                <a:solidFill>
                  <a:srgbClr val="4D4D4D"/>
                </a:solidFill>
                <a:latin typeface="jaf-facitweb"/>
              </a:rPr>
              <a:t>améliorer la productivité </a:t>
            </a:r>
          </a:p>
          <a:p>
            <a:pPr lvl="1"/>
            <a:r>
              <a:rPr lang="fr-FR" dirty="0">
                <a:solidFill>
                  <a:srgbClr val="4D4D4D"/>
                </a:solidFill>
                <a:latin typeface="jaf-facitweb"/>
              </a:rPr>
              <a:t>optimisation du produit (feedbacks réguliers avec utilisateurs finaux)</a:t>
            </a:r>
            <a:endParaRPr lang="en-US" dirty="0">
              <a:solidFill>
                <a:srgbClr val="4D4D4D"/>
              </a:solidFill>
              <a:latin typeface="jaf-facitweb"/>
            </a:endParaRPr>
          </a:p>
          <a:p>
            <a:r>
              <a:rPr lang="en-US" dirty="0" err="1">
                <a:solidFill>
                  <a:srgbClr val="4D4D4D"/>
                </a:solidFill>
                <a:latin typeface="jaf-facitweb"/>
              </a:rPr>
              <a:t>Valeur</a:t>
            </a:r>
            <a:r>
              <a:rPr lang="en-US" dirty="0">
                <a:solidFill>
                  <a:srgbClr val="4D4D4D"/>
                </a:solidFill>
                <a:latin typeface="jaf-facitweb"/>
              </a:rPr>
              <a:t> du </a:t>
            </a:r>
            <a:r>
              <a:rPr lang="en-US" dirty="0" err="1">
                <a:solidFill>
                  <a:srgbClr val="4D4D4D"/>
                </a:solidFill>
                <a:latin typeface="jaf-facitweb"/>
              </a:rPr>
              <a:t>manifeste</a:t>
            </a:r>
            <a:r>
              <a:rPr lang="en-US" dirty="0">
                <a:solidFill>
                  <a:srgbClr val="4D4D4D"/>
                </a:solidFill>
                <a:latin typeface="jaf-facitweb"/>
              </a:rPr>
              <a:t> ‘Agile’</a:t>
            </a:r>
          </a:p>
          <a:p>
            <a:pPr lvl="1"/>
            <a:r>
              <a:rPr lang="fr-FR" dirty="0">
                <a:solidFill>
                  <a:srgbClr val="4D4D4D"/>
                </a:solidFill>
                <a:latin typeface="jaf-facitweb"/>
              </a:rPr>
              <a:t>collaboration client, interaction, acceptation du changement (ego en sourdine)</a:t>
            </a:r>
          </a:p>
          <a:p>
            <a:r>
              <a:rPr lang="fr-FR" dirty="0">
                <a:solidFill>
                  <a:srgbClr val="4D4D4D"/>
                </a:solidFill>
                <a:latin typeface="jaf-facitweb"/>
              </a:rPr>
              <a:t>Trois </a:t>
            </a:r>
            <a:r>
              <a:rPr lang="fr-FR" dirty="0" err="1">
                <a:solidFill>
                  <a:srgbClr val="4D4D4D"/>
                </a:solidFill>
                <a:latin typeface="jaf-facitweb"/>
              </a:rPr>
              <a:t>pilliers</a:t>
            </a:r>
            <a:r>
              <a:rPr lang="fr-FR" dirty="0">
                <a:solidFill>
                  <a:srgbClr val="4D4D4D"/>
                </a:solidFill>
                <a:latin typeface="jaf-facitweb"/>
              </a:rPr>
              <a:t> </a:t>
            </a:r>
          </a:p>
          <a:p>
            <a:pPr lvl="1"/>
            <a:r>
              <a:rPr lang="fr-FR" dirty="0">
                <a:solidFill>
                  <a:srgbClr val="4D4D4D"/>
                </a:solidFill>
                <a:latin typeface="jaf-facitweb"/>
              </a:rPr>
              <a:t>Transparence : tous au courant </a:t>
            </a:r>
          </a:p>
          <a:p>
            <a:pPr lvl="1"/>
            <a:r>
              <a:rPr lang="fr-FR" dirty="0">
                <a:solidFill>
                  <a:srgbClr val="4D4D4D"/>
                </a:solidFill>
                <a:latin typeface="jaf-facitweb"/>
              </a:rPr>
              <a:t>Inspection : évaluation régulière </a:t>
            </a:r>
          </a:p>
          <a:p>
            <a:pPr lvl="1"/>
            <a:r>
              <a:rPr lang="en-US" dirty="0">
                <a:solidFill>
                  <a:srgbClr val="4D4D4D"/>
                </a:solidFill>
                <a:latin typeface="jaf-facitweb"/>
              </a:rPr>
              <a:t>Adaptation : au </a:t>
            </a:r>
            <a:r>
              <a:rPr lang="en-US" dirty="0" err="1">
                <a:solidFill>
                  <a:srgbClr val="4D4D4D"/>
                </a:solidFill>
                <a:latin typeface="jaf-facitweb"/>
              </a:rPr>
              <a:t>besoin</a:t>
            </a:r>
            <a:r>
              <a:rPr lang="en-US" dirty="0">
                <a:solidFill>
                  <a:srgbClr val="4D4D4D"/>
                </a:solidFill>
                <a:latin typeface="jaf-facitweb"/>
              </a:rPr>
              <a:t> </a:t>
            </a:r>
          </a:p>
          <a:p>
            <a:r>
              <a:rPr lang="en-US" dirty="0" err="1">
                <a:solidFill>
                  <a:srgbClr val="4D4D4D"/>
                </a:solidFill>
                <a:latin typeface="jaf-facitweb"/>
              </a:rPr>
              <a:t>Modèle</a:t>
            </a:r>
            <a:r>
              <a:rPr lang="en-US" dirty="0">
                <a:solidFill>
                  <a:srgbClr val="4D4D4D"/>
                </a:solidFill>
                <a:latin typeface="jaf-facitweb"/>
              </a:rPr>
              <a:t> du leader au service des </a:t>
            </a:r>
            <a:r>
              <a:rPr lang="en-US" dirty="0" err="1">
                <a:solidFill>
                  <a:srgbClr val="4D4D4D"/>
                </a:solidFill>
                <a:latin typeface="jaf-facitweb"/>
              </a:rPr>
              <a:t>autres</a:t>
            </a:r>
            <a:endParaRPr lang="en-BE" dirty="0">
              <a:solidFill>
                <a:srgbClr val="4D4D4D"/>
              </a:solidFill>
              <a:latin typeface="jaf-facitweb"/>
            </a:endParaRPr>
          </a:p>
        </p:txBody>
      </p:sp>
    </p:spTree>
    <p:extLst>
      <p:ext uri="{BB962C8B-B14F-4D97-AF65-F5344CB8AC3E}">
        <p14:creationId xmlns:p14="http://schemas.microsoft.com/office/powerpoint/2010/main" val="176021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481BAAF-55AD-49B3-86EB-E824ED53DDCF}"/>
              </a:ext>
            </a:extLst>
          </p:cNvPr>
          <p:cNvSpPr>
            <a:spLocks noGrp="1"/>
          </p:cNvSpPr>
          <p:nvPr>
            <p:ph type="ctrTitle"/>
          </p:nvPr>
        </p:nvSpPr>
        <p:spPr/>
        <p:txBody>
          <a:bodyPr/>
          <a:lstStyle/>
          <a:p>
            <a:r>
              <a:rPr lang="en-US" dirty="0"/>
              <a:t>Concept </a:t>
            </a:r>
            <a:r>
              <a:rPr lang="en-US" dirty="0" err="1"/>
              <a:t>général</a:t>
            </a:r>
            <a:endParaRPr lang="en-BE" dirty="0"/>
          </a:p>
        </p:txBody>
      </p:sp>
      <p:sp>
        <p:nvSpPr>
          <p:cNvPr id="5" name="Sous-titre 4">
            <a:extLst>
              <a:ext uri="{FF2B5EF4-FFF2-40B4-BE49-F238E27FC236}">
                <a16:creationId xmlns:a16="http://schemas.microsoft.com/office/drawing/2014/main" id="{6E22950C-4404-4A91-9B08-10EE49BC2E19}"/>
              </a:ext>
            </a:extLst>
          </p:cNvPr>
          <p:cNvSpPr>
            <a:spLocks noGrp="1"/>
          </p:cNvSpPr>
          <p:nvPr>
            <p:ph type="subTitle" idx="1"/>
          </p:nvPr>
        </p:nvSpPr>
        <p:spPr/>
        <p:txBody>
          <a:bodyPr/>
          <a:lstStyle/>
          <a:p>
            <a:endParaRPr lang="en-BE"/>
          </a:p>
        </p:txBody>
      </p:sp>
    </p:spTree>
    <p:extLst>
      <p:ext uri="{BB962C8B-B14F-4D97-AF65-F5344CB8AC3E}">
        <p14:creationId xmlns:p14="http://schemas.microsoft.com/office/powerpoint/2010/main" val="580637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4001ED-70F8-40AF-BC4E-5A620CD94E85}"/>
              </a:ext>
            </a:extLst>
          </p:cNvPr>
          <p:cNvSpPr>
            <a:spLocks noGrp="1"/>
          </p:cNvSpPr>
          <p:nvPr>
            <p:ph type="title"/>
          </p:nvPr>
        </p:nvSpPr>
        <p:spPr/>
        <p:txBody>
          <a:bodyPr/>
          <a:lstStyle/>
          <a:p>
            <a:pPr algn="r"/>
            <a:r>
              <a:rPr lang="en-US" dirty="0" err="1"/>
              <a:t>Processus</a:t>
            </a:r>
            <a:endParaRPr lang="en-BE" dirty="0"/>
          </a:p>
        </p:txBody>
      </p:sp>
      <p:pic>
        <p:nvPicPr>
          <p:cNvPr id="6" name="Espace réservé du contenu 5">
            <a:extLst>
              <a:ext uri="{FF2B5EF4-FFF2-40B4-BE49-F238E27FC236}">
                <a16:creationId xmlns:a16="http://schemas.microsoft.com/office/drawing/2014/main" id="{9FCABA83-2E51-457A-99A2-FF8CF49144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5739" y="1997192"/>
            <a:ext cx="8380520" cy="4693091"/>
          </a:xfrm>
        </p:spPr>
      </p:pic>
    </p:spTree>
    <p:extLst>
      <p:ext uri="{BB962C8B-B14F-4D97-AF65-F5344CB8AC3E}">
        <p14:creationId xmlns:p14="http://schemas.microsoft.com/office/powerpoint/2010/main" val="2063273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4001ED-70F8-40AF-BC4E-5A620CD94E85}"/>
              </a:ext>
            </a:extLst>
          </p:cNvPr>
          <p:cNvSpPr>
            <a:spLocks noGrp="1"/>
          </p:cNvSpPr>
          <p:nvPr>
            <p:ph type="title"/>
          </p:nvPr>
        </p:nvSpPr>
        <p:spPr/>
        <p:txBody>
          <a:bodyPr/>
          <a:lstStyle/>
          <a:p>
            <a:pPr algn="r"/>
            <a:r>
              <a:rPr lang="en-US" dirty="0" err="1"/>
              <a:t>Rôles</a:t>
            </a:r>
            <a:endParaRPr lang="en-BE" dirty="0"/>
          </a:p>
        </p:txBody>
      </p:sp>
      <p:pic>
        <p:nvPicPr>
          <p:cNvPr id="6" name="Espace réservé du contenu 5">
            <a:extLst>
              <a:ext uri="{FF2B5EF4-FFF2-40B4-BE49-F238E27FC236}">
                <a16:creationId xmlns:a16="http://schemas.microsoft.com/office/drawing/2014/main" id="{9FCABA83-2E51-457A-99A2-FF8CF49144C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5739" y="1997192"/>
            <a:ext cx="8380520" cy="4693091"/>
          </a:xfrm>
        </p:spPr>
      </p:pic>
    </p:spTree>
    <p:extLst>
      <p:ext uri="{BB962C8B-B14F-4D97-AF65-F5344CB8AC3E}">
        <p14:creationId xmlns:p14="http://schemas.microsoft.com/office/powerpoint/2010/main" val="306814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4001ED-70F8-40AF-BC4E-5A620CD94E85}"/>
              </a:ext>
            </a:extLst>
          </p:cNvPr>
          <p:cNvSpPr>
            <a:spLocks noGrp="1"/>
          </p:cNvSpPr>
          <p:nvPr>
            <p:ph type="title"/>
          </p:nvPr>
        </p:nvSpPr>
        <p:spPr/>
        <p:txBody>
          <a:bodyPr/>
          <a:lstStyle/>
          <a:p>
            <a:pPr algn="r"/>
            <a:r>
              <a:rPr lang="en-US" dirty="0" err="1"/>
              <a:t>Unités</a:t>
            </a:r>
            <a:r>
              <a:rPr lang="en-US" dirty="0"/>
              <a:t> de production</a:t>
            </a:r>
            <a:endParaRPr lang="en-BE" dirty="0"/>
          </a:p>
        </p:txBody>
      </p:sp>
      <p:pic>
        <p:nvPicPr>
          <p:cNvPr id="6" name="Espace réservé du contenu 5">
            <a:extLst>
              <a:ext uri="{FF2B5EF4-FFF2-40B4-BE49-F238E27FC236}">
                <a16:creationId xmlns:a16="http://schemas.microsoft.com/office/drawing/2014/main" id="{9FCABA83-2E51-457A-99A2-FF8CF49144C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5739" y="1997192"/>
            <a:ext cx="8380520" cy="4693091"/>
          </a:xfrm>
        </p:spPr>
      </p:pic>
    </p:spTree>
    <p:extLst>
      <p:ext uri="{BB962C8B-B14F-4D97-AF65-F5344CB8AC3E}">
        <p14:creationId xmlns:p14="http://schemas.microsoft.com/office/powerpoint/2010/main" val="2516717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4001ED-70F8-40AF-BC4E-5A620CD94E85}"/>
              </a:ext>
            </a:extLst>
          </p:cNvPr>
          <p:cNvSpPr>
            <a:spLocks noGrp="1"/>
          </p:cNvSpPr>
          <p:nvPr>
            <p:ph type="title"/>
          </p:nvPr>
        </p:nvSpPr>
        <p:spPr/>
        <p:txBody>
          <a:bodyPr/>
          <a:lstStyle/>
          <a:p>
            <a:pPr algn="r"/>
            <a:r>
              <a:rPr lang="en-US" dirty="0" err="1"/>
              <a:t>Cérémonies</a:t>
            </a:r>
            <a:endParaRPr lang="en-BE" dirty="0"/>
          </a:p>
        </p:txBody>
      </p:sp>
      <p:pic>
        <p:nvPicPr>
          <p:cNvPr id="6" name="Espace réservé du contenu 5">
            <a:extLst>
              <a:ext uri="{FF2B5EF4-FFF2-40B4-BE49-F238E27FC236}">
                <a16:creationId xmlns:a16="http://schemas.microsoft.com/office/drawing/2014/main" id="{9FCABA83-2E51-457A-99A2-FF8CF49144C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5739" y="1997192"/>
            <a:ext cx="8380520" cy="4693091"/>
          </a:xfrm>
        </p:spPr>
      </p:pic>
    </p:spTree>
    <p:extLst>
      <p:ext uri="{BB962C8B-B14F-4D97-AF65-F5344CB8AC3E}">
        <p14:creationId xmlns:p14="http://schemas.microsoft.com/office/powerpoint/2010/main" val="381661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DE6FC9-9F8D-4FD2-A2A9-A843CDB0F122}"/>
              </a:ext>
            </a:extLst>
          </p:cNvPr>
          <p:cNvSpPr>
            <a:spLocks noGrp="1"/>
          </p:cNvSpPr>
          <p:nvPr>
            <p:ph type="title"/>
          </p:nvPr>
        </p:nvSpPr>
        <p:spPr/>
        <p:txBody>
          <a:bodyPr/>
          <a:lstStyle/>
          <a:p>
            <a:r>
              <a:rPr lang="en-US" dirty="0" err="1"/>
              <a:t>Itérations</a:t>
            </a:r>
            <a:endParaRPr lang="en-BE" dirty="0"/>
          </a:p>
        </p:txBody>
      </p:sp>
      <p:pic>
        <p:nvPicPr>
          <p:cNvPr id="5" name="Espace réservé du contenu 4">
            <a:extLst>
              <a:ext uri="{FF2B5EF4-FFF2-40B4-BE49-F238E27FC236}">
                <a16:creationId xmlns:a16="http://schemas.microsoft.com/office/drawing/2014/main" id="{50B3E53B-B582-4A19-8980-0AE8A7721A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0281" y="2251489"/>
            <a:ext cx="7615237" cy="2525362"/>
          </a:xfrm>
        </p:spPr>
      </p:pic>
    </p:spTree>
    <p:extLst>
      <p:ext uri="{BB962C8B-B14F-4D97-AF65-F5344CB8AC3E}">
        <p14:creationId xmlns:p14="http://schemas.microsoft.com/office/powerpoint/2010/main" val="413286968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1300</Words>
  <Application>Microsoft Office PowerPoint</Application>
  <PresentationFormat>Grand écran</PresentationFormat>
  <Paragraphs>165</Paragraphs>
  <Slides>22</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22</vt:i4>
      </vt:variant>
    </vt:vector>
  </HeadingPairs>
  <TitlesOfParts>
    <vt:vector size="28" baseType="lpstr">
      <vt:lpstr>Arial</vt:lpstr>
      <vt:lpstr>Calibri</vt:lpstr>
      <vt:lpstr>Calibri Light</vt:lpstr>
      <vt:lpstr>jaf-facitweb</vt:lpstr>
      <vt:lpstr>Source Sans Pro</vt:lpstr>
      <vt:lpstr>Thème Office</vt:lpstr>
      <vt:lpstr>Présentation PowerPoint</vt:lpstr>
      <vt:lpstr>Présentation PowerPoint</vt:lpstr>
      <vt:lpstr>Scrum</vt:lpstr>
      <vt:lpstr>Concept général</vt:lpstr>
      <vt:lpstr>Processus</vt:lpstr>
      <vt:lpstr>Rôles</vt:lpstr>
      <vt:lpstr>Unités de production</vt:lpstr>
      <vt:lpstr>Cérémonies</vt:lpstr>
      <vt:lpstr>Itérations</vt:lpstr>
      <vt:lpstr>Management visual des tâches</vt:lpstr>
      <vt:lpstr>Unité de mesure du travail </vt:lpstr>
      <vt:lpstr>Présentation PowerPoint</vt:lpstr>
      <vt:lpstr>Story points </vt:lpstr>
      <vt:lpstr>Présentation PowerPoint</vt:lpstr>
      <vt:lpstr>Présentation PowerPoint</vt:lpstr>
      <vt:lpstr>Présentation PowerPoint</vt:lpstr>
      <vt:lpstr>Présentation PowerPoint</vt:lpstr>
      <vt:lpstr>Evaluation</vt:lpstr>
      <vt:lpstr>BURNDOWN</vt:lpstr>
      <vt:lpstr>BURNUP</vt:lpstr>
      <vt:lpstr>VÉLOCITÉ</vt:lpstr>
      <vt:lpstr>CAPACITÉ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et scrum</dc:title>
  <dc:creator>JC Meunier</dc:creator>
  <cp:lastModifiedBy>JC Meunier</cp:lastModifiedBy>
  <cp:revision>25</cp:revision>
  <dcterms:created xsi:type="dcterms:W3CDTF">2020-10-06T03:23:52Z</dcterms:created>
  <dcterms:modified xsi:type="dcterms:W3CDTF">2021-01-13T05:17:55Z</dcterms:modified>
</cp:coreProperties>
</file>