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67" r:id="rId10"/>
    <p:sldId id="266" r:id="rId11"/>
    <p:sldId id="269" r:id="rId12"/>
    <p:sldId id="261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C5182-1A6B-40BE-BD0E-F4E00553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89685F-A553-4B89-BF58-FC6F5245D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6C0B2-F2E8-4859-9DA8-CA628677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A738C-422B-4206-871D-9C0C7619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C09D1-A089-46DE-A5D9-2F477E9D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49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04ED0-3D9B-4A02-8F04-751A7C2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FB942-0AEA-4AA1-BE6C-277E3E9C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0C719-B8C8-4F54-854E-20D743F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3C47B-594D-42E2-BC04-2123DC89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4BEC2-3BDA-4E74-AA3B-45A8288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30BC98-CD6D-41E8-8564-6C7E0212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33C424-91E1-48D1-A37F-ADDA40F5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0E337-3FFB-438B-8AB5-2A2997B2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DB320-FBE4-4FEB-886E-E278C11E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6A847-5657-45F9-8030-DDB44F57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0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F102-4683-4D86-959F-A0AABD3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CD34E-31B5-4239-AADD-E7414336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01FD1-1662-4588-90BA-E28A24DF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A35498-D6E6-425F-AD7B-C3A503C3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064FD-AE9D-49CE-96BE-38373BD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8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746C-CE9D-42AC-964E-EE3EB1F2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F22CAD-1320-45FE-9DBB-E28A835F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E0AE6-2FA4-4D49-A820-C944286A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025F1-1718-4D54-9845-42E36AA3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BDF3B-AA74-4A8D-9C76-5460B942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71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98DAA-FEDC-4D06-9566-6F45D854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468A7-D689-42C1-AD61-40E07E832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A782C8-8420-43C2-AB2F-12B5CF9B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AD77A4-4167-4A9E-9BF4-3EF1BD4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5C63E-9D68-4233-9265-E1184952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30765-9050-46FD-9B02-63C358A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37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E8391-A332-4431-88D3-789498A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8C7387-BBF9-4F81-820B-398CE59D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2B4903-302B-4A35-B16E-C0B82063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EA3C66-606B-4E43-8DAF-F1C0CAB19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EDE400-E2A8-4E15-B088-B343351E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8E238-F259-42DA-A1A6-4C4453BB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28EED-6929-4063-AF60-9D42FA9E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45445E-E95B-4BD5-B1CB-C89DEC3E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52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2EF9-421C-4D76-A69C-1D9F9579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292A5F-8D82-47A0-B0FD-35E7907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A4D1BD-F712-4006-A47B-2AA0E88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AB9E7-040D-4D8D-8BE6-F8AF3A65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634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5502FF-57AA-4636-9B3C-A0339FC1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7AFD6E-1997-444F-B8B2-2422817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D758C-0227-4882-8FEA-EF60C8D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80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D3A8-8CDE-4E14-B83A-655CB996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C9D1E-585E-4E51-B304-45DD69A1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397BB7-FB14-4C4C-87BB-E452CF6D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F002D-4289-4F5E-AF87-6B85804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853D2-261E-412D-B403-2589935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10EFF-C7B3-47D1-B9E4-BDBDDD1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38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D727-09AD-4A2B-BDDA-B2A0A93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3701C6-F8E0-4184-8803-81DA995F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A521AD-1B84-4002-ADDD-EB192051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3F2749-FA54-4537-A83D-55D26E8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640B9F-A47E-4722-BB44-1172CFDD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64584C-50C6-455D-A796-C5467B7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47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0FD60-0C96-449C-9BB2-DEDAD3D4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570F9-8EC6-4551-B41D-895A12C7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FB468-D1A4-4B13-951B-9A3A5279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E04F-4561-4402-9672-7D810C9894D1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B1197-20AB-4696-B15F-AB5C18B40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BB460-40C8-4799-864E-AFE4C12C0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C2A0-F65C-45BA-BE7A-3EE77EA735E8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012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3914F-CB43-4683-863B-B51C67A5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indices </a:t>
            </a:r>
            <a:endParaRPr lang="en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EA9FC-D386-4501-B9AE-1D07B5280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endParaRPr lang="en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4E636-8D14-4A6E-810C-306EA38EF093}"/>
              </a:ext>
            </a:extLst>
          </p:cNvPr>
          <p:cNvSpPr txBox="1"/>
          <p:nvPr/>
        </p:nvSpPr>
        <p:spPr>
          <a:xfrm>
            <a:off x="5965795" y="5921408"/>
            <a:ext cx="58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Meunier Jean Christophe </a:t>
            </a:r>
          </a:p>
          <a:p>
            <a:pPr algn="r"/>
            <a:r>
              <a:rPr lang="en-US" dirty="0"/>
              <a:t>November the 30</a:t>
            </a:r>
            <a:r>
              <a:rPr lang="en-US" baseline="30000" dirty="0"/>
              <a:t>th</a:t>
            </a:r>
            <a:r>
              <a:rPr lang="en-US" dirty="0"/>
              <a:t> 2020, </a:t>
            </a:r>
            <a:r>
              <a:rPr lang="en-US" dirty="0" err="1"/>
              <a:t>Becode</a:t>
            </a:r>
            <a:r>
              <a:rPr lang="en-US" dirty="0"/>
              <a:t> AI/Data science bootcamp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602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DF151-534C-459B-B5C8-2C7D109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Pré</a:t>
            </a:r>
            <a:r>
              <a:rPr lang="en-US" dirty="0" err="1"/>
              <a:t>cision</a:t>
            </a:r>
            <a:r>
              <a:rPr lang="en-US" dirty="0"/>
              <a:t>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621EE-3610-4703-BCF6-0E5EAED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</a:t>
            </a:r>
            <a:r>
              <a:rPr lang="en-US" dirty="0" err="1"/>
              <a:t>vrais</a:t>
            </a:r>
            <a:r>
              <a:rPr lang="en-US" dirty="0"/>
              <a:t> </a:t>
            </a:r>
            <a:r>
              <a:rPr lang="en-US" dirty="0" err="1"/>
              <a:t>positifs</a:t>
            </a:r>
            <a:r>
              <a:rPr lang="en-US" dirty="0"/>
              <a:t> (TP)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u="sng" dirty="0" err="1"/>
              <a:t>p</a:t>
            </a:r>
            <a:r>
              <a:rPr lang="en-US" dirty="0" err="1"/>
              <a:t>ositifs</a:t>
            </a:r>
            <a:r>
              <a:rPr lang="en-US" dirty="0"/>
              <a:t> </a:t>
            </a:r>
            <a:r>
              <a:rPr lang="en-US" u="sng" dirty="0" err="1"/>
              <a:t>pré</a:t>
            </a:r>
            <a:r>
              <a:rPr lang="en-US" dirty="0" err="1"/>
              <a:t>dits</a:t>
            </a:r>
            <a:r>
              <a:rPr lang="en-US" dirty="0"/>
              <a:t> (TP + FP)  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DEA411-F54A-4A71-9009-4F30463B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81858"/>
              </p:ext>
            </p:extLst>
          </p:nvPr>
        </p:nvGraphicFramePr>
        <p:xfrm>
          <a:off x="1044256" y="2771775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229A562-DCD0-4E90-8B79-7E631BD0D68E}"/>
              </a:ext>
            </a:extLst>
          </p:cNvPr>
          <p:cNvSpPr txBox="1"/>
          <p:nvPr/>
        </p:nvSpPr>
        <p:spPr>
          <a:xfrm>
            <a:off x="6657975" y="2653466"/>
            <a:ext cx="46958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/>
              <a:t>Vaccin</a:t>
            </a:r>
            <a:r>
              <a:rPr lang="en-US" b="1" dirty="0"/>
              <a:t> </a:t>
            </a:r>
            <a:r>
              <a:rPr lang="en-US" b="1" dirty="0" err="1"/>
              <a:t>Covid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Dans mon </a:t>
            </a:r>
            <a:r>
              <a:rPr lang="en-US" dirty="0" err="1"/>
              <a:t>échantillon</a:t>
            </a:r>
            <a:r>
              <a:rPr lang="en-US" dirty="0"/>
              <a:t> de 100 </a:t>
            </a:r>
            <a:r>
              <a:rPr lang="en-US" dirty="0" err="1"/>
              <a:t>sujets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60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au </a:t>
            </a:r>
            <a:r>
              <a:rPr lang="en-US" dirty="0" err="1"/>
              <a:t>vaccin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40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négativement</a:t>
            </a:r>
            <a:r>
              <a:rPr lang="en-US" dirty="0"/>
              <a:t> </a:t>
            </a:r>
            <a:endParaRPr lang="en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044B46-C2D0-4C0A-B194-9A4F230C8448}"/>
              </a:ext>
            </a:extLst>
          </p:cNvPr>
          <p:cNvCxnSpPr/>
          <p:nvPr/>
        </p:nvCxnSpPr>
        <p:spPr>
          <a:xfrm>
            <a:off x="5486400" y="41433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07443-6541-4398-BA9C-5A1E78CC482B}"/>
              </a:ext>
            </a:extLst>
          </p:cNvPr>
          <p:cNvCxnSpPr/>
          <p:nvPr/>
        </p:nvCxnSpPr>
        <p:spPr>
          <a:xfrm>
            <a:off x="5514975" y="4676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/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45+13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=0,7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C9D31-6D16-4783-A5D4-44A69567F96E}"/>
              </a:ext>
            </a:extLst>
          </p:cNvPr>
          <p:cNvCxnSpPr/>
          <p:nvPr/>
        </p:nvCxnSpPr>
        <p:spPr>
          <a:xfrm>
            <a:off x="5391149" y="5019676"/>
            <a:ext cx="1038226" cy="542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638C9-81FF-484A-9292-9DDE8AD7806F}"/>
              </a:ext>
            </a:extLst>
          </p:cNvPr>
          <p:cNvSpPr txBox="1"/>
          <p:nvPr/>
        </p:nvSpPr>
        <p:spPr>
          <a:xfrm>
            <a:off x="6429375" y="54867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Bonnes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prédictions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BE" b="1" dirty="0">
              <a:solidFill>
                <a:srgbClr val="00B05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227405-AB9D-4EB1-B174-6B779FDD43F1}"/>
              </a:ext>
            </a:extLst>
          </p:cNvPr>
          <p:cNvSpPr/>
          <p:nvPr/>
        </p:nvSpPr>
        <p:spPr>
          <a:xfrm>
            <a:off x="3533775" y="3981450"/>
            <a:ext cx="457200" cy="352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EE1E9B-1C63-4EA0-BAB6-EDFA65E9AB46}"/>
              </a:ext>
            </a:extLst>
          </p:cNvPr>
          <p:cNvSpPr/>
          <p:nvPr/>
        </p:nvSpPr>
        <p:spPr>
          <a:xfrm>
            <a:off x="3409949" y="3981450"/>
            <a:ext cx="666751" cy="902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8298E1-FE05-4544-A847-FBD66BCC6DF5}"/>
                  </a:ext>
                </a:extLst>
              </p:cNvPr>
              <p:cNvSpPr txBox="1"/>
              <p:nvPr/>
            </p:nvSpPr>
            <p:spPr>
              <a:xfrm>
                <a:off x="5514975" y="204517"/>
                <a:ext cx="325755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8298E1-FE05-4544-A847-FBD66BCC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5" y="204517"/>
                <a:ext cx="3257550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8939A7C-5730-4C6A-87F9-2160FAECC86D}"/>
              </a:ext>
            </a:extLst>
          </p:cNvPr>
          <p:cNvCxnSpPr/>
          <p:nvPr/>
        </p:nvCxnSpPr>
        <p:spPr>
          <a:xfrm>
            <a:off x="8353425" y="704850"/>
            <a:ext cx="3143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1ED914D-A924-423B-83D1-A199535F6CC6}"/>
              </a:ext>
            </a:extLst>
          </p:cNvPr>
          <p:cNvSpPr txBox="1"/>
          <p:nvPr/>
        </p:nvSpPr>
        <p:spPr>
          <a:xfrm>
            <a:off x="8677275" y="523875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Pénalise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modèles</a:t>
            </a:r>
            <a:r>
              <a:rPr lang="en-US" dirty="0">
                <a:solidFill>
                  <a:srgbClr val="FF0000"/>
                </a:solidFill>
              </a:rPr>
              <a:t> trop </a:t>
            </a:r>
            <a:r>
              <a:rPr lang="en-US" dirty="0" err="1">
                <a:solidFill>
                  <a:srgbClr val="FF0000"/>
                </a:solidFill>
              </a:rPr>
              <a:t>optimistes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DF151-534C-459B-B5C8-2C7D109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621EE-3610-4703-BCF6-0E5EAED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</a:t>
            </a:r>
            <a:r>
              <a:rPr lang="en-US" dirty="0" err="1"/>
              <a:t>vrais</a:t>
            </a:r>
            <a:r>
              <a:rPr lang="en-US" dirty="0"/>
              <a:t> </a:t>
            </a:r>
            <a:r>
              <a:rPr lang="en-US" dirty="0" err="1"/>
              <a:t>positifs</a:t>
            </a:r>
            <a:r>
              <a:rPr lang="en-US" dirty="0"/>
              <a:t> (TP)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positifs</a:t>
            </a:r>
            <a:r>
              <a:rPr lang="en-US" dirty="0"/>
              <a:t> ‘</a:t>
            </a:r>
            <a:r>
              <a:rPr lang="en-US" dirty="0" err="1"/>
              <a:t>réels</a:t>
            </a:r>
            <a:r>
              <a:rPr lang="en-US" dirty="0"/>
              <a:t>’ (TP + FN)  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DEA411-F54A-4A71-9009-4F30463B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3349"/>
              </p:ext>
            </p:extLst>
          </p:nvPr>
        </p:nvGraphicFramePr>
        <p:xfrm>
          <a:off x="1044256" y="2771775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229A562-DCD0-4E90-8B79-7E631BD0D68E}"/>
              </a:ext>
            </a:extLst>
          </p:cNvPr>
          <p:cNvSpPr txBox="1"/>
          <p:nvPr/>
        </p:nvSpPr>
        <p:spPr>
          <a:xfrm>
            <a:off x="6657975" y="2653466"/>
            <a:ext cx="46958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/>
              <a:t>Vaccin</a:t>
            </a:r>
            <a:r>
              <a:rPr lang="en-US" b="1" dirty="0"/>
              <a:t> </a:t>
            </a:r>
            <a:r>
              <a:rPr lang="en-US" b="1" dirty="0" err="1"/>
              <a:t>Covid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Dans mon </a:t>
            </a:r>
            <a:r>
              <a:rPr lang="en-US" dirty="0" err="1"/>
              <a:t>échantillon</a:t>
            </a:r>
            <a:r>
              <a:rPr lang="en-US" dirty="0"/>
              <a:t> de 100 </a:t>
            </a:r>
            <a:r>
              <a:rPr lang="en-US" dirty="0" err="1"/>
              <a:t>sujets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60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au </a:t>
            </a:r>
            <a:r>
              <a:rPr lang="en-US" dirty="0" err="1"/>
              <a:t>vaccin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40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négativement</a:t>
            </a:r>
            <a:r>
              <a:rPr lang="en-US" dirty="0"/>
              <a:t> </a:t>
            </a:r>
            <a:endParaRPr lang="en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044B46-C2D0-4C0A-B194-9A4F230C8448}"/>
              </a:ext>
            </a:extLst>
          </p:cNvPr>
          <p:cNvCxnSpPr/>
          <p:nvPr/>
        </p:nvCxnSpPr>
        <p:spPr>
          <a:xfrm>
            <a:off x="5486400" y="41433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07443-6541-4398-BA9C-5A1E78CC482B}"/>
              </a:ext>
            </a:extLst>
          </p:cNvPr>
          <p:cNvCxnSpPr/>
          <p:nvPr/>
        </p:nvCxnSpPr>
        <p:spPr>
          <a:xfrm>
            <a:off x="5514975" y="4676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/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45+1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=0,7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C9D31-6D16-4783-A5D4-44A69567F96E}"/>
              </a:ext>
            </a:extLst>
          </p:cNvPr>
          <p:cNvCxnSpPr/>
          <p:nvPr/>
        </p:nvCxnSpPr>
        <p:spPr>
          <a:xfrm>
            <a:off x="5391149" y="5019676"/>
            <a:ext cx="1038226" cy="542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638C9-81FF-484A-9292-9DDE8AD7806F}"/>
              </a:ext>
            </a:extLst>
          </p:cNvPr>
          <p:cNvSpPr txBox="1"/>
          <p:nvPr/>
        </p:nvSpPr>
        <p:spPr>
          <a:xfrm>
            <a:off x="6429375" y="54867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Bonnes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prédictions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BE" b="1" dirty="0">
              <a:solidFill>
                <a:srgbClr val="00B05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227405-AB9D-4EB1-B174-6B779FDD43F1}"/>
              </a:ext>
            </a:extLst>
          </p:cNvPr>
          <p:cNvSpPr/>
          <p:nvPr/>
        </p:nvSpPr>
        <p:spPr>
          <a:xfrm>
            <a:off x="3533775" y="3981450"/>
            <a:ext cx="457200" cy="352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EE1E9B-1C63-4EA0-BAB6-EDFA65E9AB46}"/>
              </a:ext>
            </a:extLst>
          </p:cNvPr>
          <p:cNvSpPr/>
          <p:nvPr/>
        </p:nvSpPr>
        <p:spPr>
          <a:xfrm>
            <a:off x="3409949" y="3981450"/>
            <a:ext cx="1743076" cy="352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8939A7C-5730-4C6A-87F9-2160FAECC86D}"/>
              </a:ext>
            </a:extLst>
          </p:cNvPr>
          <p:cNvCxnSpPr/>
          <p:nvPr/>
        </p:nvCxnSpPr>
        <p:spPr>
          <a:xfrm>
            <a:off x="8353425" y="704850"/>
            <a:ext cx="3143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1ED914D-A924-423B-83D1-A199535F6CC6}"/>
              </a:ext>
            </a:extLst>
          </p:cNvPr>
          <p:cNvSpPr txBox="1"/>
          <p:nvPr/>
        </p:nvSpPr>
        <p:spPr>
          <a:xfrm>
            <a:off x="8677275" y="523875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Pénalise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modèles</a:t>
            </a:r>
            <a:r>
              <a:rPr lang="en-US" dirty="0">
                <a:solidFill>
                  <a:srgbClr val="FF0000"/>
                </a:solidFill>
              </a:rPr>
              <a:t> trop </a:t>
            </a:r>
            <a:r>
              <a:rPr lang="en-US" dirty="0" err="1">
                <a:solidFill>
                  <a:srgbClr val="FF0000"/>
                </a:solidFill>
              </a:rPr>
              <a:t>pessimistes</a:t>
            </a:r>
            <a:endParaRPr lang="en-B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D06F13-9E9B-4DEF-9DBD-B416851CD8BE}"/>
                  </a:ext>
                </a:extLst>
              </p:cNvPr>
              <p:cNvSpPr txBox="1"/>
              <p:nvPr/>
            </p:nvSpPr>
            <p:spPr>
              <a:xfrm>
                <a:off x="5514975" y="383518"/>
                <a:ext cx="2903161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D06F13-9E9B-4DEF-9DBD-B416851CD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5" y="383518"/>
                <a:ext cx="2903161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4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D9831-DB27-4EE5-BE54-DDC38BFC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Accuracy, precision, recall</a:t>
            </a:r>
            <a:endParaRPr lang="en-BE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D7CBA72-349B-449F-8FD2-DE52B2C7E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36788"/>
              </p:ext>
            </p:extLst>
          </p:nvPr>
        </p:nvGraphicFramePr>
        <p:xfrm>
          <a:off x="494848" y="1843270"/>
          <a:ext cx="8740712" cy="3604454"/>
        </p:xfrm>
        <a:graphic>
          <a:graphicData uri="http://schemas.openxmlformats.org/drawingml/2006/table">
            <a:tbl>
              <a:tblPr firstRow="1" firstCol="1" bandRow="1"/>
              <a:tblGrid>
                <a:gridCol w="771493">
                  <a:extLst>
                    <a:ext uri="{9D8B030D-6E8A-4147-A177-3AD203B41FA5}">
                      <a16:colId xmlns:a16="http://schemas.microsoft.com/office/drawing/2014/main" val="3479599921"/>
                    </a:ext>
                  </a:extLst>
                </a:gridCol>
                <a:gridCol w="601326">
                  <a:extLst>
                    <a:ext uri="{9D8B030D-6E8A-4147-A177-3AD203B41FA5}">
                      <a16:colId xmlns:a16="http://schemas.microsoft.com/office/drawing/2014/main" val="296558786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745714255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1211041555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781974518"/>
                    </a:ext>
                  </a:extLst>
                </a:gridCol>
                <a:gridCol w="744725">
                  <a:extLst>
                    <a:ext uri="{9D8B030D-6E8A-4147-A177-3AD203B41FA5}">
                      <a16:colId xmlns:a16="http://schemas.microsoft.com/office/drawing/2014/main" val="462219054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2964444408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684495257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61527636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94245953"/>
                    </a:ext>
                  </a:extLst>
                </a:gridCol>
                <a:gridCol w="600368">
                  <a:extLst>
                    <a:ext uri="{9D8B030D-6E8A-4147-A177-3AD203B41FA5}">
                      <a16:colId xmlns:a16="http://schemas.microsoft.com/office/drawing/2014/main" val="2438393870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2329990908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183932403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36641112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 pessimiste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parfait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 optimiste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5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 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 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59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697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9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31943"/>
                  </a:ext>
                </a:extLst>
              </a:tr>
              <a:tr h="42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945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1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658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80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172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5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4108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50935"/>
                  </a:ext>
                </a:extLst>
              </a:tr>
            </a:tbl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63C6A2C-085B-4DDC-BD1D-B1B996B9C5D3}"/>
              </a:ext>
            </a:extLst>
          </p:cNvPr>
          <p:cNvSpPr/>
          <p:nvPr/>
        </p:nvSpPr>
        <p:spPr>
          <a:xfrm>
            <a:off x="81724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9A5EF4B-6333-4CED-9C18-688E8547581D}"/>
              </a:ext>
            </a:extLst>
          </p:cNvPr>
          <p:cNvSpPr/>
          <p:nvPr/>
        </p:nvSpPr>
        <p:spPr>
          <a:xfrm>
            <a:off x="20256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90DCBA6-180B-46D4-8615-AE3083161F6B}"/>
              </a:ext>
            </a:extLst>
          </p:cNvPr>
          <p:cNvSpPr/>
          <p:nvPr/>
        </p:nvSpPr>
        <p:spPr>
          <a:xfrm>
            <a:off x="51498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9C4AC8D-84B8-4402-AACC-80EDE413AE42}"/>
              </a:ext>
            </a:extLst>
          </p:cNvPr>
          <p:cNvCxnSpPr/>
          <p:nvPr/>
        </p:nvCxnSpPr>
        <p:spPr>
          <a:xfrm>
            <a:off x="9304020" y="2834640"/>
            <a:ext cx="502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1A5FBA-9F8B-43FC-B279-845FC74E1630}"/>
              </a:ext>
            </a:extLst>
          </p:cNvPr>
          <p:cNvSpPr txBox="1"/>
          <p:nvPr/>
        </p:nvSpPr>
        <p:spPr>
          <a:xfrm>
            <a:off x="9989820" y="2651760"/>
            <a:ext cx="17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Réels</a:t>
            </a:r>
            <a:r>
              <a:rPr lang="en-US" dirty="0"/>
              <a:t> </a:t>
            </a:r>
            <a:r>
              <a:rPr lang="en-US" dirty="0" err="1"/>
              <a:t>positifs</a:t>
            </a:r>
            <a:endParaRPr lang="en-BE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3A77468-AEF1-475D-B49F-89FDFD9C6F82}"/>
              </a:ext>
            </a:extLst>
          </p:cNvPr>
          <p:cNvSpPr/>
          <p:nvPr/>
        </p:nvSpPr>
        <p:spPr>
          <a:xfrm>
            <a:off x="8195310" y="274320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8BF7E16-1796-4E64-B7E6-35247D46D9B9}"/>
              </a:ext>
            </a:extLst>
          </p:cNvPr>
          <p:cNvSpPr/>
          <p:nvPr/>
        </p:nvSpPr>
        <p:spPr>
          <a:xfrm>
            <a:off x="2023110" y="273558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8797847-DB3A-482F-91C0-A6F844F5D84C}"/>
              </a:ext>
            </a:extLst>
          </p:cNvPr>
          <p:cNvSpPr/>
          <p:nvPr/>
        </p:nvSpPr>
        <p:spPr>
          <a:xfrm>
            <a:off x="5177790" y="274320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DD1CB05-57FD-49A8-BBBF-4FE15C78B3A8}"/>
              </a:ext>
            </a:extLst>
          </p:cNvPr>
          <p:cNvCxnSpPr>
            <a:cxnSpLocks/>
          </p:cNvCxnSpPr>
          <p:nvPr/>
        </p:nvCxnSpPr>
        <p:spPr>
          <a:xfrm>
            <a:off x="8473440" y="3168833"/>
            <a:ext cx="1333500" cy="3135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02FD3DC-7420-4381-B0E0-2FC55A9CEF41}"/>
              </a:ext>
            </a:extLst>
          </p:cNvPr>
          <p:cNvSpPr txBox="1"/>
          <p:nvPr/>
        </p:nvSpPr>
        <p:spPr>
          <a:xfrm>
            <a:off x="9989820" y="3307080"/>
            <a:ext cx="170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Positifs</a:t>
            </a:r>
            <a:r>
              <a:rPr lang="en-US" dirty="0"/>
              <a:t> du </a:t>
            </a:r>
            <a:r>
              <a:rPr lang="en-US" dirty="0" err="1"/>
              <a:t>modèle</a:t>
            </a:r>
            <a:endParaRPr lang="en-BE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8B9D9F-D389-4374-AA78-D88D3FA9C275}"/>
              </a:ext>
            </a:extLst>
          </p:cNvPr>
          <p:cNvSpPr txBox="1"/>
          <p:nvPr/>
        </p:nvSpPr>
        <p:spPr>
          <a:xfrm>
            <a:off x="548414" y="4358640"/>
            <a:ext cx="276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La </a:t>
            </a:r>
            <a:r>
              <a:rPr lang="en-US" sz="1000" dirty="0" err="1">
                <a:solidFill>
                  <a:srgbClr val="FF0000"/>
                </a:solidFill>
              </a:rPr>
              <a:t>plupart</a:t>
            </a:r>
            <a:r>
              <a:rPr lang="en-US" sz="1000" dirty="0">
                <a:solidFill>
                  <a:srgbClr val="FF0000"/>
                </a:solidFill>
              </a:rPr>
              <a:t> des </a:t>
            </a:r>
            <a:r>
              <a:rPr lang="en-US" sz="1000" dirty="0" err="1">
                <a:solidFill>
                  <a:srgbClr val="FF0000"/>
                </a:solidFill>
              </a:rPr>
              <a:t>positifs</a:t>
            </a:r>
            <a:r>
              <a:rPr lang="en-US" sz="1000" dirty="0">
                <a:solidFill>
                  <a:srgbClr val="FF0000"/>
                </a:solidFill>
              </a:rPr>
              <a:t> du </a:t>
            </a:r>
            <a:r>
              <a:rPr lang="en-US" sz="1000" dirty="0" err="1">
                <a:solidFill>
                  <a:srgbClr val="FF0000"/>
                </a:solidFill>
              </a:rPr>
              <a:t>modèle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sont</a:t>
            </a:r>
            <a:r>
              <a:rPr lang="en-US" sz="1000" dirty="0">
                <a:solidFill>
                  <a:srgbClr val="FF0000"/>
                </a:solidFill>
              </a:rPr>
              <a:t> des </a:t>
            </a:r>
            <a:r>
              <a:rPr lang="en-US" sz="1000" dirty="0" err="1">
                <a:solidFill>
                  <a:srgbClr val="FF0000"/>
                </a:solidFill>
              </a:rPr>
              <a:t>vrais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positifs</a:t>
            </a:r>
            <a:r>
              <a:rPr lang="en-US" sz="1000" dirty="0">
                <a:solidFill>
                  <a:srgbClr val="FF0000"/>
                </a:solidFill>
              </a:rPr>
              <a:t> (</a:t>
            </a:r>
            <a:r>
              <a:rPr lang="en-US" sz="1000" dirty="0" err="1">
                <a:solidFill>
                  <a:srgbClr val="FF0000"/>
                </a:solidFill>
              </a:rPr>
              <a:t>peu</a:t>
            </a:r>
            <a:r>
              <a:rPr lang="en-US" sz="1000" dirty="0">
                <a:solidFill>
                  <a:srgbClr val="FF0000"/>
                </a:solidFill>
              </a:rPr>
              <a:t> de FP)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6156A3-B6F0-4B4E-AD8E-52543D52EC97}"/>
              </a:ext>
            </a:extLst>
          </p:cNvPr>
          <p:cNvSpPr txBox="1"/>
          <p:nvPr/>
        </p:nvSpPr>
        <p:spPr>
          <a:xfrm>
            <a:off x="326390" y="4911332"/>
            <a:ext cx="323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Calibri" panose="020F0502020204030204"/>
              </a:rPr>
              <a:t>B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eaucoup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réels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positifs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n’ont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été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correctement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prédits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FN)</a:t>
            </a:r>
            <a:endParaRPr lang="en-BE" sz="1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C5A02E-9692-46D9-8374-1D3C7A9AE6B2}"/>
              </a:ext>
            </a:extLst>
          </p:cNvPr>
          <p:cNvSpPr txBox="1"/>
          <p:nvPr/>
        </p:nvSpPr>
        <p:spPr>
          <a:xfrm>
            <a:off x="6690134" y="4351020"/>
            <a:ext cx="276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Beaucoup de </a:t>
            </a:r>
            <a:r>
              <a:rPr lang="en-US" sz="1000" dirty="0" err="1">
                <a:solidFill>
                  <a:srgbClr val="FF0000"/>
                </a:solidFill>
              </a:rPr>
              <a:t>positifs</a:t>
            </a:r>
            <a:r>
              <a:rPr lang="en-US" sz="1000" dirty="0">
                <a:solidFill>
                  <a:srgbClr val="FF0000"/>
                </a:solidFill>
              </a:rPr>
              <a:t> du </a:t>
            </a:r>
            <a:r>
              <a:rPr lang="en-US" sz="1000" dirty="0" err="1">
                <a:solidFill>
                  <a:srgbClr val="FF0000"/>
                </a:solidFill>
              </a:rPr>
              <a:t>modèle</a:t>
            </a:r>
            <a:r>
              <a:rPr lang="en-US" sz="1000" dirty="0">
                <a:solidFill>
                  <a:srgbClr val="FF0000"/>
                </a:solidFill>
              </a:rPr>
              <a:t> ne </a:t>
            </a:r>
            <a:r>
              <a:rPr lang="en-US" sz="1000" dirty="0" err="1">
                <a:solidFill>
                  <a:srgbClr val="FF0000"/>
                </a:solidFill>
              </a:rPr>
              <a:t>sont</a:t>
            </a:r>
            <a:r>
              <a:rPr lang="en-US" sz="1000" dirty="0">
                <a:solidFill>
                  <a:srgbClr val="FF0000"/>
                </a:solidFill>
              </a:rPr>
              <a:t> pas des </a:t>
            </a:r>
            <a:r>
              <a:rPr lang="en-US" sz="1000" dirty="0" err="1">
                <a:solidFill>
                  <a:srgbClr val="FF0000"/>
                </a:solidFill>
              </a:rPr>
              <a:t>vrais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err="1">
                <a:solidFill>
                  <a:srgbClr val="FF0000"/>
                </a:solidFill>
              </a:rPr>
              <a:t>positifs</a:t>
            </a:r>
            <a:r>
              <a:rPr lang="en-US" sz="1000" dirty="0">
                <a:solidFill>
                  <a:srgbClr val="FF0000"/>
                </a:solidFill>
              </a:rPr>
              <a:t> (</a:t>
            </a:r>
            <a:r>
              <a:rPr lang="en-US" sz="1000" dirty="0" err="1">
                <a:solidFill>
                  <a:srgbClr val="FF0000"/>
                </a:solidFill>
              </a:rPr>
              <a:t>bcp</a:t>
            </a:r>
            <a:r>
              <a:rPr lang="en-US" sz="1000" dirty="0">
                <a:solidFill>
                  <a:srgbClr val="FF0000"/>
                </a:solidFill>
              </a:rPr>
              <a:t> de FP)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D145589-779D-46D0-B3BE-8EDA4E324851}"/>
              </a:ext>
            </a:extLst>
          </p:cNvPr>
          <p:cNvSpPr txBox="1"/>
          <p:nvPr/>
        </p:nvSpPr>
        <p:spPr>
          <a:xfrm>
            <a:off x="6475730" y="4911332"/>
            <a:ext cx="323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plup</a:t>
            </a:r>
            <a:r>
              <a:rPr lang="en-US" sz="1000" dirty="0">
                <a:solidFill>
                  <a:srgbClr val="FF0000"/>
                </a:solidFill>
                <a:latin typeface="Calibri" panose="020F0502020204030204"/>
              </a:rPr>
              <a:t>art des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réels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positifs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été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correctement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prédits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FN)</a:t>
            </a:r>
            <a:endParaRPr lang="en-BE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8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BC005-97A4-45C0-AAE7-D7885F8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ABE94-5507-4905-B426-5DA1DAFC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de precision et recall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</a:t>
            </a:r>
          </a:p>
          <a:p>
            <a:pPr lvl="2"/>
            <a:r>
              <a:rPr lang="fr-FR" dirty="0"/>
              <a:t>Inverse de la moyenne arithmétique des inverses des termes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Quand on veut déterminer un rapport moyen (respectent liens de proportionnalité)</a:t>
            </a:r>
          </a:p>
          <a:p>
            <a:pPr lvl="3"/>
            <a:r>
              <a:rPr lang="fr-FR" dirty="0"/>
              <a:t>Ex : vitesse moyenne AR, quand vitesse A ≠ vitesse 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D0DFF2-0C87-44BC-BBCA-EAD46C4A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182562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BC005-97A4-45C0-AAE7-D7885F8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ABE94-5507-4905-B426-5DA1DAFC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de precision et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6AD964-171C-4452-B50C-3CCBD28700E8}"/>
                  </a:ext>
                </a:extLst>
              </p:cNvPr>
              <p:cNvSpPr txBox="1"/>
              <p:nvPr/>
            </p:nvSpPr>
            <p:spPr>
              <a:xfrm>
                <a:off x="1296138" y="2681277"/>
                <a:ext cx="8369423" cy="897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BE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=2∗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6AD964-171C-4452-B50C-3CCBD287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38" y="2681277"/>
                <a:ext cx="8369423" cy="897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7412E3F-3736-45EF-9E4E-5FAE356D3161}"/>
                  </a:ext>
                </a:extLst>
              </p:cNvPr>
              <p:cNvSpPr txBox="1"/>
              <p:nvPr/>
            </p:nvSpPr>
            <p:spPr>
              <a:xfrm>
                <a:off x="1094176" y="4045684"/>
                <a:ext cx="8751163" cy="1086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BE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B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den>
                          </m:f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B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B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BE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B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BE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BE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7412E3F-3736-45EF-9E4E-5FAE356D3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76" y="4045684"/>
                <a:ext cx="8751163" cy="1086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D1701CC-4FD7-4455-99D3-EBADB0176971}"/>
              </a:ext>
            </a:extLst>
          </p:cNvPr>
          <p:cNvCxnSpPr/>
          <p:nvPr/>
        </p:nvCxnSpPr>
        <p:spPr>
          <a:xfrm>
            <a:off x="9507984" y="4536489"/>
            <a:ext cx="337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190F208-A5B9-4327-B7F3-2C4B759E0469}"/>
              </a:ext>
            </a:extLst>
          </p:cNvPr>
          <p:cNvSpPr txBox="1"/>
          <p:nvPr/>
        </p:nvSpPr>
        <p:spPr>
          <a:xfrm>
            <a:off x="9845339" y="4367816"/>
            <a:ext cx="2086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#FP et #FN </a:t>
            </a:r>
            <a:r>
              <a:rPr lang="en-US" sz="1400" dirty="0" err="1">
                <a:solidFill>
                  <a:srgbClr val="FF0000"/>
                </a:solidFill>
              </a:rPr>
              <a:t>respecté</a:t>
            </a:r>
            <a:r>
              <a:rPr lang="en-US" sz="1400" dirty="0">
                <a:solidFill>
                  <a:srgbClr val="FF0000"/>
                </a:solidFill>
              </a:rPr>
              <a:t> dans le ratio/</a:t>
            </a:r>
            <a:r>
              <a:rPr lang="en-US" sz="1400" dirty="0" err="1">
                <a:solidFill>
                  <a:srgbClr val="FF0000"/>
                </a:solidFill>
              </a:rPr>
              <a:t>calcul</a:t>
            </a:r>
            <a:r>
              <a:rPr lang="en-US" sz="1400" dirty="0">
                <a:solidFill>
                  <a:srgbClr val="FF0000"/>
                </a:solidFill>
              </a:rPr>
              <a:t> de la Moyenne H</a:t>
            </a:r>
            <a:endParaRPr lang="en-BE" sz="14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184610-929E-49B9-BEA3-04BCA46B4956}"/>
              </a:ext>
            </a:extLst>
          </p:cNvPr>
          <p:cNvSpPr txBox="1"/>
          <p:nvPr/>
        </p:nvSpPr>
        <p:spPr>
          <a:xfrm>
            <a:off x="9846815" y="5487882"/>
            <a:ext cx="2086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Pénalise</a:t>
            </a:r>
            <a:r>
              <a:rPr lang="en-US" sz="1400" dirty="0">
                <a:solidFill>
                  <a:srgbClr val="FF0000"/>
                </a:solidFill>
              </a:rPr>
              <a:t> de manière </a:t>
            </a:r>
            <a:r>
              <a:rPr lang="en-US" sz="1400" dirty="0" err="1">
                <a:solidFill>
                  <a:srgbClr val="FF0000"/>
                </a:solidFill>
              </a:rPr>
              <a:t>équivalente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modèles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optimistes</a:t>
            </a:r>
            <a:r>
              <a:rPr lang="en-US" sz="1400" dirty="0">
                <a:solidFill>
                  <a:srgbClr val="FF0000"/>
                </a:solidFill>
              </a:rPr>
              <a:t> et </a:t>
            </a:r>
            <a:r>
              <a:rPr lang="en-US" sz="1400" dirty="0" err="1">
                <a:solidFill>
                  <a:srgbClr val="FF0000"/>
                </a:solidFill>
              </a:rPr>
              <a:t>pessimistes</a:t>
            </a:r>
            <a:endParaRPr lang="en-B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6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BC005-97A4-45C0-AAE7-D7885F8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ABE94-5507-4905-B426-5DA1DAFC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1412BC2-3837-40BD-AF18-BEEDD6127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70308"/>
              </p:ext>
            </p:extLst>
          </p:nvPr>
        </p:nvGraphicFramePr>
        <p:xfrm>
          <a:off x="1044256" y="1804109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474F60-D9D6-4266-AC33-191162DD24C7}"/>
                  </a:ext>
                </a:extLst>
              </p:cNvPr>
              <p:cNvSpPr txBox="1"/>
              <p:nvPr/>
            </p:nvSpPr>
            <p:spPr>
              <a:xfrm>
                <a:off x="5470233" y="1881692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45+13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=0,7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474F60-D9D6-4266-AC33-191162DD2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233" y="1881692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E53C70-B018-46CE-88A6-4AC2437D28CC}"/>
                  </a:ext>
                </a:extLst>
              </p:cNvPr>
              <p:cNvSpPr txBox="1"/>
              <p:nvPr/>
            </p:nvSpPr>
            <p:spPr>
              <a:xfrm>
                <a:off x="5315098" y="2689935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45+1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=0,7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E53C70-B018-46CE-88A6-4AC2437D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8" y="2689935"/>
                <a:ext cx="6096000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D0E1EA-5455-41D6-8A75-A37A93C90325}"/>
                  </a:ext>
                </a:extLst>
              </p:cNvPr>
              <p:cNvSpPr txBox="1"/>
              <p:nvPr/>
            </p:nvSpPr>
            <p:spPr>
              <a:xfrm>
                <a:off x="1449280" y="4392430"/>
                <a:ext cx="8697903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BE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2∗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 ∗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0.78∗0.75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0.78+0.75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 2∗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0.585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1,53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 0,76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D0E1EA-5455-41D6-8A75-A37A93C9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80" y="4392430"/>
                <a:ext cx="8697903" cy="664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50B5B7-8388-423F-AD26-8D629FF6C222}"/>
                  </a:ext>
                </a:extLst>
              </p:cNvPr>
              <p:cNvSpPr txBox="1"/>
              <p:nvPr/>
            </p:nvSpPr>
            <p:spPr>
              <a:xfrm>
                <a:off x="2159492" y="5298553"/>
                <a:ext cx="7348492" cy="622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BE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2∗45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2∗45+13+15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118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=0.76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450B5B7-8388-423F-AD26-8D629FF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92" y="5298553"/>
                <a:ext cx="7348492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12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D9831-DB27-4EE5-BE54-DDC38BFC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Accuracy, Precision, Recall &amp; F1-Score</a:t>
            </a:r>
            <a:endParaRPr lang="en-BE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D7CBA72-349B-449F-8FD2-DE52B2C7E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57840"/>
              </p:ext>
            </p:extLst>
          </p:nvPr>
        </p:nvGraphicFramePr>
        <p:xfrm>
          <a:off x="494848" y="1843270"/>
          <a:ext cx="8740712" cy="3729042"/>
        </p:xfrm>
        <a:graphic>
          <a:graphicData uri="http://schemas.openxmlformats.org/drawingml/2006/table">
            <a:tbl>
              <a:tblPr firstRow="1" firstCol="1" bandRow="1"/>
              <a:tblGrid>
                <a:gridCol w="771493">
                  <a:extLst>
                    <a:ext uri="{9D8B030D-6E8A-4147-A177-3AD203B41FA5}">
                      <a16:colId xmlns:a16="http://schemas.microsoft.com/office/drawing/2014/main" val="3479599921"/>
                    </a:ext>
                  </a:extLst>
                </a:gridCol>
                <a:gridCol w="601326">
                  <a:extLst>
                    <a:ext uri="{9D8B030D-6E8A-4147-A177-3AD203B41FA5}">
                      <a16:colId xmlns:a16="http://schemas.microsoft.com/office/drawing/2014/main" val="296558786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745714255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1211041555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781974518"/>
                    </a:ext>
                  </a:extLst>
                </a:gridCol>
                <a:gridCol w="744725">
                  <a:extLst>
                    <a:ext uri="{9D8B030D-6E8A-4147-A177-3AD203B41FA5}">
                      <a16:colId xmlns:a16="http://schemas.microsoft.com/office/drawing/2014/main" val="462219054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2964444408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684495257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61527636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94245953"/>
                    </a:ext>
                  </a:extLst>
                </a:gridCol>
                <a:gridCol w="600368">
                  <a:extLst>
                    <a:ext uri="{9D8B030D-6E8A-4147-A177-3AD203B41FA5}">
                      <a16:colId xmlns:a16="http://schemas.microsoft.com/office/drawing/2014/main" val="2438393870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2329990908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1839324031"/>
                    </a:ext>
                  </a:extLst>
                </a:gridCol>
                <a:gridCol w="602280">
                  <a:extLst>
                    <a:ext uri="{9D8B030D-6E8A-4147-A177-3AD203B41FA5}">
                      <a16:colId xmlns:a16="http://schemas.microsoft.com/office/drawing/2014/main" val="336641112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 pessimiste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parfait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Modèle optimiste</a:t>
                      </a:r>
                      <a:endParaRPr lang="en-B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5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 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values 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59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697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9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31943"/>
                  </a:ext>
                </a:extLst>
              </a:tr>
              <a:tr h="42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945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1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658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80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172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 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5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4108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 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0,72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0,81 </a:t>
                      </a:r>
                      <a:endParaRPr lang="en-B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50935"/>
                  </a:ext>
                </a:extLst>
              </a:tr>
            </a:tbl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63C6A2C-085B-4DDC-BD1D-B1B996B9C5D3}"/>
              </a:ext>
            </a:extLst>
          </p:cNvPr>
          <p:cNvSpPr/>
          <p:nvPr/>
        </p:nvSpPr>
        <p:spPr>
          <a:xfrm>
            <a:off x="81724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9A5EF4B-6333-4CED-9C18-688E8547581D}"/>
              </a:ext>
            </a:extLst>
          </p:cNvPr>
          <p:cNvSpPr/>
          <p:nvPr/>
        </p:nvSpPr>
        <p:spPr>
          <a:xfrm>
            <a:off x="20256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90DCBA6-180B-46D4-8615-AE3083161F6B}"/>
              </a:ext>
            </a:extLst>
          </p:cNvPr>
          <p:cNvSpPr/>
          <p:nvPr/>
        </p:nvSpPr>
        <p:spPr>
          <a:xfrm>
            <a:off x="5149850" y="2743200"/>
            <a:ext cx="895349" cy="1714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3A77468-AEF1-475D-B49F-89FDFD9C6F82}"/>
              </a:ext>
            </a:extLst>
          </p:cNvPr>
          <p:cNvSpPr/>
          <p:nvPr/>
        </p:nvSpPr>
        <p:spPr>
          <a:xfrm>
            <a:off x="8195310" y="274320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8BF7E16-1796-4E64-B7E6-35247D46D9B9}"/>
              </a:ext>
            </a:extLst>
          </p:cNvPr>
          <p:cNvSpPr/>
          <p:nvPr/>
        </p:nvSpPr>
        <p:spPr>
          <a:xfrm>
            <a:off x="2023110" y="273558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8797847-DB3A-482F-91C0-A6F844F5D84C}"/>
              </a:ext>
            </a:extLst>
          </p:cNvPr>
          <p:cNvSpPr/>
          <p:nvPr/>
        </p:nvSpPr>
        <p:spPr>
          <a:xfrm>
            <a:off x="5177790" y="2743200"/>
            <a:ext cx="278130" cy="425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769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BAD21-2529-469C-AC12-26D5079E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2AC71-C494-4F1F-AB6F-B1660EA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75ECE5-10E5-4D7D-BAD5-6109AF83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3" y="1768986"/>
            <a:ext cx="6468378" cy="11717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863C6-C071-4566-A9AB-52BECB00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27" y="1012779"/>
            <a:ext cx="2448267" cy="24292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BCA996-A471-435E-AB7C-2AC97DE0B5E8}"/>
              </a:ext>
            </a:extLst>
          </p:cNvPr>
          <p:cNvSpPr txBox="1"/>
          <p:nvPr/>
        </p:nvSpPr>
        <p:spPr>
          <a:xfrm>
            <a:off x="7190912" y="1793284"/>
            <a:ext cx="8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</a:t>
            </a:r>
          </a:p>
          <a:p>
            <a:r>
              <a:rPr lang="en-US" dirty="0"/>
              <a:t>Values </a:t>
            </a:r>
            <a:endParaRPr lang="en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8167F4-77FB-490B-97F8-3C158EE89076}"/>
              </a:ext>
            </a:extLst>
          </p:cNvPr>
          <p:cNvSpPr txBox="1"/>
          <p:nvPr/>
        </p:nvSpPr>
        <p:spPr>
          <a:xfrm>
            <a:off x="9012315" y="423960"/>
            <a:ext cx="107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 </a:t>
            </a:r>
          </a:p>
          <a:p>
            <a:pPr algn="ctr"/>
            <a:r>
              <a:rPr lang="en-US" dirty="0"/>
              <a:t>Values </a:t>
            </a:r>
            <a:endParaRPr lang="en-BE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7052BFC-C4A3-4D9A-86D9-E7765965B402}"/>
              </a:ext>
            </a:extLst>
          </p:cNvPr>
          <p:cNvSpPr/>
          <p:nvPr/>
        </p:nvSpPr>
        <p:spPr>
          <a:xfrm>
            <a:off x="8726750" y="2601149"/>
            <a:ext cx="967666" cy="3462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AE17F5-0629-4975-B9CC-8153BBE3DA64}"/>
              </a:ext>
            </a:extLst>
          </p:cNvPr>
          <p:cNvSpPr txBox="1"/>
          <p:nvPr/>
        </p:nvSpPr>
        <p:spPr>
          <a:xfrm>
            <a:off x="8969902" y="2897650"/>
            <a:ext cx="5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FN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4C67154-801D-47D3-88E0-FC67063EF65F}"/>
              </a:ext>
            </a:extLst>
          </p:cNvPr>
          <p:cNvSpPr/>
          <p:nvPr/>
        </p:nvSpPr>
        <p:spPr>
          <a:xfrm>
            <a:off x="10022889" y="1266324"/>
            <a:ext cx="435006" cy="10175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D442B8-1D24-4229-9D32-B852295D8BBC}"/>
              </a:ext>
            </a:extLst>
          </p:cNvPr>
          <p:cNvSpPr txBox="1"/>
          <p:nvPr/>
        </p:nvSpPr>
        <p:spPr>
          <a:xfrm>
            <a:off x="10409319" y="1590410"/>
            <a:ext cx="5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FP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AB87CB-2E2C-41B5-8492-B80A1C5AF3CB}"/>
              </a:ext>
            </a:extLst>
          </p:cNvPr>
          <p:cNvSpPr/>
          <p:nvPr/>
        </p:nvSpPr>
        <p:spPr>
          <a:xfrm>
            <a:off x="8147727" y="2618905"/>
            <a:ext cx="294937" cy="346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872624-E163-40E1-8089-FA208B4DCEE4}"/>
              </a:ext>
            </a:extLst>
          </p:cNvPr>
          <p:cNvSpPr/>
          <p:nvPr/>
        </p:nvSpPr>
        <p:spPr>
          <a:xfrm rot="5232646">
            <a:off x="10084536" y="3161924"/>
            <a:ext cx="294937" cy="346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45F9A-B55E-4550-91F8-E7E51AA4AC03}"/>
              </a:ext>
            </a:extLst>
          </p:cNvPr>
          <p:cNvSpPr txBox="1"/>
          <p:nvPr/>
        </p:nvSpPr>
        <p:spPr>
          <a:xfrm>
            <a:off x="10250995" y="2595067"/>
            <a:ext cx="5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TP</a:t>
            </a:r>
            <a:endParaRPr lang="en-B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E2C377-8196-41AC-AE28-E4FA0672F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1" y="3774075"/>
            <a:ext cx="8240275" cy="2953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5E6706C-E361-414E-8CBF-5A5FD008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130" y="4386284"/>
            <a:ext cx="5439534" cy="2029108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3BEB992-26B5-44C8-A572-ACDEDA873D69}"/>
              </a:ext>
            </a:extLst>
          </p:cNvPr>
          <p:cNvSpPr/>
          <p:nvPr/>
        </p:nvSpPr>
        <p:spPr>
          <a:xfrm>
            <a:off x="4882718" y="5961386"/>
            <a:ext cx="497150" cy="15979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318BC61-BF3E-422E-ABAF-0BF0B04D96A7}"/>
              </a:ext>
            </a:extLst>
          </p:cNvPr>
          <p:cNvSpPr/>
          <p:nvPr/>
        </p:nvSpPr>
        <p:spPr>
          <a:xfrm>
            <a:off x="4882718" y="4816475"/>
            <a:ext cx="497150" cy="7205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E70AB2A-B92C-4677-87C0-CA1D4682213F}"/>
              </a:ext>
            </a:extLst>
          </p:cNvPr>
          <p:cNvSpPr/>
          <p:nvPr/>
        </p:nvSpPr>
        <p:spPr>
          <a:xfrm>
            <a:off x="4889068" y="6180461"/>
            <a:ext cx="497150" cy="1597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0188EED-BFF1-4785-A2F8-62405619AD22}"/>
              </a:ext>
            </a:extLst>
          </p:cNvPr>
          <p:cNvSpPr/>
          <p:nvPr/>
        </p:nvSpPr>
        <p:spPr>
          <a:xfrm>
            <a:off x="8030745" y="4816475"/>
            <a:ext cx="497150" cy="66426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255645-CB42-486B-9D34-AF51B7200FCA}"/>
              </a:ext>
            </a:extLst>
          </p:cNvPr>
          <p:cNvSpPr txBox="1"/>
          <p:nvPr/>
        </p:nvSpPr>
        <p:spPr>
          <a:xfrm>
            <a:off x="4638675" y="5730766"/>
            <a:ext cx="111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Moyenne simple </a:t>
            </a:r>
            <a:endParaRPr lang="en-BE" sz="1000" b="1" dirty="0">
              <a:solidFill>
                <a:schemeClr val="accent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982725-BC97-45D6-B35A-67704A7BE738}"/>
              </a:ext>
            </a:extLst>
          </p:cNvPr>
          <p:cNvSpPr txBox="1"/>
          <p:nvPr/>
        </p:nvSpPr>
        <p:spPr>
          <a:xfrm>
            <a:off x="4478337" y="6302375"/>
            <a:ext cx="133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/>
                </a:solidFill>
              </a:rPr>
              <a:t>Moyenne </a:t>
            </a:r>
            <a:r>
              <a:rPr lang="en-US" sz="1000" b="1" dirty="0" err="1">
                <a:solidFill>
                  <a:schemeClr val="accent6"/>
                </a:solidFill>
              </a:rPr>
              <a:t>pondérée</a:t>
            </a:r>
            <a:r>
              <a:rPr lang="en-US" sz="1000" b="1" dirty="0">
                <a:solidFill>
                  <a:schemeClr val="accent6"/>
                </a:solidFill>
              </a:rPr>
              <a:t> par taille des cellules </a:t>
            </a:r>
            <a:endParaRPr lang="en-BE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E36A-9030-4676-9D12-B1D62F3A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</a:t>
            </a:r>
            <a:endParaRPr lang="en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21470-DC81-4A75-B083-830D7D575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372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DB7F-7301-410E-9A24-80C39F7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1D2E-4215-4DC9-8FFB-9D4C4626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15A33A-414F-4FCE-A57A-5426FEC9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44" y="2429707"/>
            <a:ext cx="4451042" cy="28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DB7F-7301-410E-9A24-80C39F7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1D2E-4215-4DC9-8FFB-9D4C4626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15A33A-414F-4FCE-A57A-5426FEC9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44" y="2429707"/>
            <a:ext cx="4451042" cy="28613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822AA3-00EE-46B3-B4BE-B3E89BD5C3AA}"/>
              </a:ext>
            </a:extLst>
          </p:cNvPr>
          <p:cNvSpPr txBox="1"/>
          <p:nvPr/>
        </p:nvSpPr>
        <p:spPr>
          <a:xfrm>
            <a:off x="6471823" y="3000651"/>
            <a:ext cx="6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  <a:endParaRPr lang="en-BE" sz="6000" b="1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55B08A-5208-494A-A621-7FA718111940}"/>
              </a:ext>
            </a:extLst>
          </p:cNvPr>
          <p:cNvSpPr txBox="1"/>
          <p:nvPr/>
        </p:nvSpPr>
        <p:spPr>
          <a:xfrm>
            <a:off x="5017362" y="4076336"/>
            <a:ext cx="674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  <a:endParaRPr lang="en-BE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1D3A6-4757-4B47-B272-2E4572F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0CC06-BCBD-4019-BC01-95FB0F57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AA0F66-C94E-4469-BC3A-F91A56D5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5" y="1828605"/>
            <a:ext cx="9239704" cy="3764324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3111D57-D62B-4F15-AF08-8552450BBF5C}"/>
              </a:ext>
            </a:extLst>
          </p:cNvPr>
          <p:cNvCxnSpPr/>
          <p:nvPr/>
        </p:nvCxnSpPr>
        <p:spPr>
          <a:xfrm>
            <a:off x="5450889" y="2636668"/>
            <a:ext cx="4882719" cy="30272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0E3FCAA-1B58-4B7F-883D-BFCF742FF3C6}"/>
              </a:ext>
            </a:extLst>
          </p:cNvPr>
          <p:cNvSpPr txBox="1"/>
          <p:nvPr/>
        </p:nvSpPr>
        <p:spPr>
          <a:xfrm>
            <a:off x="10413503" y="5637321"/>
            <a:ext cx="120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True </a:t>
            </a:r>
            <a:endParaRPr lang="en-BE" sz="2800" b="1" dirty="0">
              <a:solidFill>
                <a:srgbClr val="00B050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D7944A6-32BB-4C2E-A6E3-609504BCCDA2}"/>
              </a:ext>
            </a:extLst>
          </p:cNvPr>
          <p:cNvSpPr/>
          <p:nvPr/>
        </p:nvSpPr>
        <p:spPr>
          <a:xfrm>
            <a:off x="9472474" y="2636668"/>
            <a:ext cx="523782" cy="20152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96ABDF-4137-4A5E-9BC9-752C43433921}"/>
              </a:ext>
            </a:extLst>
          </p:cNvPr>
          <p:cNvSpPr/>
          <p:nvPr/>
        </p:nvSpPr>
        <p:spPr>
          <a:xfrm>
            <a:off x="5877017" y="4767309"/>
            <a:ext cx="2929632" cy="5060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F48247-EEDA-41CA-B80A-6C5FA0F54439}"/>
              </a:ext>
            </a:extLst>
          </p:cNvPr>
          <p:cNvSpPr txBox="1"/>
          <p:nvPr/>
        </p:nvSpPr>
        <p:spPr>
          <a:xfrm>
            <a:off x="10278390" y="2840854"/>
            <a:ext cx="1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Negative </a:t>
            </a:r>
            <a:endParaRPr lang="en-BE" b="1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EA507E-8942-49F6-8E46-45B2FCF98CA6}"/>
              </a:ext>
            </a:extLst>
          </p:cNvPr>
          <p:cNvSpPr txBox="1"/>
          <p:nvPr/>
        </p:nvSpPr>
        <p:spPr>
          <a:xfrm>
            <a:off x="5885412" y="5532269"/>
            <a:ext cx="1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Positive</a:t>
            </a:r>
            <a:endParaRPr lang="en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4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6002B-54D0-4B8C-995C-71E71D87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6AB98-27D3-4E04-B5D3-FD02BD81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!!!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CC3C18B-131F-4233-BF6D-ECCE4358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4596"/>
              </p:ext>
            </p:extLst>
          </p:nvPr>
        </p:nvGraphicFramePr>
        <p:xfrm>
          <a:off x="1257300" y="2514600"/>
          <a:ext cx="9351517" cy="3122720"/>
        </p:xfrm>
        <a:graphic>
          <a:graphicData uri="http://schemas.openxmlformats.org/drawingml/2006/table">
            <a:tbl>
              <a:tblPr firstRow="1" firstCol="1" bandRow="1"/>
              <a:tblGrid>
                <a:gridCol w="1351437">
                  <a:extLst>
                    <a:ext uri="{9D8B030D-6E8A-4147-A177-3AD203B41FA5}">
                      <a16:colId xmlns:a16="http://schemas.microsoft.com/office/drawing/2014/main" val="1970105351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491629350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3196231453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1357507158"/>
                    </a:ext>
                  </a:extLst>
                </a:gridCol>
                <a:gridCol w="782508">
                  <a:extLst>
                    <a:ext uri="{9D8B030D-6E8A-4147-A177-3AD203B41FA5}">
                      <a16:colId xmlns:a16="http://schemas.microsoft.com/office/drawing/2014/main" val="3255528815"/>
                    </a:ext>
                  </a:extLst>
                </a:gridCol>
                <a:gridCol w="1217512">
                  <a:extLst>
                    <a:ext uri="{9D8B030D-6E8A-4147-A177-3AD203B41FA5}">
                      <a16:colId xmlns:a16="http://schemas.microsoft.com/office/drawing/2014/main" val="3697983335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4090624209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3134134010"/>
                    </a:ext>
                  </a:extLst>
                </a:gridCol>
                <a:gridCol w="1000010">
                  <a:extLst>
                    <a:ext uri="{9D8B030D-6E8A-4147-A177-3AD203B41FA5}">
                      <a16:colId xmlns:a16="http://schemas.microsoft.com/office/drawing/2014/main" val="4017502736"/>
                    </a:ext>
                  </a:extLst>
                </a:gridCol>
              </a:tblGrid>
              <a:tr h="771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values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9913"/>
                  </a:ext>
                </a:extLst>
              </a:tr>
              <a:tr h="771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483616"/>
                  </a:ext>
                </a:extLst>
              </a:tr>
              <a:tr h="77174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97315"/>
                  </a:ext>
                </a:extLst>
              </a:tr>
              <a:tr h="807479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43191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C7C0D2A-6730-4CE8-A7D4-9E61337E78DC}"/>
              </a:ext>
            </a:extLst>
          </p:cNvPr>
          <p:cNvCxnSpPr/>
          <p:nvPr/>
        </p:nvCxnSpPr>
        <p:spPr>
          <a:xfrm>
            <a:off x="5424256" y="4474346"/>
            <a:ext cx="3258105" cy="70133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D141BAF-B580-4A3B-9572-A991BD0DB5C4}"/>
              </a:ext>
            </a:extLst>
          </p:cNvPr>
          <p:cNvCxnSpPr>
            <a:cxnSpLocks/>
          </p:cNvCxnSpPr>
          <p:nvPr/>
        </p:nvCxnSpPr>
        <p:spPr>
          <a:xfrm flipV="1">
            <a:off x="4305300" y="4474346"/>
            <a:ext cx="5334000" cy="70133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AECB1A3-14E6-4BDE-8F89-D66DA0F0E092}"/>
              </a:ext>
            </a:extLst>
          </p:cNvPr>
          <p:cNvSpPr txBox="1"/>
          <p:nvPr/>
        </p:nvSpPr>
        <p:spPr>
          <a:xfrm>
            <a:off x="1524000" y="5810250"/>
            <a:ext cx="348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Scikit-learn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Confusion matrix 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Classification report</a:t>
            </a:r>
            <a:endParaRPr lang="en-BE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5D0BAB7-8789-4D0A-8248-644D5A9B55D3}"/>
              </a:ext>
            </a:extLst>
          </p:cNvPr>
          <p:cNvCxnSpPr>
            <a:cxnSpLocks/>
          </p:cNvCxnSpPr>
          <p:nvPr/>
        </p:nvCxnSpPr>
        <p:spPr>
          <a:xfrm flipV="1">
            <a:off x="561975" y="5754138"/>
            <a:ext cx="904875" cy="92332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DF151-534C-459B-B5C8-2C7D109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621EE-3610-4703-BCF6-0E5EAED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Pourcentage</a:t>
            </a:r>
            <a:r>
              <a:rPr lang="en-US" dirty="0"/>
              <a:t> de bonne prediction 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DEA411-F54A-4A71-9009-4F30463B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90701"/>
              </p:ext>
            </p:extLst>
          </p:nvPr>
        </p:nvGraphicFramePr>
        <p:xfrm>
          <a:off x="1044256" y="2771775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229A562-DCD0-4E90-8B79-7E631BD0D68E}"/>
              </a:ext>
            </a:extLst>
          </p:cNvPr>
          <p:cNvSpPr txBox="1"/>
          <p:nvPr/>
        </p:nvSpPr>
        <p:spPr>
          <a:xfrm>
            <a:off x="6657975" y="2653466"/>
            <a:ext cx="46958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/>
              <a:t>Vaccin</a:t>
            </a:r>
            <a:r>
              <a:rPr lang="en-US" b="1" dirty="0"/>
              <a:t> </a:t>
            </a:r>
            <a:r>
              <a:rPr lang="en-US" b="1" dirty="0" err="1"/>
              <a:t>Covid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Dans mon </a:t>
            </a:r>
            <a:r>
              <a:rPr lang="en-US" dirty="0" err="1"/>
              <a:t>échantillon</a:t>
            </a:r>
            <a:r>
              <a:rPr lang="en-US" dirty="0"/>
              <a:t> de 100 </a:t>
            </a:r>
            <a:r>
              <a:rPr lang="en-US" dirty="0" err="1"/>
              <a:t>sujets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60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au </a:t>
            </a:r>
            <a:r>
              <a:rPr lang="en-US" dirty="0" err="1"/>
              <a:t>vaccin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40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négativement</a:t>
            </a:r>
            <a:r>
              <a:rPr lang="en-US" dirty="0"/>
              <a:t> </a:t>
            </a:r>
            <a:endParaRPr lang="en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044B46-C2D0-4C0A-B194-9A4F230C8448}"/>
              </a:ext>
            </a:extLst>
          </p:cNvPr>
          <p:cNvCxnSpPr/>
          <p:nvPr/>
        </p:nvCxnSpPr>
        <p:spPr>
          <a:xfrm>
            <a:off x="5486400" y="41433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07443-6541-4398-BA9C-5A1E78CC482B}"/>
              </a:ext>
            </a:extLst>
          </p:cNvPr>
          <p:cNvCxnSpPr/>
          <p:nvPr/>
        </p:nvCxnSpPr>
        <p:spPr>
          <a:xfrm>
            <a:off x="5514975" y="4676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/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BE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BE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45+27</m:t>
                          </m:r>
                        </m:num>
                        <m:den>
                          <m:r>
                            <a:rPr lang="en-BE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BE" i="0">
                          <a:latin typeface="Cambria Math" panose="02040503050406030204" pitchFamily="18" charset="0"/>
                        </a:rPr>
                        <m:t> =0,72 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C9D31-6D16-4783-A5D4-44A69567F96E}"/>
              </a:ext>
            </a:extLst>
          </p:cNvPr>
          <p:cNvCxnSpPr/>
          <p:nvPr/>
        </p:nvCxnSpPr>
        <p:spPr>
          <a:xfrm>
            <a:off x="5391149" y="5019676"/>
            <a:ext cx="1038226" cy="542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638C9-81FF-484A-9292-9DDE8AD7806F}"/>
              </a:ext>
            </a:extLst>
          </p:cNvPr>
          <p:cNvSpPr txBox="1"/>
          <p:nvPr/>
        </p:nvSpPr>
        <p:spPr>
          <a:xfrm>
            <a:off x="6429375" y="54867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Bonnes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prédictions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B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DF151-534C-459B-B5C8-2C7D109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  <a:r>
              <a:rPr lang="en-US" sz="2400" b="1" dirty="0">
                <a:solidFill>
                  <a:srgbClr val="FF0000"/>
                </a:solidFill>
              </a:rPr>
              <a:t>!!! Si classes </a:t>
            </a:r>
            <a:r>
              <a:rPr lang="en-US" sz="2400" b="1" dirty="0" err="1">
                <a:solidFill>
                  <a:srgbClr val="FF0000"/>
                </a:solidFill>
              </a:rPr>
              <a:t>fortement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assymétriques</a:t>
            </a:r>
            <a:endParaRPr lang="en-BE" sz="24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621EE-3610-4703-BCF6-0E5EAED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prédit</a:t>
            </a:r>
            <a:r>
              <a:rPr lang="en-US" dirty="0"/>
              <a:t> que tout OK  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DEA411-F54A-4A71-9009-4F30463B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32326"/>
              </p:ext>
            </p:extLst>
          </p:nvPr>
        </p:nvGraphicFramePr>
        <p:xfrm>
          <a:off x="1044256" y="2771775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229A562-DCD0-4E90-8B79-7E631BD0D68E}"/>
              </a:ext>
            </a:extLst>
          </p:cNvPr>
          <p:cNvSpPr txBox="1"/>
          <p:nvPr/>
        </p:nvSpPr>
        <p:spPr>
          <a:xfrm>
            <a:off x="6657975" y="2653466"/>
            <a:ext cx="46958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/>
              <a:t>Vaccin</a:t>
            </a:r>
            <a:r>
              <a:rPr lang="en-US" b="1" dirty="0"/>
              <a:t> </a:t>
            </a:r>
            <a:r>
              <a:rPr lang="en-US" b="1" dirty="0" err="1"/>
              <a:t>Covid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Dans mon </a:t>
            </a:r>
            <a:r>
              <a:rPr lang="en-US" dirty="0" err="1"/>
              <a:t>échantillon</a:t>
            </a:r>
            <a:r>
              <a:rPr lang="en-US" dirty="0"/>
              <a:t> de 100 </a:t>
            </a:r>
            <a:r>
              <a:rPr lang="en-US" dirty="0" err="1"/>
              <a:t>sujets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95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au </a:t>
            </a:r>
            <a:r>
              <a:rPr lang="en-US" dirty="0" err="1"/>
              <a:t>vaccin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5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négativement</a:t>
            </a:r>
            <a:r>
              <a:rPr lang="en-US" dirty="0"/>
              <a:t> </a:t>
            </a:r>
            <a:endParaRPr lang="en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044B46-C2D0-4C0A-B194-9A4F230C8448}"/>
              </a:ext>
            </a:extLst>
          </p:cNvPr>
          <p:cNvCxnSpPr/>
          <p:nvPr/>
        </p:nvCxnSpPr>
        <p:spPr>
          <a:xfrm>
            <a:off x="5486400" y="41433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07443-6541-4398-BA9C-5A1E78CC482B}"/>
              </a:ext>
            </a:extLst>
          </p:cNvPr>
          <p:cNvCxnSpPr/>
          <p:nvPr/>
        </p:nvCxnSpPr>
        <p:spPr>
          <a:xfrm>
            <a:off x="5514975" y="4676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/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C9D31-6D16-4783-A5D4-44A69567F96E}"/>
              </a:ext>
            </a:extLst>
          </p:cNvPr>
          <p:cNvCxnSpPr/>
          <p:nvPr/>
        </p:nvCxnSpPr>
        <p:spPr>
          <a:xfrm>
            <a:off x="5391149" y="5019676"/>
            <a:ext cx="1038226" cy="542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638C9-81FF-484A-9292-9DDE8AD7806F}"/>
              </a:ext>
            </a:extLst>
          </p:cNvPr>
          <p:cNvSpPr txBox="1"/>
          <p:nvPr/>
        </p:nvSpPr>
        <p:spPr>
          <a:xfrm>
            <a:off x="6429375" y="54867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Bonnes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prédictions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B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9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DF151-534C-459B-B5C8-2C7D109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  <a:r>
              <a:rPr lang="en-US" sz="2400" b="1" dirty="0">
                <a:solidFill>
                  <a:srgbClr val="FF0000"/>
                </a:solidFill>
              </a:rPr>
              <a:t>!!! Si classes </a:t>
            </a:r>
            <a:r>
              <a:rPr lang="en-US" sz="2400" b="1" dirty="0" err="1">
                <a:solidFill>
                  <a:srgbClr val="FF0000"/>
                </a:solidFill>
              </a:rPr>
              <a:t>fortement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assymétriques</a:t>
            </a:r>
            <a:endParaRPr lang="en-BE" sz="24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621EE-3610-4703-BCF6-0E5EAED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prédit</a:t>
            </a:r>
            <a:r>
              <a:rPr lang="en-US" dirty="0"/>
              <a:t> que tout </a:t>
            </a:r>
            <a:r>
              <a:rPr lang="en-US" b="1" dirty="0">
                <a:solidFill>
                  <a:srgbClr val="FF0000"/>
                </a:solidFill>
              </a:rPr>
              <a:t>KO</a:t>
            </a:r>
            <a:r>
              <a:rPr lang="en-US" dirty="0"/>
              <a:t>  </a:t>
            </a:r>
            <a:endParaRPr lang="en-BE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DEA411-F54A-4A71-9009-4F30463B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1509"/>
              </p:ext>
            </p:extLst>
          </p:nvPr>
        </p:nvGraphicFramePr>
        <p:xfrm>
          <a:off x="1044256" y="2771775"/>
          <a:ext cx="4346893" cy="2247901"/>
        </p:xfrm>
        <a:graphic>
          <a:graphicData uri="http://schemas.openxmlformats.org/drawingml/2006/table">
            <a:tbl>
              <a:tblPr firstRow="1" firstCol="1" bandRow="1"/>
              <a:tblGrid>
                <a:gridCol w="1090281">
                  <a:extLst>
                    <a:ext uri="{9D8B030D-6E8A-4147-A177-3AD203B41FA5}">
                      <a16:colId xmlns:a16="http://schemas.microsoft.com/office/drawing/2014/main" val="4245202351"/>
                    </a:ext>
                  </a:extLst>
                </a:gridCol>
                <a:gridCol w="1084808">
                  <a:extLst>
                    <a:ext uri="{9D8B030D-6E8A-4147-A177-3AD203B41FA5}">
                      <a16:colId xmlns:a16="http://schemas.microsoft.com/office/drawing/2014/main" val="2785538353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3832516984"/>
                    </a:ext>
                  </a:extLst>
                </a:gridCol>
                <a:gridCol w="1085902">
                  <a:extLst>
                    <a:ext uri="{9D8B030D-6E8A-4147-A177-3AD203B41FA5}">
                      <a16:colId xmlns:a16="http://schemas.microsoft.com/office/drawing/2014/main" val="2227385922"/>
                    </a:ext>
                  </a:extLst>
                </a:gridCol>
              </a:tblGrid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34375"/>
                  </a:ext>
                </a:extLst>
              </a:tr>
              <a:tr h="555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7055"/>
                  </a:ext>
                </a:extLst>
              </a:tr>
              <a:tr h="5555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B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32559"/>
                  </a:ext>
                </a:extLst>
              </a:tr>
              <a:tr h="581266">
                <a:tc v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4190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229A562-DCD0-4E90-8B79-7E631BD0D68E}"/>
              </a:ext>
            </a:extLst>
          </p:cNvPr>
          <p:cNvSpPr txBox="1"/>
          <p:nvPr/>
        </p:nvSpPr>
        <p:spPr>
          <a:xfrm>
            <a:off x="6657975" y="2653466"/>
            <a:ext cx="46958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/>
              <a:t>Vaccin</a:t>
            </a:r>
            <a:r>
              <a:rPr lang="en-US" b="1" dirty="0"/>
              <a:t> </a:t>
            </a:r>
            <a:r>
              <a:rPr lang="en-US" b="1" dirty="0" err="1"/>
              <a:t>Covid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dirty="0"/>
              <a:t>Dans mon </a:t>
            </a:r>
            <a:r>
              <a:rPr lang="en-US" dirty="0" err="1"/>
              <a:t>échantillon</a:t>
            </a:r>
            <a:r>
              <a:rPr lang="en-US" dirty="0"/>
              <a:t> de 100 </a:t>
            </a:r>
            <a:r>
              <a:rPr lang="en-US" dirty="0" err="1"/>
              <a:t>sujets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95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au </a:t>
            </a:r>
            <a:r>
              <a:rPr lang="en-US" dirty="0" err="1"/>
              <a:t>vaccin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5 </a:t>
            </a:r>
            <a:r>
              <a:rPr lang="en-US" dirty="0" err="1"/>
              <a:t>répondent</a:t>
            </a:r>
            <a:r>
              <a:rPr lang="en-US" dirty="0"/>
              <a:t> </a:t>
            </a:r>
            <a:r>
              <a:rPr lang="en-US" dirty="0" err="1"/>
              <a:t>négativement</a:t>
            </a:r>
            <a:r>
              <a:rPr lang="en-US" dirty="0"/>
              <a:t> </a:t>
            </a:r>
            <a:endParaRPr lang="en-BE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044B46-C2D0-4C0A-B194-9A4F230C8448}"/>
              </a:ext>
            </a:extLst>
          </p:cNvPr>
          <p:cNvCxnSpPr/>
          <p:nvPr/>
        </p:nvCxnSpPr>
        <p:spPr>
          <a:xfrm>
            <a:off x="5486400" y="41433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07443-6541-4398-BA9C-5A1E78CC482B}"/>
              </a:ext>
            </a:extLst>
          </p:cNvPr>
          <p:cNvCxnSpPr/>
          <p:nvPr/>
        </p:nvCxnSpPr>
        <p:spPr>
          <a:xfrm>
            <a:off x="5514975" y="4676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/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=0,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98C3AA-8010-4C40-A7C8-F59B5797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125" y="5867776"/>
                <a:ext cx="6096000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1C9D31-6D16-4783-A5D4-44A69567F96E}"/>
              </a:ext>
            </a:extLst>
          </p:cNvPr>
          <p:cNvCxnSpPr/>
          <p:nvPr/>
        </p:nvCxnSpPr>
        <p:spPr>
          <a:xfrm>
            <a:off x="5391149" y="5019676"/>
            <a:ext cx="1038226" cy="542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638C9-81FF-484A-9292-9DDE8AD7806F}"/>
              </a:ext>
            </a:extLst>
          </p:cNvPr>
          <p:cNvSpPr txBox="1"/>
          <p:nvPr/>
        </p:nvSpPr>
        <p:spPr>
          <a:xfrm>
            <a:off x="6429375" y="5486776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Bonnes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prédictions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B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50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Microsoft Office PowerPoint</Application>
  <PresentationFormat>Grand écran</PresentationFormat>
  <Paragraphs>556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Performance indices </vt:lpstr>
      <vt:lpstr>Classification </vt:lpstr>
      <vt:lpstr>Confusion matrix </vt:lpstr>
      <vt:lpstr>Confusion matrix </vt:lpstr>
      <vt:lpstr>Présentation PowerPoint</vt:lpstr>
      <vt:lpstr>Présentation PowerPoint</vt:lpstr>
      <vt:lpstr>Accuracy</vt:lpstr>
      <vt:lpstr>Accuracy !!! Si classes fortement assymétriques</vt:lpstr>
      <vt:lpstr>Accuracy !!! Si classes fortement assymétriques</vt:lpstr>
      <vt:lpstr>Précision </vt:lpstr>
      <vt:lpstr>Recall </vt:lpstr>
      <vt:lpstr>Accuracy, precision, recall</vt:lpstr>
      <vt:lpstr>F1-score </vt:lpstr>
      <vt:lpstr>F1-score </vt:lpstr>
      <vt:lpstr>F1-score </vt:lpstr>
      <vt:lpstr>Accuracy, Precision, Recall &amp; F1-Score</vt:lpstr>
      <vt:lpstr>Multiclass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indices</dc:title>
  <dc:creator>JC Meunier</dc:creator>
  <cp:lastModifiedBy>JC Meunier</cp:lastModifiedBy>
  <cp:revision>33</cp:revision>
  <dcterms:created xsi:type="dcterms:W3CDTF">2020-11-27T03:55:54Z</dcterms:created>
  <dcterms:modified xsi:type="dcterms:W3CDTF">2021-01-13T05:19:18Z</dcterms:modified>
</cp:coreProperties>
</file>