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1" r:id="rId11"/>
    <p:sldId id="285" r:id="rId12"/>
    <p:sldId id="284" r:id="rId13"/>
    <p:sldId id="282" r:id="rId14"/>
    <p:sldId id="286" r:id="rId15"/>
    <p:sldId id="288" r:id="rId16"/>
    <p:sldId id="289" r:id="rId17"/>
    <p:sldId id="290" r:id="rId18"/>
    <p:sldId id="287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C5182-1A6B-40BE-BD0E-F4E00553E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89685F-A553-4B89-BF58-FC6F5245D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6C0B2-F2E8-4859-9DA8-CA628677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A738C-422B-4206-871D-9C0C7619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C09D1-A089-46DE-A5D9-2F477E9D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496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04ED0-3D9B-4A02-8F04-751A7C2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BFB942-0AEA-4AA1-BE6C-277E3E9C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0C719-B8C8-4F54-854E-20D743F9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3C47B-594D-42E2-BC04-2123DC89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54BEC2-3BDA-4E74-AA3B-45A82886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57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30BC98-CD6D-41E8-8564-6C7E0212E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33C424-91E1-48D1-A37F-ADDA40F57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00E337-3FFB-438B-8AB5-2A2997B2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DB320-FBE4-4FEB-886E-E278C11E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6A847-5657-45F9-8030-DDB44F57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90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8F102-4683-4D86-959F-A0AABD37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CD34E-31B5-4239-AADD-E7414336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01FD1-1662-4588-90BA-E28A24DF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A35498-D6E6-425F-AD7B-C3A503C3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064FD-AE9D-49CE-96BE-38373BD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58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F746C-CE9D-42AC-964E-EE3EB1F2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F22CAD-1320-45FE-9DBB-E28A835F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DE0AE6-2FA4-4D49-A820-C944286A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025F1-1718-4D54-9845-42E36AA3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BDF3B-AA74-4A8D-9C76-5460B942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71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98DAA-FEDC-4D06-9566-6F45D854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468A7-D689-42C1-AD61-40E07E832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A782C8-8420-43C2-AB2F-12B5CF9B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AD77A4-4167-4A9E-9BF4-3EF1BD48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5C63E-9D68-4233-9265-E1184952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F30765-9050-46FD-9B02-63C358A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373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E8391-A332-4431-88D3-789498A7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8C7387-BBF9-4F81-820B-398CE59D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2B4903-302B-4A35-B16E-C0B82063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EA3C66-606B-4E43-8DAF-F1C0CAB19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EDE400-E2A8-4E15-B088-B343351E2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38E238-F259-42DA-A1A6-4C4453BB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A28EED-6929-4063-AF60-9D42FA9E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45445E-E95B-4BD5-B1CB-C89DEC3E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52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12EF9-421C-4D76-A69C-1D9F9579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292A5F-8D82-47A0-B0FD-35E7907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A4D1BD-F712-4006-A47B-2AA0E887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1AB9E7-040D-4D8D-8BE6-F8AF3A65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634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5502FF-57AA-4636-9B3C-A0339FC1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7AFD6E-1997-444F-B8B2-2422817E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7D758C-0227-4882-8FEA-EF60C8DD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80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AD3A8-8CDE-4E14-B83A-655CB996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C9D1E-585E-4E51-B304-45DD69A1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397BB7-FB14-4C4C-87BB-E452CF6D6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F002D-4289-4F5E-AF87-6B85804C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5853D2-261E-412D-B403-25899352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C10EFF-C7B3-47D1-B9E4-BDBDDD1A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38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6D727-09AD-4A2B-BDDA-B2A0A93B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3701C6-F8E0-4184-8803-81DA995F1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A521AD-1B84-4002-ADDD-EB192051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3F2749-FA54-4537-A83D-55D26E8E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640B9F-A47E-4722-BB44-1172CFDD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64584C-50C6-455D-A796-C5467B7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47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00FD60-0C96-449C-9BB2-DEDAD3D4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6570F9-8EC6-4551-B41D-895A12C7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FB468-D1A4-4B13-951B-9A3A52791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B1197-20AB-4696-B15F-AB5C18B40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3BB460-40C8-4799-864E-AFE4C12C0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012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3914F-CB43-4683-863B-B51C67A55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indices </a:t>
            </a:r>
            <a:endParaRPr lang="en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EEA9FC-D386-4501-B9AE-1D07B5280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  </a:t>
            </a:r>
            <a:endParaRPr lang="en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47C306-54A8-44D2-900E-A0FB5126E2A6}"/>
              </a:ext>
            </a:extLst>
          </p:cNvPr>
          <p:cNvSpPr txBox="1"/>
          <p:nvPr/>
        </p:nvSpPr>
        <p:spPr>
          <a:xfrm>
            <a:off x="6480699" y="6063449"/>
            <a:ext cx="551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Jean Christophe Meunier </a:t>
            </a:r>
          </a:p>
          <a:p>
            <a:pPr algn="r"/>
            <a:r>
              <a:rPr lang="en-US" dirty="0"/>
              <a:t>January the 4</a:t>
            </a:r>
            <a:r>
              <a:rPr lang="en-US" baseline="30000" dirty="0"/>
              <a:t>th</a:t>
            </a:r>
            <a:r>
              <a:rPr lang="en-US" dirty="0"/>
              <a:t> 2021, </a:t>
            </a:r>
            <a:r>
              <a:rPr lang="en-US" dirty="0" err="1"/>
              <a:t>Becode</a:t>
            </a:r>
            <a:r>
              <a:rPr lang="en-US" dirty="0"/>
              <a:t> AI/data science bootcamp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6028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927B4-8AD6-4F9E-A1E5-4E4C171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Percentage of Error (MPE)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ABE-54BD-4BE7-89FE-7E5319BB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MAPE but without |abs|</a:t>
            </a:r>
          </a:p>
          <a:p>
            <a:pPr lvl="1"/>
            <a:r>
              <a:rPr lang="en-US" dirty="0"/>
              <a:t>+ and – canceled out </a:t>
            </a:r>
          </a:p>
          <a:p>
            <a:r>
              <a:rPr lang="en-US" dirty="0"/>
              <a:t>No information on performance</a:t>
            </a:r>
          </a:p>
          <a:p>
            <a:r>
              <a:rPr lang="en-US" dirty="0"/>
              <a:t>Identify bias </a:t>
            </a:r>
          </a:p>
          <a:p>
            <a:pPr lvl="1"/>
            <a:r>
              <a:rPr lang="en-US" dirty="0"/>
              <a:t>underestimation (more negative error)</a:t>
            </a:r>
          </a:p>
          <a:p>
            <a:pPr lvl="1"/>
            <a:r>
              <a:rPr lang="en-US" dirty="0"/>
              <a:t>overestimation (more positive error)</a:t>
            </a:r>
            <a:endParaRPr lang="en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928D71-187A-41B4-959C-859C939D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412" y="1608144"/>
            <a:ext cx="4350805" cy="92199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85E10-9B82-4F8A-B078-DB09D8A4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952" y="2933706"/>
            <a:ext cx="4912265" cy="36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30867-07EA-4110-866B-29261DCF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Percentage of Error (MPE)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32FCD-CC59-4753-839B-ED360B25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information on bias but </a:t>
            </a:r>
            <a:r>
              <a:rPr lang="en-US" sz="2400" u="sng" dirty="0"/>
              <a:t>not</a:t>
            </a:r>
            <a:r>
              <a:rPr lang="en-US" sz="2400" dirty="0"/>
              <a:t> on amount of error</a:t>
            </a:r>
            <a:endParaRPr lang="en-BE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FBF13F-E6AD-4867-AC25-5DE07D2E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6" y="2488627"/>
            <a:ext cx="4252404" cy="423822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85AD045-1A8C-42B3-B432-C7F8D29DE3C1}"/>
              </a:ext>
            </a:extLst>
          </p:cNvPr>
          <p:cNvCxnSpPr/>
          <p:nvPr/>
        </p:nvCxnSpPr>
        <p:spPr>
          <a:xfrm>
            <a:off x="4412202" y="4651899"/>
            <a:ext cx="29740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FB76D5A-F2BB-468C-8162-6F4235CEED4D}"/>
              </a:ext>
            </a:extLst>
          </p:cNvPr>
          <p:cNvCxnSpPr/>
          <p:nvPr/>
        </p:nvCxnSpPr>
        <p:spPr>
          <a:xfrm>
            <a:off x="8300621" y="3258106"/>
            <a:ext cx="0" cy="2911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0893A91-3825-4AC5-A39F-234D68D95953}"/>
              </a:ext>
            </a:extLst>
          </p:cNvPr>
          <p:cNvSpPr txBox="1"/>
          <p:nvPr/>
        </p:nvSpPr>
        <p:spPr>
          <a:xfrm>
            <a:off x="5624773" y="4188541"/>
            <a:ext cx="976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X</a:t>
            </a:r>
            <a:endParaRPr lang="en-BE" sz="5400" dirty="0">
              <a:solidFill>
                <a:srgbClr val="FF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14CB51-7CD6-4380-9721-2E34ACC4A009}"/>
              </a:ext>
            </a:extLst>
          </p:cNvPr>
          <p:cNvSpPr txBox="1"/>
          <p:nvPr/>
        </p:nvSpPr>
        <p:spPr>
          <a:xfrm>
            <a:off x="9463595" y="4210268"/>
            <a:ext cx="2512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without </a:t>
            </a:r>
            <a:r>
              <a:rPr lang="en-US" b="1" dirty="0"/>
              <a:t>|abs|</a:t>
            </a:r>
            <a:r>
              <a:rPr lang="en-US" dirty="0"/>
              <a:t> 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+ and – distances are now identifiable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2019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DE833-FF08-4D6D-BE08-2E301D3B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indicators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33AF8-C12F-425E-A816-0582DEF4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absolute error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 affected by outliers</a:t>
            </a:r>
          </a:p>
          <a:p>
            <a:pPr lvl="1"/>
            <a:endParaRPr lang="en-US" dirty="0"/>
          </a:p>
          <a:p>
            <a:r>
              <a:rPr lang="en-US" dirty="0"/>
              <a:t>Max error </a:t>
            </a:r>
          </a:p>
          <a:p>
            <a:pPr lvl="1"/>
            <a:r>
              <a:rPr lang="en-US" dirty="0"/>
              <a:t> worst case error between the predicted value and the true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17836A-B4DB-439B-9EB0-2A1132B6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08" y="2317886"/>
            <a:ext cx="7824186" cy="7880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C13CF44-C2BE-46BA-A905-5F4AA900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44" y="4938238"/>
            <a:ext cx="7125693" cy="7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1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01B7E-E247-4B01-AF60-99A4123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E8D03-406D-423E-989B-C52B3262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E99269-C25A-4A5D-8F9E-B13CC7CE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50" y="394864"/>
            <a:ext cx="7449590" cy="60682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EBD3D51-C7F5-4B76-BA61-199331C4F082}"/>
              </a:ext>
            </a:extLst>
          </p:cNvPr>
          <p:cNvSpPr txBox="1"/>
          <p:nvPr/>
        </p:nvSpPr>
        <p:spPr>
          <a:xfrm>
            <a:off x="7287661" y="4253026"/>
            <a:ext cx="177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New in </a:t>
            </a:r>
            <a:r>
              <a:rPr lang="en-US" sz="1400" dirty="0" err="1">
                <a:solidFill>
                  <a:srgbClr val="FF0000"/>
                </a:solidFill>
              </a:rPr>
              <a:t>sklearn</a:t>
            </a:r>
            <a:r>
              <a:rPr lang="en-US" sz="1400" dirty="0">
                <a:solidFill>
                  <a:srgbClr val="FF0000"/>
                </a:solidFill>
              </a:rPr>
              <a:t> 0,24 </a:t>
            </a:r>
            <a:endParaRPr lang="en-BE" sz="14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5375A0-A91B-4C55-8BE5-7124599C9730}"/>
              </a:ext>
            </a:extLst>
          </p:cNvPr>
          <p:cNvSpPr txBox="1"/>
          <p:nvPr/>
        </p:nvSpPr>
        <p:spPr>
          <a:xfrm>
            <a:off x="465081" y="4224669"/>
            <a:ext cx="177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Rem: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Mean percentage error (MPE) not available in </a:t>
            </a:r>
            <a:r>
              <a:rPr lang="en-US" sz="1200" dirty="0" err="1">
                <a:solidFill>
                  <a:srgbClr val="FF0000"/>
                </a:solidFill>
              </a:rPr>
              <a:t>sklearn</a:t>
            </a:r>
            <a:endParaRPr lang="en-B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3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8E36A-9030-4676-9D12-B1D62F3A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Scores  </a:t>
            </a:r>
            <a:endParaRPr lang="en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521470-DC81-4A75-B083-830D7D575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Based on explained variance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2153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61BE-83A4-4DA2-AFA0-2965CF71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1AD0F3E-3C6C-4DA5-A640-698CAA076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MSE Comparison between</a:t>
                </a:r>
              </a:p>
              <a:p>
                <a:pPr lvl="1"/>
                <a:r>
                  <a:rPr lang="en-US" sz="2000" dirty="0"/>
                  <a:t>Regression model </a:t>
                </a:r>
              </a:p>
              <a:p>
                <a:pPr lvl="1"/>
                <a:r>
                  <a:rPr lang="en-US" sz="2000" dirty="0"/>
                  <a:t>Baseline inept model</a:t>
                </a:r>
              </a:p>
              <a:p>
                <a:pPr lvl="2"/>
                <a:r>
                  <a:rPr lang="en-US" sz="1600" dirty="0"/>
                  <a:t>Predict nothing but the mean : </a:t>
                </a:r>
                <a:r>
                  <a:rPr lang="cy-GB" sz="1600" dirty="0"/>
                  <a:t>ŷ always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cy-GB" sz="1600" dirty="0"/>
              </a:p>
              <a:p>
                <a:pPr lvl="2"/>
                <a:r>
                  <a:rPr lang="cy-GB" sz="1600" dirty="0"/>
                  <a:t>In this case MSE is stricly equal to Var(y)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1AD0F3E-3C6C-4DA5-A640-698CAA076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71EBBAA7-D194-4DC4-8319-606D68C9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64294"/>
            <a:ext cx="4572001" cy="3252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F005D18-C314-4108-8EDC-DA8FF6A819B8}"/>
                  </a:ext>
                </a:extLst>
              </p:cNvPr>
              <p:cNvSpPr txBox="1"/>
              <p:nvPr/>
            </p:nvSpPr>
            <p:spPr>
              <a:xfrm>
                <a:off x="2017528" y="3775882"/>
                <a:ext cx="2969142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=  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endChr m:val=""/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B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BE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B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)²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F005D18-C314-4108-8EDC-DA8FF6A8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528" y="3775882"/>
                <a:ext cx="2969142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61A00FD-CD6A-499B-9B31-616B7934A6FA}"/>
                  </a:ext>
                </a:extLst>
              </p:cNvPr>
              <p:cNvSpPr txBox="1"/>
              <p:nvPr/>
            </p:nvSpPr>
            <p:spPr>
              <a:xfrm>
                <a:off x="6177516" y="3797142"/>
                <a:ext cx="2969142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BE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endChr m:val=""/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B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)²    </m:t>
                              </m:r>
                            </m:e>
                          </m:d>
                        </m:e>
                      </m:nary>
                      <m:r>
                        <a:rPr lang="en-BE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61A00FD-CD6A-499B-9B31-616B7934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516" y="3797142"/>
                <a:ext cx="2969142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C6FFE27-1387-4A6D-8BCD-52B2C25828E9}"/>
              </a:ext>
            </a:extLst>
          </p:cNvPr>
          <p:cNvCxnSpPr/>
          <p:nvPr/>
        </p:nvCxnSpPr>
        <p:spPr>
          <a:xfrm>
            <a:off x="4433777" y="3775882"/>
            <a:ext cx="0" cy="23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05773D1-6E3A-4088-9E09-622252F43C86}"/>
                  </a:ext>
                </a:extLst>
              </p:cNvPr>
              <p:cNvSpPr txBox="1"/>
              <p:nvPr/>
            </p:nvSpPr>
            <p:spPr>
              <a:xfrm>
                <a:off x="4141381" y="3456279"/>
                <a:ext cx="584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cy-GB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05773D1-6E3A-4088-9E09-622252F43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381" y="3456279"/>
                <a:ext cx="584791" cy="369332"/>
              </a:xfrm>
              <a:prstGeom prst="rect">
                <a:avLst/>
              </a:prstGeom>
              <a:blipFill>
                <a:blip r:embed="rId6"/>
                <a:stretch>
                  <a:fillRect r="-17708" b="-491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024E068C-A3AF-44DC-B87D-1ADC0C9CED72}"/>
              </a:ext>
            </a:extLst>
          </p:cNvPr>
          <p:cNvSpPr txBox="1"/>
          <p:nvPr/>
        </p:nvSpPr>
        <p:spPr>
          <a:xfrm>
            <a:off x="8761227" y="293761"/>
            <a:ext cx="9569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4">
                    <a:lumMod val="75000"/>
                  </a:schemeClr>
                </a:solidFill>
              </a:rPr>
              <a:t>Residual MSE regression </a:t>
            </a:r>
            <a:endParaRPr lang="en-BE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6276FC0-F3AC-403D-8DA7-1BABBA74750B}"/>
              </a:ext>
            </a:extLst>
          </p:cNvPr>
          <p:cNvSpPr txBox="1"/>
          <p:nvPr/>
        </p:nvSpPr>
        <p:spPr>
          <a:xfrm>
            <a:off x="10396869" y="998088"/>
            <a:ext cx="9569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MSE baseline  = Var(y) </a:t>
            </a:r>
            <a:endParaRPr lang="en-BE" sz="1000" b="1" dirty="0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9875363-9002-4294-BAE9-2931B3FD114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86670" y="4215810"/>
            <a:ext cx="999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7D1D95C-C4A9-42F1-8584-45A7CC3B31AE}"/>
              </a:ext>
            </a:extLst>
          </p:cNvPr>
          <p:cNvSpPr txBox="1"/>
          <p:nvPr/>
        </p:nvSpPr>
        <p:spPr>
          <a:xfrm>
            <a:off x="5279066" y="3797142"/>
            <a:ext cx="59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  <a:endParaRPr lang="en-BE" sz="3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4D52E50-5F64-4460-8AAD-2F579ADFFE15}"/>
              </a:ext>
            </a:extLst>
          </p:cNvPr>
          <p:cNvSpPr txBox="1"/>
          <p:nvPr/>
        </p:nvSpPr>
        <p:spPr>
          <a:xfrm>
            <a:off x="9133358" y="1698145"/>
            <a:ext cx="163564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2D050"/>
                </a:solidFill>
              </a:rPr>
              <a:t>Part of the </a:t>
            </a:r>
          </a:p>
          <a:p>
            <a:pPr algn="ctr"/>
            <a:r>
              <a:rPr lang="en-US" sz="1000" b="1" dirty="0">
                <a:solidFill>
                  <a:srgbClr val="92D050"/>
                </a:solidFill>
              </a:rPr>
              <a:t>‘MSE baseline  = Var(y)’</a:t>
            </a:r>
          </a:p>
          <a:p>
            <a:pPr algn="ctr"/>
            <a:r>
              <a:rPr lang="en-US" sz="1000" b="1" dirty="0">
                <a:solidFill>
                  <a:srgbClr val="92D050"/>
                </a:solidFill>
              </a:rPr>
              <a:t> explained by regression  </a:t>
            </a:r>
            <a:endParaRPr lang="en-BE" sz="1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7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61BE-83A4-4DA2-AFA0-2965CF71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 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1AD0F3E-3C6C-4DA5-A640-698CAA076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MSE Comparison between</a:t>
                </a:r>
              </a:p>
              <a:p>
                <a:pPr lvl="1"/>
                <a:r>
                  <a:rPr lang="en-US" sz="2000" dirty="0"/>
                  <a:t>Regression model </a:t>
                </a:r>
              </a:p>
              <a:p>
                <a:pPr lvl="1"/>
                <a:r>
                  <a:rPr lang="en-US" sz="2000" dirty="0"/>
                  <a:t>Baseline inept model</a:t>
                </a:r>
              </a:p>
              <a:p>
                <a:pPr lvl="2"/>
                <a:r>
                  <a:rPr lang="en-US" sz="1600" dirty="0"/>
                  <a:t>Predict nothing but the mean : </a:t>
                </a:r>
                <a:r>
                  <a:rPr lang="cy-GB" sz="1600" dirty="0"/>
                  <a:t>ŷ always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cy-GB" sz="1600" dirty="0"/>
              </a:p>
              <a:p>
                <a:pPr lvl="2"/>
                <a:r>
                  <a:rPr lang="cy-GB" sz="1600" dirty="0"/>
                  <a:t>In this case MSE is stricly equal to Var(y)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1AD0F3E-3C6C-4DA5-A640-698CAA076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71EBBAA7-D194-4DC4-8319-606D68C9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64294"/>
            <a:ext cx="4572001" cy="325278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24E068C-A3AF-44DC-B87D-1ADC0C9CED72}"/>
              </a:ext>
            </a:extLst>
          </p:cNvPr>
          <p:cNvSpPr txBox="1"/>
          <p:nvPr/>
        </p:nvSpPr>
        <p:spPr>
          <a:xfrm>
            <a:off x="8761227" y="293761"/>
            <a:ext cx="9569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4">
                    <a:lumMod val="75000"/>
                  </a:schemeClr>
                </a:solidFill>
              </a:rPr>
              <a:t>Residual MSE regression </a:t>
            </a:r>
            <a:endParaRPr lang="en-BE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6276FC0-F3AC-403D-8DA7-1BABBA74750B}"/>
              </a:ext>
            </a:extLst>
          </p:cNvPr>
          <p:cNvSpPr txBox="1"/>
          <p:nvPr/>
        </p:nvSpPr>
        <p:spPr>
          <a:xfrm>
            <a:off x="10396869" y="998088"/>
            <a:ext cx="9569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MSE baseline  = Var(y) </a:t>
            </a:r>
            <a:endParaRPr lang="en-BE" sz="1000" b="1" dirty="0">
              <a:solidFill>
                <a:srgbClr val="FF000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4D52E50-5F64-4460-8AAD-2F579ADFFE15}"/>
              </a:ext>
            </a:extLst>
          </p:cNvPr>
          <p:cNvSpPr txBox="1"/>
          <p:nvPr/>
        </p:nvSpPr>
        <p:spPr>
          <a:xfrm>
            <a:off x="9133358" y="1698145"/>
            <a:ext cx="163564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2D050"/>
                </a:solidFill>
              </a:rPr>
              <a:t>Part of the </a:t>
            </a:r>
          </a:p>
          <a:p>
            <a:pPr algn="ctr"/>
            <a:r>
              <a:rPr lang="en-US" sz="1000" b="1" dirty="0">
                <a:solidFill>
                  <a:srgbClr val="92D050"/>
                </a:solidFill>
              </a:rPr>
              <a:t>‘MSE baseline  = Var(y)’</a:t>
            </a:r>
          </a:p>
          <a:p>
            <a:pPr algn="ctr"/>
            <a:r>
              <a:rPr lang="en-US" sz="1000" b="1" dirty="0">
                <a:solidFill>
                  <a:srgbClr val="92D050"/>
                </a:solidFill>
              </a:rPr>
              <a:t> explained by regression  </a:t>
            </a:r>
            <a:endParaRPr lang="en-BE" sz="1000" b="1" dirty="0">
              <a:solidFill>
                <a:srgbClr val="92D05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B1DAC7-1F1C-4D4C-8B8C-B9B50BE6D9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13"/>
          <a:stretch/>
        </p:blipFill>
        <p:spPr>
          <a:xfrm>
            <a:off x="1438903" y="3526399"/>
            <a:ext cx="8931414" cy="339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1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61BE-83A4-4DA2-AFA0-2965CF71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D0F3E-3C6C-4DA5-A640-698CAA07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score (not an error)</a:t>
            </a:r>
          </a:p>
          <a:p>
            <a:pPr lvl="1"/>
            <a:r>
              <a:rPr lang="en-US" sz="2000" dirty="0"/>
              <a:t>The higher the best </a:t>
            </a:r>
          </a:p>
          <a:p>
            <a:pPr lvl="1"/>
            <a:r>
              <a:rPr lang="en-US" sz="2000" dirty="0"/>
              <a:t>Range between </a:t>
            </a:r>
          </a:p>
          <a:p>
            <a:pPr lvl="2"/>
            <a:r>
              <a:rPr lang="en-US" sz="1600" dirty="0"/>
              <a:t>0 (0% of variance explained)</a:t>
            </a:r>
          </a:p>
          <a:p>
            <a:pPr lvl="2"/>
            <a:r>
              <a:rPr lang="en-US" sz="1600" dirty="0"/>
              <a:t>1 (100% of variance explained)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EBBAA7-D194-4DC4-8319-606D68C93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9" y="64294"/>
            <a:ext cx="4572001" cy="325278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24E068C-A3AF-44DC-B87D-1ADC0C9CED72}"/>
              </a:ext>
            </a:extLst>
          </p:cNvPr>
          <p:cNvSpPr txBox="1"/>
          <p:nvPr/>
        </p:nvSpPr>
        <p:spPr>
          <a:xfrm>
            <a:off x="8761227" y="293761"/>
            <a:ext cx="9569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4">
                    <a:lumMod val="75000"/>
                  </a:schemeClr>
                </a:solidFill>
              </a:rPr>
              <a:t>Residual MSE regression </a:t>
            </a:r>
            <a:endParaRPr lang="en-BE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6276FC0-F3AC-403D-8DA7-1BABBA74750B}"/>
              </a:ext>
            </a:extLst>
          </p:cNvPr>
          <p:cNvSpPr txBox="1"/>
          <p:nvPr/>
        </p:nvSpPr>
        <p:spPr>
          <a:xfrm>
            <a:off x="10396869" y="998088"/>
            <a:ext cx="9569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MSE baseline  = Var(y) </a:t>
            </a:r>
            <a:endParaRPr lang="en-BE" sz="1000" b="1" dirty="0">
              <a:solidFill>
                <a:srgbClr val="FF000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4D52E50-5F64-4460-8AAD-2F579ADFFE15}"/>
              </a:ext>
            </a:extLst>
          </p:cNvPr>
          <p:cNvSpPr txBox="1"/>
          <p:nvPr/>
        </p:nvSpPr>
        <p:spPr>
          <a:xfrm>
            <a:off x="9133358" y="1698145"/>
            <a:ext cx="163564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2D050"/>
                </a:solidFill>
              </a:rPr>
              <a:t>Part of the </a:t>
            </a:r>
          </a:p>
          <a:p>
            <a:pPr algn="ctr"/>
            <a:r>
              <a:rPr lang="en-US" sz="1000" b="1" dirty="0">
                <a:solidFill>
                  <a:srgbClr val="92D050"/>
                </a:solidFill>
              </a:rPr>
              <a:t>‘MSE baseline  = Var(y)’</a:t>
            </a:r>
          </a:p>
          <a:p>
            <a:pPr algn="ctr"/>
            <a:r>
              <a:rPr lang="en-US" sz="1000" b="1" dirty="0">
                <a:solidFill>
                  <a:srgbClr val="92D050"/>
                </a:solidFill>
              </a:rPr>
              <a:t> explained by regression  </a:t>
            </a:r>
            <a:endParaRPr lang="en-BE" sz="1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9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927B4-8AD6-4F9E-A1E5-4E4C171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R-square or determination coefficient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ABE-54BD-4BE7-89FE-7E5319BB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or % of variance explained</a:t>
            </a:r>
            <a:endParaRPr lang="en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CCC41E-7414-4CC2-9DE0-57CFE146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04" y="2376569"/>
            <a:ext cx="4572396" cy="3249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9447603-2649-49F5-BDFA-947972ACE12E}"/>
                  </a:ext>
                </a:extLst>
              </p:cNvPr>
              <p:cNvSpPr txBox="1"/>
              <p:nvPr/>
            </p:nvSpPr>
            <p:spPr>
              <a:xfrm>
                <a:off x="606053" y="3734722"/>
                <a:ext cx="6940799" cy="1479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BE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B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=1− </m:t>
                    </m:r>
                    <m:f>
                      <m:fPr>
                        <m:ctrlP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B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B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B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B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B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BE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BE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BE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BE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B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B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B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B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B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B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B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BE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BE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BE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B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B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B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1− </m:t>
                    </m:r>
                    <m:f>
                      <m:fPr>
                        <m:ctrlP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𝑟𝑒𝑠𝑖𝑑𝑢𝑎𝑙</m:t>
                        </m:r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𝑀𝑆𝐸</m:t>
                        </m:r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𝑏𝑎𝑠𝑒𝑙𝑖𝑛𝑒</m:t>
                        </m:r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𝑀𝑆𝐸</m:t>
                        </m:r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B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B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B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B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BE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B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9447603-2649-49F5-BDFA-947972ACE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3" y="3734722"/>
                <a:ext cx="6940799" cy="1479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A3F091D-FB23-4C20-BF8E-C2A7677FE59D}"/>
              </a:ext>
            </a:extLst>
          </p:cNvPr>
          <p:cNvSpPr/>
          <p:nvPr/>
        </p:nvSpPr>
        <p:spPr>
          <a:xfrm rot="5400000">
            <a:off x="5614572" y="2821785"/>
            <a:ext cx="314639" cy="2377724"/>
          </a:xfrm>
          <a:prstGeom prst="leftBrace">
            <a:avLst>
              <a:gd name="adj1" fmla="val 8333"/>
              <a:gd name="adj2" fmla="val 504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6065AD-F90F-4396-8FFF-58764848730C}"/>
              </a:ext>
            </a:extLst>
          </p:cNvPr>
          <p:cNvSpPr txBox="1"/>
          <p:nvPr/>
        </p:nvSpPr>
        <p:spPr>
          <a:xfrm>
            <a:off x="4859079" y="3370526"/>
            <a:ext cx="181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Proportion of variance not explained by model </a:t>
            </a:r>
            <a:endParaRPr lang="en-BE" sz="1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5505C4-267C-4B33-A0D0-A5E9B8AE1E94}"/>
              </a:ext>
            </a:extLst>
          </p:cNvPr>
          <p:cNvSpPr txBox="1"/>
          <p:nvPr/>
        </p:nvSpPr>
        <p:spPr>
          <a:xfrm>
            <a:off x="4366331" y="5184112"/>
            <a:ext cx="2254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Complementary proportion (1-), i.e. Proportion of variance explained by model </a:t>
            </a:r>
            <a:endParaRPr lang="en-BE" sz="1000" dirty="0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D3E90C64-9A6A-4CFC-B787-1CFDFAF16FCB}"/>
              </a:ext>
            </a:extLst>
          </p:cNvPr>
          <p:cNvSpPr/>
          <p:nvPr/>
        </p:nvSpPr>
        <p:spPr>
          <a:xfrm rot="16200000">
            <a:off x="5306150" y="3348559"/>
            <a:ext cx="314639" cy="3193103"/>
          </a:xfrm>
          <a:prstGeom prst="leftBrace">
            <a:avLst>
              <a:gd name="adj1" fmla="val 8333"/>
              <a:gd name="adj2" fmla="val 504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846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927B4-8AD6-4F9E-A1E5-4E4C171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Sklearn’s</a:t>
            </a:r>
            <a:r>
              <a:rPr lang="en-US" dirty="0"/>
              <a:t> ‘</a:t>
            </a:r>
            <a:r>
              <a:rPr lang="en-US" dirty="0" err="1"/>
              <a:t>explained_variance_score</a:t>
            </a:r>
            <a:r>
              <a:rPr lang="en-US" dirty="0"/>
              <a:t>’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ABE-54BD-4BE7-89FE-7E5319BB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Very similar to R²</a:t>
            </a:r>
          </a:p>
          <a:p>
            <a:pPr lvl="1"/>
            <a:r>
              <a:rPr lang="en-US" dirty="0"/>
              <a:t>Same but Mean Error </a:t>
            </a:r>
            <a:r>
              <a:rPr lang="en-US" dirty="0" err="1"/>
              <a:t>substract</a:t>
            </a:r>
            <a:r>
              <a:rPr lang="en-US" dirty="0"/>
              <a:t> from residual MSE-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best-fit line reached, ME always = 0</a:t>
            </a:r>
          </a:p>
          <a:p>
            <a:pPr lvl="2"/>
            <a:r>
              <a:rPr lang="en-US" dirty="0"/>
              <a:t>Thus, almost always R² = ‘explained variance score’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Usefulness ? </a:t>
            </a:r>
          </a:p>
          <a:p>
            <a:pPr lvl="3"/>
            <a:endParaRPr lang="en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CCC41E-7414-4CC2-9DE0-57CFE146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04" y="2621114"/>
            <a:ext cx="4572396" cy="3249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494C43E-718B-4AAD-9F24-34672195C8E3}"/>
                  </a:ext>
                </a:extLst>
              </p:cNvPr>
              <p:cNvSpPr txBox="1"/>
              <p:nvPr/>
            </p:nvSpPr>
            <p:spPr>
              <a:xfrm>
                <a:off x="1060597" y="2868996"/>
                <a:ext cx="6097772" cy="1132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𝑒𝑥𝑝𝑙𝑎𝑖𝑛𝑒𝑑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𝑣𝑎𝑟𝑖𝑎𝑛𝑐𝑒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𝑠𝑐𝑜𝑟𝑒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=1− </m:t>
                    </m:r>
                    <m:f>
                      <m:fPr>
                        <m:ctrlPr>
                          <a:rPr lang="en-B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B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BE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BE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BE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BE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BE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BE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𝑀𝑒𝑎𝑛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𝐸𝑟𝑟𝑜𝑟</m:t>
                                </m:r>
                              </m:e>
                            </m:nary>
                          </m:num>
                          <m:den>
                            <m:r>
                              <a:rPr lang="en-B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B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B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BE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BE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BE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BE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B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B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BE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494C43E-718B-4AAD-9F24-34672195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97" y="2868996"/>
                <a:ext cx="6097772" cy="1132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B956B10-48CB-48C7-B8B3-28EE870C5276}"/>
              </a:ext>
            </a:extLst>
          </p:cNvPr>
          <p:cNvSpPr txBox="1"/>
          <p:nvPr/>
        </p:nvSpPr>
        <p:spPr>
          <a:xfrm>
            <a:off x="11251464" y="3103868"/>
            <a:ext cx="683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 = 0</a:t>
            </a:r>
            <a:endParaRPr lang="en-BE" sz="1000" dirty="0"/>
          </a:p>
        </p:txBody>
      </p:sp>
    </p:spTree>
    <p:extLst>
      <p:ext uri="{BB962C8B-B14F-4D97-AF65-F5344CB8AC3E}">
        <p14:creationId xmlns:p14="http://schemas.microsoft.com/office/powerpoint/2010/main" val="68399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8E36A-9030-4676-9D12-B1D62F3A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Error-based indicators  </a:t>
            </a:r>
            <a:endParaRPr lang="en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521470-DC81-4A75-B083-830D7D575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372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927B4-8AD6-4F9E-A1E5-4E4C171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Sklearn’s</a:t>
            </a:r>
            <a:r>
              <a:rPr lang="en-US" dirty="0"/>
              <a:t> ‘</a:t>
            </a:r>
            <a:r>
              <a:rPr lang="en-US" dirty="0" err="1"/>
              <a:t>explained_variance_score</a:t>
            </a:r>
            <a:r>
              <a:rPr lang="en-US" dirty="0"/>
              <a:t>’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ABE-54BD-4BE7-89FE-7E5319BB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Very similar to R²</a:t>
            </a:r>
          </a:p>
          <a:p>
            <a:pPr lvl="1"/>
            <a:r>
              <a:rPr lang="en-US" dirty="0"/>
              <a:t>Same but Mean Error </a:t>
            </a:r>
            <a:r>
              <a:rPr lang="en-US" dirty="0" err="1"/>
              <a:t>substract</a:t>
            </a:r>
            <a:r>
              <a:rPr lang="en-US" dirty="0"/>
              <a:t> from residual MSE-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best-fit line reached, ME always = 0</a:t>
            </a:r>
          </a:p>
          <a:p>
            <a:pPr lvl="2"/>
            <a:r>
              <a:rPr lang="en-US" dirty="0"/>
              <a:t>Thus, almost always R² = ‘explained variance score’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Usefulness ? </a:t>
            </a:r>
          </a:p>
          <a:p>
            <a:pPr lvl="2"/>
            <a:r>
              <a:rPr lang="en-US" dirty="0"/>
              <a:t>When estimator is biased (model not yet converged)</a:t>
            </a:r>
          </a:p>
          <a:p>
            <a:pPr lvl="3"/>
            <a:r>
              <a:rPr lang="en-US" dirty="0"/>
              <a:t>If R² = ‘explained variance score’ </a:t>
            </a:r>
            <a:r>
              <a:rPr lang="en-US" dirty="0">
                <a:sym typeface="Wingdings" panose="05000000000000000000" pitchFamily="2" charset="2"/>
              </a:rPr>
              <a:t> convergence reached 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If R² &lt; ‘explained variance score’  convergence not yet reached </a:t>
            </a:r>
          </a:p>
          <a:p>
            <a:pPr lvl="3"/>
            <a:endParaRPr lang="en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CCC41E-7414-4CC2-9DE0-57CFE146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04" y="2621114"/>
            <a:ext cx="4572396" cy="3249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494C43E-718B-4AAD-9F24-34672195C8E3}"/>
                  </a:ext>
                </a:extLst>
              </p:cNvPr>
              <p:cNvSpPr txBox="1"/>
              <p:nvPr/>
            </p:nvSpPr>
            <p:spPr>
              <a:xfrm>
                <a:off x="1060597" y="2868996"/>
                <a:ext cx="6097772" cy="1132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𝑒𝑥𝑝𝑙𝑎𝑖𝑛𝑒𝑑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𝑣𝑎𝑟𝑖𝑎𝑛𝑐𝑒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𝑠𝑐𝑜𝑟𝑒</m:t>
                    </m:r>
                    <m:r>
                      <a:rPr lang="en-B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=1− </m:t>
                    </m:r>
                    <m:f>
                      <m:fPr>
                        <m:ctrlPr>
                          <a:rPr lang="en-B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B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BE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BE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BE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BE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BE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BE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𝑀𝑒𝑎𝑛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𝐸𝑟𝑟𝑜𝑟</m:t>
                                </m:r>
                              </m:e>
                            </m:nary>
                          </m:num>
                          <m:den>
                            <m:r>
                              <a:rPr lang="en-B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B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B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BE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BE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BE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B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BE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B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B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BE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494C43E-718B-4AAD-9F24-34672195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97" y="2868996"/>
                <a:ext cx="6097772" cy="1132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B956B10-48CB-48C7-B8B3-28EE870C5276}"/>
              </a:ext>
            </a:extLst>
          </p:cNvPr>
          <p:cNvSpPr txBox="1"/>
          <p:nvPr/>
        </p:nvSpPr>
        <p:spPr>
          <a:xfrm>
            <a:off x="11251464" y="3103868"/>
            <a:ext cx="683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 = 0</a:t>
            </a:r>
            <a:endParaRPr lang="en-BE" sz="10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0BD9106-F1B5-449F-9870-F4F2ED2DF3DD}"/>
              </a:ext>
            </a:extLst>
          </p:cNvPr>
          <p:cNvCxnSpPr/>
          <p:nvPr/>
        </p:nvCxnSpPr>
        <p:spPr>
          <a:xfrm flipV="1">
            <a:off x="8254485" y="2637063"/>
            <a:ext cx="2647506" cy="2392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226D1C9-E31F-453A-B52D-24398F1EC980}"/>
              </a:ext>
            </a:extLst>
          </p:cNvPr>
          <p:cNvSpPr txBox="1"/>
          <p:nvPr/>
        </p:nvSpPr>
        <p:spPr>
          <a:xfrm>
            <a:off x="10910382" y="2424411"/>
            <a:ext cx="904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Non best fit line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ME ≠  0</a:t>
            </a:r>
            <a:endParaRPr lang="en-BE" sz="800" b="1" dirty="0">
              <a:solidFill>
                <a:srgbClr val="FF0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1D021E-8C59-4CE1-B522-0CBB641AA4A9}"/>
              </a:ext>
            </a:extLst>
          </p:cNvPr>
          <p:cNvSpPr txBox="1"/>
          <p:nvPr/>
        </p:nvSpPr>
        <p:spPr>
          <a:xfrm>
            <a:off x="10668909" y="1495063"/>
            <a:ext cx="1387597" cy="5539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Explained variance score artificially corrects for this bias </a:t>
            </a:r>
            <a:endParaRPr lang="en-BE" sz="10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AE44D36-1724-49B6-A987-54855E424CD8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11362708" y="2049061"/>
            <a:ext cx="1" cy="375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7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01B7E-E247-4B01-AF60-99A4123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E8D03-406D-423E-989B-C52B3262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50BEA3-9652-4EC3-9D31-EC469D32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7" y="365125"/>
            <a:ext cx="624927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61BE-83A4-4DA2-AFA0-2965CF71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D0F3E-3C6C-4DA5-A640-698CAA07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Distance observed (y) -- predicted (y’ or </a:t>
            </a:r>
            <a:r>
              <a:rPr lang="cy-GB" sz="2400" dirty="0"/>
              <a:t>ŷ)</a:t>
            </a:r>
          </a:p>
          <a:p>
            <a:pPr lvl="1"/>
            <a:r>
              <a:rPr lang="en-US" sz="2000" dirty="0"/>
              <a:t>The lower the best</a:t>
            </a:r>
          </a:p>
          <a:p>
            <a:r>
              <a:rPr lang="en-US" sz="2400" dirty="0"/>
              <a:t>Not readily interpretable, but useful : </a:t>
            </a:r>
          </a:p>
          <a:p>
            <a:pPr lvl="1"/>
            <a:r>
              <a:rPr lang="en-US" sz="2000" dirty="0"/>
              <a:t>For comparing nested models (error is data set dependent)</a:t>
            </a:r>
          </a:p>
          <a:p>
            <a:pPr lvl="1"/>
            <a:r>
              <a:rPr lang="en-US" sz="2000" dirty="0"/>
              <a:t>In conjunction with other indicators  </a:t>
            </a:r>
          </a:p>
          <a:p>
            <a:r>
              <a:rPr lang="en-US" sz="2400" dirty="0"/>
              <a:t>Many indicators : </a:t>
            </a:r>
          </a:p>
          <a:p>
            <a:pPr lvl="1"/>
            <a:r>
              <a:rPr lang="en-US" sz="2000" dirty="0"/>
              <a:t>E.g. MAE, MSE, RMSE, MPE, MPA,..</a:t>
            </a:r>
          </a:p>
          <a:p>
            <a:pPr lvl="1"/>
            <a:r>
              <a:rPr lang="en-US" sz="2000" dirty="0"/>
              <a:t>Each of them covering different aspects : amount of error, bias, specific outliers,…  </a:t>
            </a:r>
            <a:endParaRPr lang="en-BE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78B9ED-95CE-468A-A7EA-D0955207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58" y="0"/>
            <a:ext cx="5556984" cy="33557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0D48A5-896A-4752-9EF6-BA86FBE4C503}"/>
              </a:ext>
            </a:extLst>
          </p:cNvPr>
          <p:cNvSpPr/>
          <p:nvPr/>
        </p:nvSpPr>
        <p:spPr>
          <a:xfrm>
            <a:off x="11292401" y="1325563"/>
            <a:ext cx="1305017" cy="73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9224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296E8-E176-43ED-AD61-4B8B846E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(MAE)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98689-9126-40F4-9AE0-94144DF9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Absolute distance : </a:t>
            </a:r>
          </a:p>
          <a:p>
            <a:pPr lvl="1"/>
            <a:r>
              <a:rPr lang="en-US" sz="2000" dirty="0"/>
              <a:t>+ and – distance do not cancel each other out</a:t>
            </a:r>
          </a:p>
          <a:p>
            <a:r>
              <a:rPr lang="en-US" sz="2400" dirty="0"/>
              <a:t>Typical magnitude of the residuals</a:t>
            </a:r>
          </a:p>
          <a:p>
            <a:pPr lvl="1"/>
            <a:r>
              <a:rPr lang="en-US" sz="2000" dirty="0"/>
              <a:t>Same metric as variable of interest </a:t>
            </a:r>
            <a:endParaRPr lang="en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360573-84B4-4BDD-8A7B-0423F50E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87" y="472282"/>
            <a:ext cx="3000375" cy="857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A6A237-DDB4-4188-B6BF-E382C19B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289" y="2387777"/>
            <a:ext cx="4302711" cy="32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1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16730-52F0-49BD-852C-DF7718B6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1FFD4-E72B-4D24-8908-76B41830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Distance ‘manipulation’ 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Squared : </a:t>
            </a:r>
          </a:p>
          <a:p>
            <a:pPr lvl="2"/>
            <a:r>
              <a:rPr lang="en-US" sz="1800" dirty="0"/>
              <a:t>- and + do not cancel each other out </a:t>
            </a:r>
          </a:p>
          <a:p>
            <a:pPr lvl="2"/>
            <a:r>
              <a:rPr lang="en-US" sz="1800" dirty="0"/>
              <a:t>larger error are exponentially weighted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Square root : </a:t>
            </a:r>
          </a:p>
          <a:p>
            <a:pPr lvl="2"/>
            <a:r>
              <a:rPr lang="en-US" sz="1800" dirty="0"/>
              <a:t>Turn back in the same metric as variable of interest </a:t>
            </a:r>
          </a:p>
          <a:p>
            <a:pPr lvl="2"/>
            <a:endParaRPr lang="en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D478AB-7FF6-48C3-A438-465D2CD5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6" y="1948141"/>
            <a:ext cx="4450672" cy="3338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BDAA35B-3C86-4013-AC50-D5DB2A1A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83" y="506182"/>
            <a:ext cx="3114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DB678-F0A0-4442-B155-3CBC07F3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MAE vs. RMSE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7BCF8-0AC0-4925-9FD2-E8EAC85F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MAE </a:t>
            </a:r>
          </a:p>
          <a:p>
            <a:pPr lvl="1"/>
            <a:r>
              <a:rPr lang="en-US" sz="2000" dirty="0"/>
              <a:t>Easier to interpret (distance is not ‘manipulated’) </a:t>
            </a:r>
          </a:p>
          <a:p>
            <a:pPr lvl="1"/>
            <a:r>
              <a:rPr lang="en-US" sz="2000" dirty="0"/>
              <a:t>Errors contribute linearly to the overall error</a:t>
            </a:r>
          </a:p>
          <a:p>
            <a:r>
              <a:rPr lang="en-US" sz="2400" dirty="0"/>
              <a:t>RMSE </a:t>
            </a:r>
          </a:p>
          <a:p>
            <a:pPr lvl="1"/>
            <a:r>
              <a:rPr lang="en-US" sz="2000" dirty="0"/>
              <a:t>More useful when large errors are particularly undesirable (outliers) </a:t>
            </a:r>
            <a:endParaRPr lang="en-BE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8594EF-CE26-4203-84EA-AA765517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04" y="3894758"/>
            <a:ext cx="73437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1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30867-07EA-4110-866B-29261DCF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MAE vs. RMSE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32FCD-CC59-4753-839B-ED360B25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Both provide information on amount of error but </a:t>
            </a:r>
            <a:r>
              <a:rPr lang="en-US" sz="2400" u="sng" dirty="0"/>
              <a:t>not</a:t>
            </a:r>
            <a:r>
              <a:rPr lang="en-US" sz="2400" dirty="0"/>
              <a:t> on bias </a:t>
            </a:r>
            <a:endParaRPr lang="en-BE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FBF13F-E6AD-4867-AC25-5DE07D2E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6" y="2488627"/>
            <a:ext cx="4252404" cy="423822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85AD045-1A8C-42B3-B432-C7F8D29DE3C1}"/>
              </a:ext>
            </a:extLst>
          </p:cNvPr>
          <p:cNvCxnSpPr/>
          <p:nvPr/>
        </p:nvCxnSpPr>
        <p:spPr>
          <a:xfrm>
            <a:off x="4412202" y="4651899"/>
            <a:ext cx="29740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FB76D5A-F2BB-468C-8162-6F4235CEED4D}"/>
              </a:ext>
            </a:extLst>
          </p:cNvPr>
          <p:cNvCxnSpPr/>
          <p:nvPr/>
        </p:nvCxnSpPr>
        <p:spPr>
          <a:xfrm>
            <a:off x="8300621" y="3258106"/>
            <a:ext cx="0" cy="2911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0893A91-3825-4AC5-A39F-234D68D95953}"/>
              </a:ext>
            </a:extLst>
          </p:cNvPr>
          <p:cNvSpPr txBox="1"/>
          <p:nvPr/>
        </p:nvSpPr>
        <p:spPr>
          <a:xfrm>
            <a:off x="8038368" y="4188541"/>
            <a:ext cx="976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X</a:t>
            </a:r>
            <a:endParaRPr lang="en-BE" sz="5400" dirty="0">
              <a:solidFill>
                <a:srgbClr val="FF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14CB51-7CD6-4380-9721-2E34ACC4A009}"/>
              </a:ext>
            </a:extLst>
          </p:cNvPr>
          <p:cNvSpPr txBox="1"/>
          <p:nvPr/>
        </p:nvSpPr>
        <p:spPr>
          <a:xfrm>
            <a:off x="9463595" y="4210268"/>
            <a:ext cx="2512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with </a:t>
            </a:r>
            <a:r>
              <a:rPr lang="en-US" b="1" dirty="0"/>
              <a:t>|abs|</a:t>
            </a:r>
            <a:r>
              <a:rPr lang="en-US" dirty="0"/>
              <a:t> and </a:t>
            </a:r>
            <a:r>
              <a:rPr lang="en-US" b="1" dirty="0"/>
              <a:t>()²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 and – distances are no longer identifiable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8045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A0B60-83D1-4B50-8B9A-11798F34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Percentage of Error (MAPE)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996DA-B497-4200-971E-4FF2B592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Average proportion of error </a:t>
            </a:r>
          </a:p>
          <a:p>
            <a:pPr lvl="1"/>
            <a:r>
              <a:rPr lang="en-US" sz="2000" dirty="0"/>
              <a:t>Ex: </a:t>
            </a:r>
            <a:r>
              <a:rPr lang="cy-GB" sz="2000" dirty="0"/>
              <a:t>ŷ</a:t>
            </a:r>
            <a:r>
              <a:rPr lang="en-US" sz="2000" dirty="0"/>
              <a:t> = 11 vs. y = 10 indicates a 10% error</a:t>
            </a:r>
          </a:p>
          <a:p>
            <a:r>
              <a:rPr lang="en-US" sz="2400" dirty="0"/>
              <a:t>Independent of the metric </a:t>
            </a:r>
          </a:p>
          <a:p>
            <a:pPr lvl="1"/>
            <a:r>
              <a:rPr lang="en-US" sz="2000" dirty="0"/>
              <a:t>Ex : 1 vs. 10 same as 100 vs. 1000</a:t>
            </a:r>
          </a:p>
          <a:p>
            <a:r>
              <a:rPr lang="en-US" sz="2400" dirty="0"/>
              <a:t>Absolute value </a:t>
            </a:r>
          </a:p>
          <a:p>
            <a:pPr lvl="1"/>
            <a:r>
              <a:rPr lang="en-US" sz="2000" dirty="0"/>
              <a:t>- and + distances do not cancel each other out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C2A408-D695-4A3E-A38A-EB637368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1515492"/>
            <a:ext cx="4562475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781682-69F5-4993-B008-50852838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175" y="3207055"/>
            <a:ext cx="4666574" cy="31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A0B60-83D1-4B50-8B9A-11798F34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Percentage of Error (MAPE)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996DA-B497-4200-971E-4FF2B592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Average proportion of error </a:t>
            </a:r>
          </a:p>
          <a:p>
            <a:pPr lvl="1"/>
            <a:r>
              <a:rPr lang="en-US" sz="2000" dirty="0"/>
              <a:t>Ex: </a:t>
            </a:r>
            <a:r>
              <a:rPr lang="cy-GB" sz="2000" dirty="0"/>
              <a:t>ŷ</a:t>
            </a:r>
            <a:r>
              <a:rPr lang="en-US" sz="2000" dirty="0"/>
              <a:t> = 11 vs. y = 10 indicates a 10% error</a:t>
            </a:r>
          </a:p>
          <a:p>
            <a:r>
              <a:rPr lang="en-US" sz="2400" dirty="0"/>
              <a:t>Independent of the metric </a:t>
            </a:r>
          </a:p>
          <a:p>
            <a:pPr lvl="1"/>
            <a:r>
              <a:rPr lang="en-US" sz="2000" dirty="0"/>
              <a:t>Ex : 1 vs. 10 same as 100 vs. 1000</a:t>
            </a:r>
          </a:p>
          <a:p>
            <a:r>
              <a:rPr lang="en-US" sz="2400" dirty="0"/>
              <a:t>Absolute value </a:t>
            </a:r>
          </a:p>
          <a:p>
            <a:pPr lvl="1"/>
            <a:r>
              <a:rPr lang="en-US" sz="2000" dirty="0"/>
              <a:t>- and + distances do not cancel each other out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Weakness of MAPE: </a:t>
            </a:r>
            <a:r>
              <a:rPr lang="en-US" sz="1600" dirty="0"/>
              <a:t>predictions that are systematically </a:t>
            </a:r>
          </a:p>
          <a:p>
            <a:pPr marL="457200" lvl="1" indent="0">
              <a:buNone/>
            </a:pPr>
            <a:r>
              <a:rPr lang="en-US" sz="1600" dirty="0"/>
              <a:t>either higher or lower are not equally weighted </a:t>
            </a:r>
            <a:endParaRPr lang="en-BE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C2A408-D695-4A3E-A38A-EB637368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1515492"/>
            <a:ext cx="4562475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781682-69F5-4993-B008-50852838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175" y="3207055"/>
            <a:ext cx="4666574" cy="31887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0F04D7-7558-403F-B495-31E7C35B9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5394977"/>
            <a:ext cx="5965748" cy="1338181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1EF0B0-82BE-4E6E-8ACB-F6F719D2E511}"/>
              </a:ext>
            </a:extLst>
          </p:cNvPr>
          <p:cNvCxnSpPr/>
          <p:nvPr/>
        </p:nvCxnSpPr>
        <p:spPr>
          <a:xfrm flipV="1">
            <a:off x="6963698" y="3923936"/>
            <a:ext cx="3103578" cy="20329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C61DA44-9D9A-448A-932A-039C7C53E178}"/>
              </a:ext>
            </a:extLst>
          </p:cNvPr>
          <p:cNvCxnSpPr/>
          <p:nvPr/>
        </p:nvCxnSpPr>
        <p:spPr>
          <a:xfrm flipV="1">
            <a:off x="7435695" y="4759921"/>
            <a:ext cx="3103578" cy="20329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E0B6B57-4B06-45C6-9052-AD62EE288391}"/>
              </a:ext>
            </a:extLst>
          </p:cNvPr>
          <p:cNvSpPr txBox="1"/>
          <p:nvPr/>
        </p:nvSpPr>
        <p:spPr>
          <a:xfrm>
            <a:off x="6622742" y="5078029"/>
            <a:ext cx="107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MAPE &gt;&gt;&gt;</a:t>
            </a:r>
            <a:endParaRPr lang="en-BE" sz="16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66B49F-CDF1-4435-9A5D-254175E6EC25}"/>
              </a:ext>
            </a:extLst>
          </p:cNvPr>
          <p:cNvSpPr txBox="1"/>
          <p:nvPr/>
        </p:nvSpPr>
        <p:spPr>
          <a:xfrm>
            <a:off x="7831585" y="6519446"/>
            <a:ext cx="1074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MAPE &lt;&lt;&lt;</a:t>
            </a:r>
            <a:endParaRPr lang="en-BE" sz="1600" dirty="0">
              <a:solidFill>
                <a:schemeClr val="accent6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814AEFC-555E-432F-BB87-B9355EDB5F5B}"/>
              </a:ext>
            </a:extLst>
          </p:cNvPr>
          <p:cNvSpPr/>
          <p:nvPr/>
        </p:nvSpPr>
        <p:spPr>
          <a:xfrm>
            <a:off x="2246050" y="5779363"/>
            <a:ext cx="514905" cy="39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F23367F-5E12-4434-97FC-338D3C0931DB}"/>
              </a:ext>
            </a:extLst>
          </p:cNvPr>
          <p:cNvSpPr/>
          <p:nvPr/>
        </p:nvSpPr>
        <p:spPr>
          <a:xfrm>
            <a:off x="5328085" y="5780838"/>
            <a:ext cx="514905" cy="39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56037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Grand écran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Thème Office</vt:lpstr>
      <vt:lpstr>Performance indices </vt:lpstr>
      <vt:lpstr>Error-based indicators  </vt:lpstr>
      <vt:lpstr>Characteristics  </vt:lpstr>
      <vt:lpstr>Mean absolute error (MAE)</vt:lpstr>
      <vt:lpstr>Root Mean Squared Error (RMSE)</vt:lpstr>
      <vt:lpstr>MAE vs. RMSE</vt:lpstr>
      <vt:lpstr>MAE vs. RMSE</vt:lpstr>
      <vt:lpstr>Mean Absolute Percentage of Error (MAPE)</vt:lpstr>
      <vt:lpstr>Mean Absolute Percentage of Error (MAPE)</vt:lpstr>
      <vt:lpstr>Mean Percentage of Error (MPE)</vt:lpstr>
      <vt:lpstr>Mean Percentage of Error (MPE)</vt:lpstr>
      <vt:lpstr>Alternative indicators </vt:lpstr>
      <vt:lpstr>Sklearn </vt:lpstr>
      <vt:lpstr>Scores  </vt:lpstr>
      <vt:lpstr>Characteristics  </vt:lpstr>
      <vt:lpstr>Characteristics  </vt:lpstr>
      <vt:lpstr>Characteristics  </vt:lpstr>
      <vt:lpstr> R-square or determination coefficient </vt:lpstr>
      <vt:lpstr> Sklearn’s ‘explained_variance_score’ </vt:lpstr>
      <vt:lpstr> Sklearn’s ‘explained_variance_score’ </vt:lpstr>
      <vt:lpstr>Sklearn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indices</dc:title>
  <dc:creator>JC Meunier</dc:creator>
  <cp:lastModifiedBy>JC Meunier</cp:lastModifiedBy>
  <cp:revision>67</cp:revision>
  <dcterms:created xsi:type="dcterms:W3CDTF">2020-11-27T03:55:54Z</dcterms:created>
  <dcterms:modified xsi:type="dcterms:W3CDTF">2021-01-13T05:20:17Z</dcterms:modified>
</cp:coreProperties>
</file>