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6858000" cx="12192000"/>
  <p:notesSz cx="7315200" cy="9601200"/>
  <p:embeddedFontLst>
    <p:embeddedFont>
      <p:font typeface="Playfair Display"/>
      <p:regular r:id="rId24"/>
      <p:bold r:id="rId25"/>
      <p:italic r:id="rId26"/>
      <p:boldItalic r:id="rId27"/>
    </p:embeddedFont>
    <p:embeddedFont>
      <p:font typeface="Inter"/>
      <p:regular r:id="rId28"/>
      <p:bold r:id="rId29"/>
    </p:embeddedFon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618E09-E86E-4B7A-806E-6783752E2219}">
  <a:tblStyle styleId="{61618E09-E86E-4B7A-806E-6783752E221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PlayfairDispl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PlayfairDisplay-italic.fntdata"/><Relationship Id="rId25" Type="http://schemas.openxmlformats.org/officeDocument/2006/relationships/font" Target="fonts/PlayfairDisplay-bold.fntdata"/><Relationship Id="rId28" Type="http://schemas.openxmlformats.org/officeDocument/2006/relationships/font" Target="fonts/Inter-regular.fntdata"/><Relationship Id="rId27" Type="http://schemas.openxmlformats.org/officeDocument/2006/relationships/font" Target="fonts/PlayfairDisplay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Inter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923cff53c_0_117:notes"/>
          <p:cNvSpPr/>
          <p:nvPr>
            <p:ph idx="2" type="sldImg"/>
          </p:nvPr>
        </p:nvSpPr>
        <p:spPr>
          <a:xfrm>
            <a:off x="406720" y="720090"/>
            <a:ext cx="65025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11923cff53c_0_117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7000" lIns="97000" spcFirstLastPara="1" rIns="97000" wrap="square" tIns="9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0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0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1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923cff53c_0_328:notes"/>
          <p:cNvSpPr txBox="1"/>
          <p:nvPr>
            <p:ph idx="1" type="body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7000" lIns="97000" spcFirstLastPara="1" rIns="97000" wrap="square" tIns="97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12" name="Google Shape;412;g11923cff53c_0_328:notes"/>
          <p:cNvSpPr/>
          <p:nvPr>
            <p:ph idx="2" type="sldImg"/>
          </p:nvPr>
        </p:nvSpPr>
        <p:spPr>
          <a:xfrm>
            <a:off x="1219440" y="720090"/>
            <a:ext cx="4877100" cy="3600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7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8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9:notes"/>
          <p:cNvSpPr txBox="1"/>
          <p:nvPr>
            <p:ph idx="1" type="body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9:notes"/>
          <p:cNvSpPr/>
          <p:nvPr>
            <p:ph idx="2" type="sldImg"/>
          </p:nvPr>
        </p:nvSpPr>
        <p:spPr>
          <a:xfrm>
            <a:off x="1219425" y="720075"/>
            <a:ext cx="4877025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Secondary 900">
  <p:cSld name="TITLE_2_2_1_1_2_4_1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609300" y="2618600"/>
            <a:ext cx="10977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 sz="5600">
                <a:solidFill>
                  <a:schemeClr val="lt2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609432" y="3732467"/>
            <a:ext cx="1097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2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3" type="body"/>
          </p:nvPr>
        </p:nvSpPr>
        <p:spPr>
          <a:xfrm>
            <a:off x="6341767" y="6435133"/>
            <a:ext cx="52452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b="0" sz="800">
                <a:solidFill>
                  <a:schemeClr val="dk2"/>
                </a:solidFill>
              </a:defRPr>
            </a:lvl1pPr>
            <a:lvl2pPr indent="-2794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000" y="637801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idx="4" type="body"/>
          </p:nvPr>
        </p:nvSpPr>
        <p:spPr>
          <a:xfrm>
            <a:off x="609433" y="6412132"/>
            <a:ext cx="5486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b="0" sz="1100">
                <a:solidFill>
                  <a:schemeClr val="l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- Secondary 900" type="title">
  <p:cSld name="TITLE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6000" y="2257417"/>
            <a:ext cx="3840000" cy="99868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idx="1" type="subTitle"/>
          </p:nvPr>
        </p:nvSpPr>
        <p:spPr>
          <a:xfrm>
            <a:off x="3355200" y="3459300"/>
            <a:ext cx="54816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900"/>
              <a:buFont typeface="Playfair Display"/>
              <a:buNone/>
              <a:defRPr sz="2900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layfair Display"/>
              <a:buNone/>
              <a:defRPr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00" y="637801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609433" y="6412132"/>
            <a:ext cx="5486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b="0" sz="1100">
                <a:solidFill>
                  <a:schemeClr val="l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29">
          <p15:clr>
            <a:srgbClr val="FA7B17"/>
          </p15:clr>
        </p15:guide>
        <p15:guide id="2" pos="384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- Secondary 100">
  <p:cSld name="TITLE_2_4">
    <p:bg>
      <p:bgPr>
        <a:solidFill>
          <a:schemeClr val="lt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4096000" y="3586583"/>
            <a:ext cx="3999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lt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you.</a:t>
            </a:r>
            <a:endParaRPr b="0" i="0" sz="29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76000" y="2930772"/>
            <a:ext cx="3840000" cy="996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994" y="637800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609433" y="6412132"/>
            <a:ext cx="5486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6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29">
          <p15:clr>
            <a:srgbClr val="FA7B17"/>
          </p15:clr>
        </p15:guide>
        <p15:guide id="2" pos="384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- Secondary 900 - Left">
  <p:cSld name="TITLE_2_2_1_1_2_4_2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609300" y="482267"/>
            <a:ext cx="10977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609432" y="810733"/>
            <a:ext cx="1097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 sz="13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b="0" sz="1100">
                <a:solidFill>
                  <a:schemeClr val="l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3" type="body"/>
          </p:nvPr>
        </p:nvSpPr>
        <p:spPr>
          <a:xfrm>
            <a:off x="6341767" y="6435133"/>
            <a:ext cx="52452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b="0" sz="800">
                <a:solidFill>
                  <a:schemeClr val="dk2"/>
                </a:solidFill>
              </a:defRPr>
            </a:lvl1pPr>
            <a:lvl2pPr indent="-2794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7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000" y="6378016"/>
            <a:ext cx="240000" cy="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- Secondary 900 - Right">
  <p:cSld name="TITLE_2_2_1_1_2_4_2_1"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609300" y="482267"/>
            <a:ext cx="10977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609432" y="810733"/>
            <a:ext cx="1097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 sz="1300">
                <a:solidFill>
                  <a:schemeClr val="dk2"/>
                </a:solidFill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b="0" sz="1100">
                <a:solidFill>
                  <a:schemeClr val="l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341767" y="6435133"/>
            <a:ext cx="52452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b="0" sz="800">
                <a:solidFill>
                  <a:schemeClr val="dk2"/>
                </a:solidFill>
              </a:defRPr>
            </a:lvl1pPr>
            <a:lvl2pPr indent="-2794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8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000" y="6378016"/>
            <a:ext cx="240000" cy="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- Secondary 100 - Right">
  <p:cSld name="TITLE_2_2_1_1_2_4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994" y="637800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609300" y="482267"/>
            <a:ext cx="10977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Inter"/>
                <a:ea typeface="Inter"/>
                <a:cs typeface="Inter"/>
                <a:sym typeface="In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609432" y="810733"/>
            <a:ext cx="1097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 sz="13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6341767" y="6435133"/>
            <a:ext cx="52452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b="0" sz="800"/>
            </a:lvl1pPr>
            <a:lvl2pPr indent="-2794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- Secondary 100 - Right">
  <p:cSld name="TITLE_2_2_1_1_2_4_4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994" y="637800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609300" y="482267"/>
            <a:ext cx="10977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Inter"/>
                <a:ea typeface="Inter"/>
                <a:cs typeface="Inter"/>
                <a:sym typeface="Inte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1" type="subTitle"/>
          </p:nvPr>
        </p:nvSpPr>
        <p:spPr>
          <a:xfrm>
            <a:off x="609432" y="810733"/>
            <a:ext cx="1097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 sz="1300">
                <a:solidFill>
                  <a:schemeClr val="dk2"/>
                </a:solidFill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3" type="body"/>
          </p:nvPr>
        </p:nvSpPr>
        <p:spPr>
          <a:xfrm>
            <a:off x="6341767" y="6435133"/>
            <a:ext cx="52452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b="0" sz="800"/>
            </a:lvl1pPr>
            <a:lvl2pPr indent="-2794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33" name="Google Shape;133;p20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- Secondary 100 - Two sided - Right">
  <p:cSld name="TITLE_2_2_1_1_2_4_3">
    <p:bg>
      <p:bgPr>
        <a:solidFill>
          <a:schemeClr val="lt2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6096000" y="6833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994" y="637800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609300" y="482267"/>
            <a:ext cx="10977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Inter"/>
                <a:ea typeface="Inter"/>
                <a:cs typeface="Inter"/>
                <a:sym typeface="Inter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609432" y="810733"/>
            <a:ext cx="1097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 sz="13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2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3" type="body"/>
          </p:nvPr>
        </p:nvSpPr>
        <p:spPr>
          <a:xfrm>
            <a:off x="6341767" y="6435133"/>
            <a:ext cx="52452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b="0" sz="800"/>
            </a:lvl1pPr>
            <a:lvl2pPr indent="-2794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42" name="Google Shape;142;p21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 - Secondary 100 - Two sided  - Right">
  <p:cSld name="TITLE_2_2_1_1_2_4_3_1"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/>
          <p:nvPr/>
        </p:nvSpPr>
        <p:spPr>
          <a:xfrm>
            <a:off x="800" y="6833"/>
            <a:ext cx="6096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994" y="637800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>
            <p:ph type="title"/>
          </p:nvPr>
        </p:nvSpPr>
        <p:spPr>
          <a:xfrm>
            <a:off x="609300" y="482267"/>
            <a:ext cx="10977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Inter"/>
                <a:ea typeface="Inter"/>
                <a:cs typeface="Inter"/>
                <a:sym typeface="Inte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609432" y="810733"/>
            <a:ext cx="1097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None/>
              <a:defRPr b="0" sz="1300">
                <a:solidFill>
                  <a:schemeClr val="dk2"/>
                </a:solidFill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2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3" type="body"/>
          </p:nvPr>
        </p:nvSpPr>
        <p:spPr>
          <a:xfrm>
            <a:off x="6341767" y="6435133"/>
            <a:ext cx="52452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b="0" sz="800"/>
            </a:lvl1pPr>
            <a:lvl2pPr indent="-2794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Secondary 100">
  <p:cSld name="TITLE_2_2_1_1_2_4_1_1">
    <p:bg>
      <p:bgPr>
        <a:solidFill>
          <a:schemeClr val="lt2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609300" y="2618600"/>
            <a:ext cx="10977600" cy="16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" type="subTitle"/>
          </p:nvPr>
        </p:nvSpPr>
        <p:spPr>
          <a:xfrm>
            <a:off x="609432" y="3732467"/>
            <a:ext cx="109776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  <a:defRPr b="0" sz="1900">
                <a:solidFill>
                  <a:schemeClr val="dk2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3" type="body"/>
          </p:nvPr>
        </p:nvSpPr>
        <p:spPr>
          <a:xfrm>
            <a:off x="6341767" y="6435133"/>
            <a:ext cx="5245200" cy="1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b="0" sz="800">
                <a:solidFill>
                  <a:schemeClr val="dk2"/>
                </a:solidFill>
              </a:defRPr>
            </a:lvl1pPr>
            <a:lvl2pPr indent="-279400" lvl="1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4" type="body"/>
          </p:nvPr>
        </p:nvSpPr>
        <p:spPr>
          <a:xfrm>
            <a:off x="609433" y="6412132"/>
            <a:ext cx="54864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994" y="6378006"/>
            <a:ext cx="240000" cy="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- Secondary 900">
  <p:cSld name="TITLE_2_2_1_1_2_4_1_1_1_1">
    <p:bg>
      <p:bgPr>
        <a:solidFill>
          <a:schemeClr val="dk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000" y="637801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b="0" sz="1100">
                <a:solidFill>
                  <a:schemeClr val="lt2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 sz="1100">
                <a:solidFill>
                  <a:schemeClr val="lt2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 sz="1100">
                <a:solidFill>
                  <a:schemeClr val="lt2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 sz="11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slide - Secondary 100">
  <p:cSld name="TITLE_2_2_1_1_2_4_1_1_1">
    <p:bg>
      <p:bgPr>
        <a:solidFill>
          <a:schemeClr val="lt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9994" y="6378006"/>
            <a:ext cx="240000" cy="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/>
          <p:nvPr/>
        </p:nvSpPr>
        <p:spPr>
          <a:xfrm>
            <a:off x="816" y="816"/>
            <a:ext cx="12192000" cy="4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609433" y="6412133"/>
            <a:ext cx="52452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b="0" sz="1100">
                <a:solidFill>
                  <a:schemeClr val="dk1"/>
                </a:solidFill>
              </a:defRPr>
            </a:lvl1pPr>
            <a:lvl2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indent="-2984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indent="-2984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indent="-29845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indent="-29845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indent="-29845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indent="-29845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28">
          <p15:clr>
            <a:srgbClr val="FA7B17"/>
          </p15:clr>
        </p15:guide>
        <p15:guide id="2" pos="3840">
          <p15:clr>
            <a:srgbClr val="FA7B17"/>
          </p15:clr>
        </p15:guide>
        <p15:guide id="3" pos="151">
          <p15:clr>
            <a:srgbClr val="FA7B17"/>
          </p15:clr>
        </p15:guide>
        <p15:guide id="4" orient="horz" pos="4169">
          <p15:clr>
            <a:srgbClr val="FA7B17"/>
          </p15:clr>
        </p15:guide>
        <p15:guide id="5" pos="3685">
          <p15:clr>
            <a:srgbClr val="FA7B17"/>
          </p15:clr>
        </p15:guide>
        <p15:guide id="6" pos="3995">
          <p15:clr>
            <a:srgbClr val="FA7B17"/>
          </p15:clr>
        </p15:guide>
        <p15:guide id="7" orient="horz" pos="151">
          <p15:clr>
            <a:srgbClr val="FA7B17"/>
          </p15:clr>
        </p15:guide>
        <p15:guide id="8" pos="7529">
          <p15:clr>
            <a:srgbClr val="FA7B17"/>
          </p15:clr>
        </p15:guide>
        <p15:guide id="9" pos="298">
          <p15:clr>
            <a:srgbClr val="FA7B17"/>
          </p15:clr>
        </p15:guide>
        <p15:guide id="10" orient="horz" pos="302">
          <p15:clr>
            <a:srgbClr val="FA7B17"/>
          </p15:clr>
        </p15:guide>
        <p15:guide id="11" pos="7378">
          <p15:clr>
            <a:srgbClr val="FA7B17"/>
          </p15:clr>
        </p15:guide>
        <p15:guide id="12" orient="horz" pos="4018">
          <p15:clr>
            <a:srgbClr val="FA7B17"/>
          </p15:clr>
        </p15:guide>
        <p15:guide id="13" pos="5688">
          <p15:clr>
            <a:srgbClr val="FA7B17"/>
          </p15:clr>
        </p15:guide>
        <p15:guide id="14" pos="1992">
          <p15:clr>
            <a:srgbClr val="FA7B17"/>
          </p15:clr>
        </p15:guide>
        <p15:guide id="15" orient="horz" pos="1233">
          <p15:clr>
            <a:srgbClr val="FA7B17"/>
          </p15:clr>
        </p15:guide>
        <p15:guide id="16" orient="horz" pos="3024">
          <p15:clr>
            <a:srgbClr val="FA7B17"/>
          </p15:clr>
        </p15:guide>
        <p15:guide id="17" pos="384">
          <p15:clr>
            <a:srgbClr val="FA7B17"/>
          </p15:clr>
        </p15:guide>
        <p15:guide id="18" pos="3607">
          <p15:clr>
            <a:srgbClr val="FA7B17"/>
          </p15:clr>
        </p15:guide>
        <p15:guide id="19" pos="1913">
          <p15:clr>
            <a:srgbClr val="FA7B17"/>
          </p15:clr>
        </p15:guide>
        <p15:guide id="20" pos="2070">
          <p15:clr>
            <a:srgbClr val="FA7B17"/>
          </p15:clr>
        </p15:guide>
        <p15:guide id="21" pos="5610">
          <p15:clr>
            <a:srgbClr val="FA7B17"/>
          </p15:clr>
        </p15:guide>
        <p15:guide id="22" pos="5767">
          <p15:clr>
            <a:srgbClr val="FA7B17"/>
          </p15:clr>
        </p15:guide>
        <p15:guide id="23" pos="4073">
          <p15:clr>
            <a:srgbClr val="FA7B17"/>
          </p15:clr>
        </p15:guide>
        <p15:guide id="24" pos="7299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72" name="Google Shape;172;p26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73" name="Google Shape;173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3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3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5" name="Google Shape;215;p3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17" name="Google Shape;217;p3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3" name="Google Shape;233;p3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3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1" name="Google Shape;241;p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3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3" name="Google Shape;253;p4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Playfair Display"/>
              <a:buNone/>
              <a:defRPr b="1" i="0" sz="37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"/>
              <a:buChar char="●"/>
              <a:defRPr b="1" i="0" sz="2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○"/>
              <a:defRPr b="0" i="0" sz="1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■"/>
              <a:defRPr b="0" i="0" sz="1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  <a:defRPr b="0" i="0" sz="1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○"/>
              <a:defRPr b="0" i="0" sz="1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■"/>
              <a:defRPr b="0" i="0" sz="1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●"/>
              <a:defRPr b="0" i="0" sz="1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○"/>
              <a:defRPr b="0" i="0" sz="1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Inter"/>
              <a:buChar char="■"/>
              <a:defRPr b="0" i="0" sz="19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cmeunier77/Data_visualization/blob/master/Visualizing%20ROC%20and%20precision-recall%20curve%20with%20thresholds.ipyn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609300" y="2618600"/>
            <a:ext cx="10977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ROC and Precision-recall curves</a:t>
            </a:r>
            <a:r>
              <a:rPr lang="en-US"/>
              <a:t> </a:t>
            </a:r>
            <a:endParaRPr/>
          </a:p>
        </p:txBody>
      </p:sp>
      <p:sp>
        <p:nvSpPr>
          <p:cNvPr id="261" name="Google Shape;261;p41"/>
          <p:cNvSpPr txBox="1"/>
          <p:nvPr>
            <p:ph idx="1" type="subTitle"/>
          </p:nvPr>
        </p:nvSpPr>
        <p:spPr>
          <a:xfrm>
            <a:off x="609432" y="3732467"/>
            <a:ext cx="1097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900"/>
              <a:buNone/>
            </a:pPr>
            <a:r>
              <a:rPr lang="en-US" sz="2100"/>
              <a:t>Classification</a:t>
            </a:r>
            <a:endParaRPr sz="2100"/>
          </a:p>
        </p:txBody>
      </p:sp>
      <p:sp>
        <p:nvSpPr>
          <p:cNvPr id="262" name="Google Shape;262;p41"/>
          <p:cNvSpPr txBox="1"/>
          <p:nvPr>
            <p:ph idx="2" type="body"/>
          </p:nvPr>
        </p:nvSpPr>
        <p:spPr>
          <a:xfrm>
            <a:off x="609433" y="6412133"/>
            <a:ext cx="52452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41"/>
          <p:cNvSpPr txBox="1"/>
          <p:nvPr>
            <p:ph idx="3" type="body"/>
          </p:nvPr>
        </p:nvSpPr>
        <p:spPr>
          <a:xfrm>
            <a:off x="6341767" y="6435133"/>
            <a:ext cx="5245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800"/>
              <a:buNone/>
            </a:pPr>
            <a:r>
              <a:rPr lang="en-US" sz="1600"/>
              <a:t>Last updated: March 12, 2022</a:t>
            </a:r>
            <a:endParaRPr sz="1600"/>
          </a:p>
        </p:txBody>
      </p:sp>
      <p:sp>
        <p:nvSpPr>
          <p:cNvPr id="264" name="Google Shape;264;p41"/>
          <p:cNvSpPr txBox="1"/>
          <p:nvPr>
            <p:ph idx="4" type="body"/>
          </p:nvPr>
        </p:nvSpPr>
        <p:spPr>
          <a:xfrm>
            <a:off x="609433" y="6412132"/>
            <a:ext cx="5486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lang="en-US" sz="1600"/>
              <a:t>Meunier Jean-Christophe 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Balanced vs. unbalanced classes</a:t>
            </a:r>
            <a:endParaRPr/>
          </a:p>
        </p:txBody>
      </p:sp>
      <p:sp>
        <p:nvSpPr>
          <p:cNvPr id="377" name="Google Shape;377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ROC curves should be used when there are roughly equal numbers of observations for each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2800"/>
              <a:buFont typeface="Arial"/>
              <a:buChar char="•"/>
            </a:pPr>
            <a:r>
              <a:rPr b="0" i="0" lang="en-US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Precision-Recall curves should be used when there is a moderate to large class imbalance.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Balanced classes</a:t>
            </a:r>
            <a:endParaRPr/>
          </a:p>
        </p:txBody>
      </p:sp>
      <p:sp>
        <p:nvSpPr>
          <p:cNvPr id="383" name="Google Shape;383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ROC</a:t>
            </a:r>
            <a:endParaRPr/>
          </a:p>
        </p:txBody>
      </p:sp>
      <p:pic>
        <p:nvPicPr>
          <p:cNvPr id="384" name="Google Shape;38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865" y="1581466"/>
            <a:ext cx="5471434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Balanced classes</a:t>
            </a:r>
            <a:endParaRPr/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Precision-recall</a:t>
            </a:r>
            <a:endParaRPr/>
          </a:p>
        </p:txBody>
      </p:sp>
      <p:pic>
        <p:nvPicPr>
          <p:cNvPr id="391" name="Google Shape;39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0212" y="1933612"/>
            <a:ext cx="5389331" cy="4322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Unbalanced classes</a:t>
            </a:r>
            <a:endParaRPr/>
          </a:p>
        </p:txBody>
      </p:sp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ROC</a:t>
            </a:r>
            <a:endParaRPr/>
          </a:p>
        </p:txBody>
      </p:sp>
      <p:pic>
        <p:nvPicPr>
          <p:cNvPr id="398" name="Google Shape;39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4225" y="1690688"/>
            <a:ext cx="5280936" cy="43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Unbalanced classes</a:t>
            </a:r>
            <a:endParaRPr/>
          </a:p>
        </p:txBody>
      </p:sp>
      <p:sp>
        <p:nvSpPr>
          <p:cNvPr id="404" name="Google Shape;404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Precision-recall</a:t>
            </a:r>
            <a:endParaRPr/>
          </a:p>
        </p:txBody>
      </p:sp>
      <p:pic>
        <p:nvPicPr>
          <p:cNvPr id="405" name="Google Shape;40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9441" y="1991900"/>
            <a:ext cx="5293117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/>
          <p:nvPr/>
        </p:nvSpPr>
        <p:spPr>
          <a:xfrm>
            <a:off x="5524729" y="2555715"/>
            <a:ext cx="300014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If ‘positive’ is a very minority class (e.g. 5%)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 decreases rapidly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# of negative incorrectly labelled as positive increases rapidly</a:t>
            </a:r>
            <a:endParaRPr/>
          </a:p>
        </p:txBody>
      </p:sp>
      <p:cxnSp>
        <p:nvCxnSpPr>
          <p:cNvPr id="407" name="Google Shape;407;p54"/>
          <p:cNvCxnSpPr/>
          <p:nvPr/>
        </p:nvCxnSpPr>
        <p:spPr>
          <a:xfrm flipH="1">
            <a:off x="4876800" y="2857500"/>
            <a:ext cx="647930" cy="17240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54"/>
          <p:cNvSpPr txBox="1"/>
          <p:nvPr/>
        </p:nvSpPr>
        <p:spPr>
          <a:xfrm>
            <a:off x="9039454" y="4965540"/>
            <a:ext cx="300014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Here all real positive have been taken into account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But many many of the positive labels are in fact negative</a:t>
            </a:r>
            <a:endParaRPr/>
          </a:p>
        </p:txBody>
      </p:sp>
      <p:cxnSp>
        <p:nvCxnSpPr>
          <p:cNvPr id="409" name="Google Shape;409;p54"/>
          <p:cNvCxnSpPr/>
          <p:nvPr/>
        </p:nvCxnSpPr>
        <p:spPr>
          <a:xfrm flipH="1">
            <a:off x="8429625" y="5124450"/>
            <a:ext cx="609829" cy="1619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Multiclass classification </a:t>
            </a:r>
            <a:endParaRPr/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16" name="Google Shape;41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483" y="1768986"/>
            <a:ext cx="6468378" cy="117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7727" y="1012779"/>
            <a:ext cx="2448267" cy="2429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55"/>
          <p:cNvSpPr txBox="1"/>
          <p:nvPr/>
        </p:nvSpPr>
        <p:spPr>
          <a:xfrm>
            <a:off x="7190912" y="1793284"/>
            <a:ext cx="81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55"/>
          <p:cNvSpPr txBox="1"/>
          <p:nvPr/>
        </p:nvSpPr>
        <p:spPr>
          <a:xfrm>
            <a:off x="9012315" y="423960"/>
            <a:ext cx="107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Predicted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55"/>
          <p:cNvSpPr/>
          <p:nvPr/>
        </p:nvSpPr>
        <p:spPr>
          <a:xfrm>
            <a:off x="8726750" y="2601149"/>
            <a:ext cx="967800" cy="346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55"/>
          <p:cNvSpPr txBox="1"/>
          <p:nvPr/>
        </p:nvSpPr>
        <p:spPr>
          <a:xfrm>
            <a:off x="8969902" y="2897650"/>
            <a:ext cx="5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FN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5"/>
          <p:cNvSpPr/>
          <p:nvPr/>
        </p:nvSpPr>
        <p:spPr>
          <a:xfrm>
            <a:off x="10022889" y="1266324"/>
            <a:ext cx="435000" cy="1017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5"/>
          <p:cNvSpPr txBox="1"/>
          <p:nvPr/>
        </p:nvSpPr>
        <p:spPr>
          <a:xfrm>
            <a:off x="10409319" y="1590410"/>
            <a:ext cx="5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endParaRPr b="0" i="0" sz="1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55"/>
          <p:cNvSpPr/>
          <p:nvPr/>
        </p:nvSpPr>
        <p:spPr>
          <a:xfrm>
            <a:off x="8147727" y="2618905"/>
            <a:ext cx="294900" cy="346200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5"/>
          <p:cNvSpPr/>
          <p:nvPr/>
        </p:nvSpPr>
        <p:spPr>
          <a:xfrm rot="5232097">
            <a:off x="10084512" y="3161867"/>
            <a:ext cx="294952" cy="346308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55"/>
          <p:cNvSpPr txBox="1"/>
          <p:nvPr/>
        </p:nvSpPr>
        <p:spPr>
          <a:xfrm>
            <a:off x="10250995" y="2595067"/>
            <a:ext cx="51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TP</a:t>
            </a:r>
            <a:endParaRPr b="0" i="0" sz="1800" u="none" cap="none" strike="noStrike">
              <a:solidFill>
                <a:srgbClr val="1F386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301" y="3774075"/>
            <a:ext cx="8240275" cy="29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03130" y="4386284"/>
            <a:ext cx="5439534" cy="2029108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55"/>
          <p:cNvSpPr/>
          <p:nvPr/>
        </p:nvSpPr>
        <p:spPr>
          <a:xfrm>
            <a:off x="4882718" y="5961386"/>
            <a:ext cx="497100" cy="159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55"/>
          <p:cNvSpPr/>
          <p:nvPr/>
        </p:nvSpPr>
        <p:spPr>
          <a:xfrm>
            <a:off x="4882718" y="4816475"/>
            <a:ext cx="497100" cy="7206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5"/>
          <p:cNvSpPr/>
          <p:nvPr/>
        </p:nvSpPr>
        <p:spPr>
          <a:xfrm>
            <a:off x="4889068" y="6180461"/>
            <a:ext cx="497100" cy="1599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55"/>
          <p:cNvSpPr/>
          <p:nvPr/>
        </p:nvSpPr>
        <p:spPr>
          <a:xfrm>
            <a:off x="8030745" y="4816475"/>
            <a:ext cx="497100" cy="664200"/>
          </a:xfrm>
          <a:prstGeom prst="roundRect">
            <a:avLst>
              <a:gd fmla="val 16667" name="adj"/>
            </a:avLst>
          </a:prstGeom>
          <a:noFill/>
          <a:ln cap="flat" cmpd="sng" w="12700">
            <a:solidFill>
              <a:srgbClr val="54813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55"/>
          <p:cNvSpPr txBox="1"/>
          <p:nvPr/>
        </p:nvSpPr>
        <p:spPr>
          <a:xfrm>
            <a:off x="4638675" y="5730766"/>
            <a:ext cx="1117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Simple mean </a:t>
            </a:r>
            <a:endParaRPr b="1" i="0" sz="12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55"/>
          <p:cNvSpPr txBox="1"/>
          <p:nvPr/>
        </p:nvSpPr>
        <p:spPr>
          <a:xfrm>
            <a:off x="4478337" y="6302375"/>
            <a:ext cx="133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Mean weighted by cells size</a:t>
            </a:r>
            <a:endParaRPr b="1" i="0" sz="1200" u="none" cap="none" strike="noStrik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5" name="Google Shape;435;p55"/>
          <p:cNvCxnSpPr/>
          <p:nvPr/>
        </p:nvCxnSpPr>
        <p:spPr>
          <a:xfrm>
            <a:off x="8523550" y="5459225"/>
            <a:ext cx="277500" cy="1272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36" name="Google Shape;436;p55"/>
          <p:cNvSpPr txBox="1"/>
          <p:nvPr/>
        </p:nvSpPr>
        <p:spPr>
          <a:xfrm>
            <a:off x="8729525" y="5383025"/>
            <a:ext cx="10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accent6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cells size</a:t>
            </a:r>
            <a:endParaRPr b="1" i="0" sz="1200" u="none" cap="none" strike="noStrike">
              <a:solidFill>
                <a:schemeClr val="accent6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Practical illustration </a:t>
            </a:r>
            <a:endParaRPr/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jupyter notebook 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https://github.com/jcmeunier77/Data_visualization/blob/master/Visualizing%20ROC%20and%20precision-recall%20curve%20with%20thresholds.ipynb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Confusion matrix </a:t>
            </a:r>
            <a:endParaRPr/>
          </a:p>
        </p:txBody>
      </p:sp>
      <p:sp>
        <p:nvSpPr>
          <p:cNvPr id="270" name="Google Shape;270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</a:t>
            </a:r>
            <a:endParaRPr/>
          </a:p>
        </p:txBody>
      </p:sp>
      <p:pic>
        <p:nvPicPr>
          <p:cNvPr id="271" name="Google Shape;27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544" y="2429707"/>
            <a:ext cx="4451042" cy="2861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Confusion matrix </a:t>
            </a:r>
            <a:endParaRPr/>
          </a:p>
        </p:txBody>
      </p:sp>
      <p:sp>
        <p:nvSpPr>
          <p:cNvPr id="277" name="Google Shape;277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</a:t>
            </a:r>
            <a:endParaRPr/>
          </a:p>
        </p:txBody>
      </p:sp>
      <p:pic>
        <p:nvPicPr>
          <p:cNvPr id="278" name="Google Shape;27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544" y="2429707"/>
            <a:ext cx="4451042" cy="286138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3"/>
          <p:cNvSpPr txBox="1"/>
          <p:nvPr/>
        </p:nvSpPr>
        <p:spPr>
          <a:xfrm>
            <a:off x="6471823" y="3000651"/>
            <a:ext cx="6747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3"/>
          <p:cNvSpPr txBox="1"/>
          <p:nvPr/>
        </p:nvSpPr>
        <p:spPr>
          <a:xfrm>
            <a:off x="5017362" y="4076336"/>
            <a:ext cx="67470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3"/>
          <p:cNvSpPr txBox="1"/>
          <p:nvPr/>
        </p:nvSpPr>
        <p:spPr>
          <a:xfrm>
            <a:off x="8094575" y="3608850"/>
            <a:ext cx="368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Objective of any classification task: 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reaching highest rates of true values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Receiver operating characteristic (ROC) 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88" name="Google Shape;288;p44"/>
          <p:cNvGraphicFramePr/>
          <p:nvPr/>
        </p:nvGraphicFramePr>
        <p:xfrm>
          <a:off x="2562337" y="2017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{61618E09-E86E-4B7A-806E-6783752E2219}</a:tableStyleId>
              </a:tblPr>
              <a:tblGrid>
                <a:gridCol w="1090275"/>
                <a:gridCol w="1084800"/>
                <a:gridCol w="1085900"/>
                <a:gridCol w="1085900"/>
              </a:tblGrid>
              <a:tr h="5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value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5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value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289" name="Google Shape;289;p44"/>
          <p:cNvCxnSpPr/>
          <p:nvPr/>
        </p:nvCxnSpPr>
        <p:spPr>
          <a:xfrm>
            <a:off x="6906823" y="3397646"/>
            <a:ext cx="360000" cy="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0" name="Google Shape;290;p44"/>
          <p:cNvSpPr/>
          <p:nvPr/>
        </p:nvSpPr>
        <p:spPr>
          <a:xfrm>
            <a:off x="5051856" y="3226843"/>
            <a:ext cx="457200" cy="352425"/>
          </a:xfrm>
          <a:prstGeom prst="ellipse">
            <a:avLst/>
          </a:prstGeom>
          <a:noFill/>
          <a:ln cap="flat" cmpd="sng" w="127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4"/>
          <p:cNvSpPr/>
          <p:nvPr/>
        </p:nvSpPr>
        <p:spPr>
          <a:xfrm>
            <a:off x="4928030" y="3226844"/>
            <a:ext cx="1685834" cy="35242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6313591" y="3050968"/>
            <a:ext cx="6096000" cy="618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3" name="Google Shape;293;p44"/>
          <p:cNvSpPr txBox="1"/>
          <p:nvPr/>
        </p:nvSpPr>
        <p:spPr>
          <a:xfrm>
            <a:off x="8206895" y="1835351"/>
            <a:ext cx="2251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TPR = TP amongst all REal positive (TP+FN)</a:t>
            </a:r>
            <a:endParaRPr b="1"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7022234" y="2343702"/>
            <a:ext cx="45897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Proportion of ‘sicks’ correctly labelled  </a:t>
            </a:r>
            <a:endParaRPr b="1"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p44"/>
          <p:cNvCxnSpPr/>
          <p:nvPr/>
        </p:nvCxnSpPr>
        <p:spPr>
          <a:xfrm>
            <a:off x="6917175" y="3958423"/>
            <a:ext cx="360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44"/>
          <p:cNvSpPr txBox="1"/>
          <p:nvPr/>
        </p:nvSpPr>
        <p:spPr>
          <a:xfrm>
            <a:off x="6297313" y="3647253"/>
            <a:ext cx="6096000" cy="618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7" name="Google Shape;297;p44"/>
          <p:cNvSpPr/>
          <p:nvPr/>
        </p:nvSpPr>
        <p:spPr>
          <a:xfrm>
            <a:off x="4929508" y="3805378"/>
            <a:ext cx="1685834" cy="35242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44"/>
          <p:cNvSpPr/>
          <p:nvPr/>
        </p:nvSpPr>
        <p:spPr>
          <a:xfrm>
            <a:off x="5053334" y="3805372"/>
            <a:ext cx="457200" cy="35242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8208371" y="4384729"/>
            <a:ext cx="2251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FPR = FP amongst all real negative (FP+TN)</a:t>
            </a:r>
            <a:endParaRPr b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44"/>
          <p:cNvSpPr txBox="1"/>
          <p:nvPr/>
        </p:nvSpPr>
        <p:spPr>
          <a:xfrm>
            <a:off x="7023712" y="4848690"/>
            <a:ext cx="45897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Proportion of ‘non-sicks’ incorrectly labelled as sick </a:t>
            </a:r>
            <a:endParaRPr b="1"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" name="Google Shape;301;p44"/>
          <p:cNvCxnSpPr/>
          <p:nvPr/>
        </p:nvCxnSpPr>
        <p:spPr>
          <a:xfrm>
            <a:off x="5827174" y="4265069"/>
            <a:ext cx="0" cy="19118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44"/>
          <p:cNvSpPr txBox="1"/>
          <p:nvPr/>
        </p:nvSpPr>
        <p:spPr>
          <a:xfrm>
            <a:off x="3222592" y="6176963"/>
            <a:ext cx="52111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by default at 0,5 in binary hard classification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Receiver operating characteristic (ROC) </a:t>
            </a:r>
            <a:endParaRPr/>
          </a:p>
        </p:txBody>
      </p:sp>
      <p:sp>
        <p:nvSpPr>
          <p:cNvPr id="308" name="Google Shape;308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09" name="Google Shape;30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5112" y="2033778"/>
            <a:ext cx="6648870" cy="43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45"/>
          <p:cNvCxnSpPr/>
          <p:nvPr/>
        </p:nvCxnSpPr>
        <p:spPr>
          <a:xfrm flipH="1" rot="10800000">
            <a:off x="8478175" y="2130641"/>
            <a:ext cx="914400" cy="1597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45"/>
          <p:cNvSpPr txBox="1"/>
          <p:nvPr/>
        </p:nvSpPr>
        <p:spPr>
          <a:xfrm>
            <a:off x="9605639" y="1825625"/>
            <a:ext cx="2459114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= 0,0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observation is labelled as positive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45"/>
          <p:cNvCxnSpPr/>
          <p:nvPr/>
        </p:nvCxnSpPr>
        <p:spPr>
          <a:xfrm flipH="1">
            <a:off x="3568823" y="5363592"/>
            <a:ext cx="782715" cy="3713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3" name="Google Shape;313;p45"/>
          <p:cNvSpPr txBox="1"/>
          <p:nvPr/>
        </p:nvSpPr>
        <p:spPr>
          <a:xfrm>
            <a:off x="1018052" y="5334865"/>
            <a:ext cx="2459114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= 1,0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observation is labelled as positive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4" name="Google Shape;314;p45"/>
          <p:cNvCxnSpPr/>
          <p:nvPr/>
        </p:nvCxnSpPr>
        <p:spPr>
          <a:xfrm>
            <a:off x="6516210" y="3755254"/>
            <a:ext cx="2997772" cy="9144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5" name="Google Shape;315;p45"/>
          <p:cNvSpPr txBox="1"/>
          <p:nvPr/>
        </p:nvSpPr>
        <p:spPr>
          <a:xfrm>
            <a:off x="9579006" y="4580878"/>
            <a:ext cx="2272683" cy="1231106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 skill’s curve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Whatever the real status (sick or not), the chance of being labelled as ‘sick’ is the same 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5"/>
          <p:cNvSpPr txBox="1"/>
          <p:nvPr/>
        </p:nvSpPr>
        <p:spPr>
          <a:xfrm>
            <a:off x="838200" y="6353778"/>
            <a:ext cx="54649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 : based on soft classification i.e. class probabilities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5"/>
          <p:cNvSpPr txBox="1"/>
          <p:nvPr/>
        </p:nvSpPr>
        <p:spPr>
          <a:xfrm>
            <a:off x="9227741" y="2779968"/>
            <a:ext cx="28183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TPR = 1,0 : all positive have been positively labelled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FPR = 1,0 : but all negative have also been positively labelled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45"/>
          <p:cNvCxnSpPr/>
          <p:nvPr/>
        </p:nvCxnSpPr>
        <p:spPr>
          <a:xfrm>
            <a:off x="8478175" y="2290439"/>
            <a:ext cx="719091" cy="60368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45"/>
          <p:cNvSpPr txBox="1"/>
          <p:nvPr/>
        </p:nvSpPr>
        <p:spPr>
          <a:xfrm>
            <a:off x="5321171" y="2739591"/>
            <a:ext cx="321425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Good threshold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TPR = 0,8 : 80% of positives have been positively labelled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FPR =  0,17 : with less than 20% of negatives being positively labelled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45"/>
          <p:cNvCxnSpPr/>
          <p:nvPr/>
        </p:nvCxnSpPr>
        <p:spPr>
          <a:xfrm rot="10800000">
            <a:off x="4971495" y="2894120"/>
            <a:ext cx="34967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Precision-Recall </a:t>
            </a:r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6"/>
          <p:cNvGraphicFramePr/>
          <p:nvPr/>
        </p:nvGraphicFramePr>
        <p:xfrm>
          <a:off x="2562337" y="2017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{61618E09-E86E-4B7A-806E-6783752E2219}</a:tableStyleId>
              </a:tblPr>
              <a:tblGrid>
                <a:gridCol w="1090275"/>
                <a:gridCol w="1084800"/>
                <a:gridCol w="1085900"/>
                <a:gridCol w="1085900"/>
              </a:tblGrid>
              <a:tr h="5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Predicted value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5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55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Actual value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2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cxnSp>
        <p:nvCxnSpPr>
          <p:cNvPr id="328" name="Google Shape;328;p46"/>
          <p:cNvCxnSpPr/>
          <p:nvPr/>
        </p:nvCxnSpPr>
        <p:spPr>
          <a:xfrm>
            <a:off x="6906823" y="3397646"/>
            <a:ext cx="360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9" name="Google Shape;329;p46"/>
          <p:cNvCxnSpPr/>
          <p:nvPr/>
        </p:nvCxnSpPr>
        <p:spPr>
          <a:xfrm>
            <a:off x="5239768" y="4250641"/>
            <a:ext cx="0" cy="360000"/>
          </a:xfrm>
          <a:prstGeom prst="straightConnector1">
            <a:avLst/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0" name="Google Shape;330;p46"/>
          <p:cNvSpPr txBox="1"/>
          <p:nvPr/>
        </p:nvSpPr>
        <p:spPr>
          <a:xfrm>
            <a:off x="214626" y="4695910"/>
            <a:ext cx="6096000" cy="6183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1" name="Google Shape;331;p46"/>
          <p:cNvSpPr/>
          <p:nvPr/>
        </p:nvSpPr>
        <p:spPr>
          <a:xfrm>
            <a:off x="5051856" y="3226843"/>
            <a:ext cx="457200" cy="352425"/>
          </a:xfrm>
          <a:prstGeom prst="ellipse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6"/>
          <p:cNvSpPr/>
          <p:nvPr/>
        </p:nvSpPr>
        <p:spPr>
          <a:xfrm>
            <a:off x="4928030" y="3226843"/>
            <a:ext cx="666751" cy="902755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6"/>
          <p:cNvSpPr/>
          <p:nvPr/>
        </p:nvSpPr>
        <p:spPr>
          <a:xfrm>
            <a:off x="4928030" y="3226844"/>
            <a:ext cx="1685834" cy="352424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6"/>
          <p:cNvSpPr txBox="1"/>
          <p:nvPr/>
        </p:nvSpPr>
        <p:spPr>
          <a:xfrm>
            <a:off x="1740030" y="5468638"/>
            <a:ext cx="28674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PREcision = TP amongst all PREdicted positive (TP+FP)</a:t>
            </a:r>
            <a:endParaRPr b="1" sz="1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6"/>
          <p:cNvSpPr txBox="1"/>
          <p:nvPr/>
        </p:nvSpPr>
        <p:spPr>
          <a:xfrm>
            <a:off x="6313591" y="3068724"/>
            <a:ext cx="6096000" cy="61837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6" name="Google Shape;336;p46"/>
          <p:cNvSpPr txBox="1"/>
          <p:nvPr/>
        </p:nvSpPr>
        <p:spPr>
          <a:xfrm>
            <a:off x="7947615" y="2198490"/>
            <a:ext cx="22439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 (=TPR) = TP amongst all REal positive (TP+FN)</a:t>
            </a:r>
            <a:endParaRPr/>
          </a:p>
        </p:txBody>
      </p:sp>
      <p:cxnSp>
        <p:nvCxnSpPr>
          <p:cNvPr id="337" name="Google Shape;337;p46"/>
          <p:cNvCxnSpPr/>
          <p:nvPr/>
        </p:nvCxnSpPr>
        <p:spPr>
          <a:xfrm>
            <a:off x="5827174" y="4265069"/>
            <a:ext cx="0" cy="19118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8" name="Google Shape;338;p46"/>
          <p:cNvSpPr txBox="1"/>
          <p:nvPr/>
        </p:nvSpPr>
        <p:spPr>
          <a:xfrm>
            <a:off x="3222592" y="6176963"/>
            <a:ext cx="521119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by default at 0,5 in binary hard classification 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Precision-recall</a:t>
            </a:r>
            <a:endParaRPr/>
          </a:p>
        </p:txBody>
      </p:sp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5" name="Google Shape;34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1663" y="1742887"/>
            <a:ext cx="5387200" cy="432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6" name="Google Shape;346;p47"/>
          <p:cNvCxnSpPr/>
          <p:nvPr/>
        </p:nvCxnSpPr>
        <p:spPr>
          <a:xfrm flipH="1" rot="10800000">
            <a:off x="8905853" y="4651900"/>
            <a:ext cx="914400" cy="1597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47"/>
          <p:cNvSpPr txBox="1"/>
          <p:nvPr/>
        </p:nvSpPr>
        <p:spPr>
          <a:xfrm>
            <a:off x="9850115" y="4481470"/>
            <a:ext cx="218712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= 0,0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observation is labelled as positive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47"/>
          <p:cNvCxnSpPr/>
          <p:nvPr/>
        </p:nvCxnSpPr>
        <p:spPr>
          <a:xfrm flipH="1">
            <a:off x="3751026" y="1972409"/>
            <a:ext cx="782714" cy="37138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47"/>
          <p:cNvSpPr txBox="1"/>
          <p:nvPr/>
        </p:nvSpPr>
        <p:spPr>
          <a:xfrm>
            <a:off x="1668404" y="2184189"/>
            <a:ext cx="2459114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Threshold = 1,0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observation is labelled as positive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" name="Google Shape;350;p47"/>
          <p:cNvCxnSpPr/>
          <p:nvPr/>
        </p:nvCxnSpPr>
        <p:spPr>
          <a:xfrm rot="10800000">
            <a:off x="2654566" y="3815644"/>
            <a:ext cx="3950563" cy="133165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p47"/>
          <p:cNvSpPr txBox="1"/>
          <p:nvPr/>
        </p:nvSpPr>
        <p:spPr>
          <a:xfrm>
            <a:off x="625278" y="3565023"/>
            <a:ext cx="2272683" cy="1231106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No skill’s curve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Whatever the real status (sick or not), the chance of being labelled as ‘sick’ is the same </a:t>
            </a: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47"/>
          <p:cNvCxnSpPr/>
          <p:nvPr/>
        </p:nvCxnSpPr>
        <p:spPr>
          <a:xfrm rot="10800000">
            <a:off x="5069150" y="994299"/>
            <a:ext cx="0" cy="97811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p47"/>
          <p:cNvSpPr txBox="1"/>
          <p:nvPr/>
        </p:nvSpPr>
        <p:spPr>
          <a:xfrm>
            <a:off x="4634144" y="550422"/>
            <a:ext cx="50780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 = 1,0 : all the few positive labels that have been done are 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 = 0,18 : but many other real positive have been  negatively labelled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" name="Google Shape;354;p47"/>
          <p:cNvCxnSpPr/>
          <p:nvPr/>
        </p:nvCxnSpPr>
        <p:spPr>
          <a:xfrm flipH="1" rot="10800000">
            <a:off x="8834761" y="3902887"/>
            <a:ext cx="528292" cy="90881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47"/>
          <p:cNvSpPr txBox="1"/>
          <p:nvPr/>
        </p:nvSpPr>
        <p:spPr>
          <a:xfrm>
            <a:off x="9218863" y="3064054"/>
            <a:ext cx="28183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 = 0,65 : amongst the positive labels, 45% are FP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 = 1,0 : but real positive have been correctly labelled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 behavior by threshold (thr = 0,1)</a:t>
            </a:r>
            <a:endParaRPr/>
          </a:p>
        </p:txBody>
      </p:sp>
      <p:sp>
        <p:nvSpPr>
          <p:cNvPr id="361" name="Google Shape;36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62" name="Google Shape;36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4759" y="1690688"/>
            <a:ext cx="5782482" cy="427732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 txBox="1"/>
          <p:nvPr/>
        </p:nvSpPr>
        <p:spPr>
          <a:xfrm>
            <a:off x="9263524" y="3081809"/>
            <a:ext cx="28183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TPR/ Recall = 1,00 : 100% of the real positive have been positively labelled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FPR = 0,50 : 50% of the negative have been positively labelled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 = 0,66 : amongst the positive labels, 66% are TP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Index behavior by threshold (thr = 0,9)</a:t>
            </a:r>
            <a:endParaRPr/>
          </a:p>
        </p:txBody>
      </p:sp>
      <p:sp>
        <p:nvSpPr>
          <p:cNvPr id="369" name="Google Shape;369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0" name="Google Shape;370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56950" y="1775799"/>
            <a:ext cx="5944430" cy="4401164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9"/>
          <p:cNvSpPr txBox="1"/>
          <p:nvPr/>
        </p:nvSpPr>
        <p:spPr>
          <a:xfrm>
            <a:off x="9201380" y="1936590"/>
            <a:ext cx="28183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TPR/ Recall = 0,75 : 75% of the real positive have been positively labelled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FPR = 0,20 : 20% of the negative have been positively labelled</a:t>
            </a:r>
            <a:endParaRPr sz="1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Precision = 1,00 : amongst the positive labels, 100% are TP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rtlist">
  <a:themeElements>
    <a:clrScheme name="Simple Light">
      <a:dk1>
        <a:srgbClr val="0F0D0A"/>
      </a:dk1>
      <a:lt1>
        <a:srgbClr val="463F39"/>
      </a:lt1>
      <a:dk2>
        <a:srgbClr val="7E7367"/>
      </a:dk2>
      <a:lt2>
        <a:srgbClr val="FBFAF9"/>
      </a:lt2>
      <a:accent1>
        <a:srgbClr val="F0F4FE"/>
      </a:accent1>
      <a:accent2>
        <a:srgbClr val="200DF2"/>
      </a:accent2>
      <a:accent3>
        <a:srgbClr val="E7F4EE"/>
      </a:accent3>
      <a:accent4>
        <a:srgbClr val="84C7A9"/>
      </a:accent4>
      <a:accent5>
        <a:srgbClr val="F7E4DE"/>
      </a:accent5>
      <a:accent6>
        <a:srgbClr val="E75555"/>
      </a:accent6>
      <a:hlink>
        <a:srgbClr val="200D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