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ddd12cc4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ddd12cc4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ddd12cc4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ddd12cc4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ddd12cc4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ddd12cc4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3 Section Header v4">
  <p:cSld name="SECTION_HEADER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302225"/>
            <a:ext cx="9144000" cy="1841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118500" y="234684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2700"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2pPr>
            <a:lvl3pPr indent="0" lvl="2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3pPr>
            <a:lvl4pPr indent="0" lvl="3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4pPr>
            <a:lvl5pPr indent="0" lvl="4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5pPr>
            <a:lvl6pPr indent="0" lvl="5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6pPr>
            <a:lvl7pPr indent="0" lvl="6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7pPr>
            <a:lvl8pPr indent="0" lvl="7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8pPr>
            <a:lvl9pPr indent="0" lvl="8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500"/>
              <a:buFont typeface="Lucida Sans"/>
              <a:buNone/>
              <a:defRPr sz="30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118500" y="435900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9525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8890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88900" lvl="2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88900" lvl="3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88900" lvl="4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88900" lvl="5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88900" lvl="6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88900" lvl="7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88900" lvl="8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4273150" y="4243775"/>
            <a:ext cx="548700" cy="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993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-2149" l="0" r="17776" t="2159"/>
          <a:stretch/>
        </p:blipFill>
        <p:spPr>
          <a:xfrm>
            <a:off x="6662750" y="4542200"/>
            <a:ext cx="2481250" cy="6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1 Title and Content">
  <p:cSld name="OBJECT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34725" y="1369225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None/>
              <a:defRPr>
                <a:solidFill>
                  <a:srgbClr val="1F497D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100"/>
              <a:buNone/>
              <a:defRPr>
                <a:solidFill>
                  <a:srgbClr val="1F497D"/>
                </a:solidFill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4200" y="3779525"/>
            <a:ext cx="801200" cy="9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8.jpg"/><Relationship Id="rId13" Type="http://schemas.openxmlformats.org/officeDocument/2006/relationships/image" Target="../media/image12.jp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8749200" cy="56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Collaborative Design of Introductory Data Science Course Modules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UC Merced - UC Berkeley - Laney College </a:t>
            </a:r>
            <a:r>
              <a:rPr b="1" lang="en" sz="1620" u="sng"/>
              <a:t>Project Team</a:t>
            </a:r>
            <a:endParaRPr b="1" sz="1620" u="sng"/>
          </a:p>
        </p:txBody>
      </p:sp>
      <p:cxnSp>
        <p:nvCxnSpPr>
          <p:cNvPr id="66" name="Google Shape;66;p15"/>
          <p:cNvCxnSpPr/>
          <p:nvPr/>
        </p:nvCxnSpPr>
        <p:spPr>
          <a:xfrm flipH="1" rot="10800000">
            <a:off x="5889913" y="2560650"/>
            <a:ext cx="31101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15"/>
          <p:cNvGrpSpPr/>
          <p:nvPr/>
        </p:nvGrpSpPr>
        <p:grpSpPr>
          <a:xfrm>
            <a:off x="-12" y="527931"/>
            <a:ext cx="9093231" cy="2079119"/>
            <a:chOff x="-12" y="680331"/>
            <a:chExt cx="9093231" cy="2079119"/>
          </a:xfrm>
        </p:grpSpPr>
        <p:sp>
          <p:nvSpPr>
            <p:cNvPr id="68" name="Google Shape;68;p15"/>
            <p:cNvSpPr txBox="1"/>
            <p:nvPr/>
          </p:nvSpPr>
          <p:spPr>
            <a:xfrm>
              <a:off x="-12" y="2310300"/>
              <a:ext cx="13842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800" u="sng">
                  <a:solidFill>
                    <a:schemeClr val="dk2"/>
                  </a:solidFill>
                </a:rPr>
                <a:t>UC Merced</a:t>
              </a:r>
              <a:endParaRPr b="1" i="1" sz="1800" u="sng">
                <a:solidFill>
                  <a:schemeClr val="dk2"/>
                </a:solidFill>
              </a:endParaRPr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5790138" y="700875"/>
              <a:ext cx="935250" cy="1384738"/>
              <a:chOff x="281675" y="740988"/>
              <a:chExt cx="935250" cy="1384738"/>
            </a:xfrm>
          </p:grpSpPr>
          <p:pic>
            <p:nvPicPr>
              <p:cNvPr id="70" name="Google Shape;70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1675" y="740988"/>
                <a:ext cx="935250" cy="1169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71;p15"/>
              <p:cNvSpPr txBox="1"/>
              <p:nvPr/>
            </p:nvSpPr>
            <p:spPr>
              <a:xfrm>
                <a:off x="281750" y="1833825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Rosemarie </a:t>
                </a:r>
                <a:br>
                  <a:rPr lang="en" sz="1000">
                    <a:solidFill>
                      <a:schemeClr val="dk1"/>
                    </a:solidFill>
                  </a:rPr>
                </a:br>
                <a:r>
                  <a:rPr lang="en" sz="1000">
                    <a:solidFill>
                      <a:schemeClr val="dk1"/>
                    </a:solidFill>
                  </a:rPr>
                  <a:t>Bongers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2" name="Google Shape;72;p15"/>
            <p:cNvGrpSpPr/>
            <p:nvPr/>
          </p:nvGrpSpPr>
          <p:grpSpPr>
            <a:xfrm>
              <a:off x="1177375" y="706388"/>
              <a:ext cx="1051575" cy="1606362"/>
              <a:chOff x="1925475" y="1914513"/>
              <a:chExt cx="1051575" cy="1606362"/>
            </a:xfrm>
          </p:grpSpPr>
          <p:pic>
            <p:nvPicPr>
              <p:cNvPr id="73" name="Google Shape;7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25475" y="1914513"/>
                <a:ext cx="1051575" cy="13144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p15"/>
              <p:cNvSpPr txBox="1"/>
              <p:nvPr/>
            </p:nvSpPr>
            <p:spPr>
              <a:xfrm>
                <a:off x="1983713" y="3228975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Roummel Marcia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>
              <a:off x="4544800" y="716519"/>
              <a:ext cx="1051575" cy="1586119"/>
              <a:chOff x="3685600" y="1131581"/>
              <a:chExt cx="1051575" cy="1586119"/>
            </a:xfrm>
          </p:grpSpPr>
          <p:pic>
            <p:nvPicPr>
              <p:cNvPr id="76" name="Google Shape;76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85600" y="1131581"/>
                <a:ext cx="1051575" cy="13144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5"/>
              <p:cNvSpPr txBox="1"/>
              <p:nvPr/>
            </p:nvSpPr>
            <p:spPr>
              <a:xfrm>
                <a:off x="3743838" y="2425800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Suzanne Sindi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>
              <a:off x="2299838" y="680331"/>
              <a:ext cx="1051575" cy="1658481"/>
              <a:chOff x="3769063" y="793094"/>
              <a:chExt cx="1051575" cy="1658481"/>
            </a:xfrm>
          </p:grpSpPr>
          <p:pic>
            <p:nvPicPr>
              <p:cNvPr id="79" name="Google Shape;79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69063" y="793094"/>
                <a:ext cx="1051575" cy="13144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15"/>
              <p:cNvSpPr txBox="1"/>
              <p:nvPr/>
            </p:nvSpPr>
            <p:spPr>
              <a:xfrm>
                <a:off x="3879088" y="2159675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Juan Meza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>
              <a:off x="3422337" y="688825"/>
              <a:ext cx="1051575" cy="1641500"/>
              <a:chOff x="4779912" y="776125"/>
              <a:chExt cx="1051575" cy="1641500"/>
            </a:xfrm>
          </p:grpSpPr>
          <p:pic>
            <p:nvPicPr>
              <p:cNvPr id="82" name="Google Shape;82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779912" y="776125"/>
                <a:ext cx="1051575" cy="13144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Google Shape;83;p15"/>
              <p:cNvSpPr txBox="1"/>
              <p:nvPr/>
            </p:nvSpPr>
            <p:spPr>
              <a:xfrm>
                <a:off x="4838125" y="2125725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Erica Rutter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54888" y="710725"/>
              <a:ext cx="1051575" cy="1597688"/>
              <a:chOff x="5941063" y="819938"/>
              <a:chExt cx="1051575" cy="1597688"/>
            </a:xfrm>
          </p:grpSpPr>
          <p:pic>
            <p:nvPicPr>
              <p:cNvPr id="85" name="Google Shape;85;p1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941063" y="819938"/>
                <a:ext cx="1051575" cy="1226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Google Shape;86;p15"/>
              <p:cNvSpPr txBox="1"/>
              <p:nvPr/>
            </p:nvSpPr>
            <p:spPr>
              <a:xfrm>
                <a:off x="5996063" y="2125725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Heather Bortfeld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6919163" y="680338"/>
              <a:ext cx="1051575" cy="1658475"/>
              <a:chOff x="7102250" y="793100"/>
              <a:chExt cx="1051575" cy="1658475"/>
            </a:xfrm>
          </p:grpSpPr>
          <p:pic>
            <p:nvPicPr>
              <p:cNvPr id="88" name="Google Shape;88;p1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102250" y="793100"/>
                <a:ext cx="1051575" cy="13144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Google Shape;89;p15"/>
              <p:cNvSpPr txBox="1"/>
              <p:nvPr/>
            </p:nvSpPr>
            <p:spPr>
              <a:xfrm>
                <a:off x="7160488" y="2159675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Adrien Peltzer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8041638" y="827050"/>
              <a:ext cx="1051581" cy="1365038"/>
              <a:chOff x="8263413" y="819962"/>
              <a:chExt cx="1051581" cy="1365038"/>
            </a:xfrm>
          </p:grpSpPr>
          <p:pic>
            <p:nvPicPr>
              <p:cNvPr id="91" name="Google Shape;91;p15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63425" y="819962"/>
                <a:ext cx="1051569" cy="99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Google Shape;92;p15"/>
              <p:cNvSpPr txBox="1"/>
              <p:nvPr/>
            </p:nvSpPr>
            <p:spPr>
              <a:xfrm>
                <a:off x="8263413" y="1893100"/>
                <a:ext cx="935100" cy="29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Jordan Collignon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93" name="Google Shape;93;p15"/>
            <p:cNvCxnSpPr/>
            <p:nvPr/>
          </p:nvCxnSpPr>
          <p:spPr>
            <a:xfrm flipH="1" rot="10800000">
              <a:off x="123688" y="2714400"/>
              <a:ext cx="5403900" cy="1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5"/>
            <p:cNvSpPr txBox="1"/>
            <p:nvPr/>
          </p:nvSpPr>
          <p:spPr>
            <a:xfrm>
              <a:off x="2009200" y="2386500"/>
              <a:ext cx="16329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Proposal Team 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841325" y="2388950"/>
              <a:ext cx="32073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New Additions Teaching Data Science Now!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pic>
        <p:nvPicPr>
          <p:cNvPr id="96" name="Google Shape;96;p15"/>
          <p:cNvPicPr preferRelativeResize="0"/>
          <p:nvPr/>
        </p:nvPicPr>
        <p:blipFill rotWithShape="1">
          <a:blip r:embed="rId11">
            <a:alphaModFix/>
          </a:blip>
          <a:srcRect b="22995" l="12436" r="17377" t="2611"/>
          <a:stretch/>
        </p:blipFill>
        <p:spPr>
          <a:xfrm flipH="1">
            <a:off x="161475" y="2852025"/>
            <a:ext cx="945000" cy="15028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54899" y="4662400"/>
            <a:ext cx="2014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2"/>
                </a:solidFill>
              </a:rPr>
              <a:t>Laney College</a:t>
            </a:r>
            <a:endParaRPr b="1" i="1" sz="1800" u="sng">
              <a:solidFill>
                <a:schemeClr val="dk2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12">
            <a:alphaModFix/>
          </a:blip>
          <a:srcRect b="-2197" l="0" r="5838" t="0"/>
          <a:stretch/>
        </p:blipFill>
        <p:spPr>
          <a:xfrm>
            <a:off x="2730525" y="2852025"/>
            <a:ext cx="1384199" cy="15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13">
            <a:alphaModFix/>
          </a:blip>
          <a:srcRect b="0" l="5041" r="15561" t="7859"/>
          <a:stretch/>
        </p:blipFill>
        <p:spPr>
          <a:xfrm>
            <a:off x="1286425" y="2830750"/>
            <a:ext cx="1264148" cy="15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13125" y="4362688"/>
            <a:ext cx="935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Johnnie Williams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816600" y="4449888"/>
            <a:ext cx="935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Nnenna Umollah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286425" y="4483538"/>
            <a:ext cx="935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Kyla Oh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34725" y="3299600"/>
            <a:ext cx="78867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Goal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. Create open-source, modular introductory DS curriculum at the intersection of computing, statistics, and the social and behavioral sciences.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86475" y="109650"/>
            <a:ext cx="8749200" cy="63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Collaborative Design of Introductory Data Science Course Modules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UC Merced - UC Berkeley - Laney College; </a:t>
            </a:r>
            <a:r>
              <a:rPr b="1" lang="en" sz="1620" u="sng"/>
              <a:t>Proposed Project</a:t>
            </a:r>
            <a:endParaRPr b="1" sz="1620" u="sng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4673" l="1877" r="2318" t="4409"/>
          <a:stretch/>
        </p:blipFill>
        <p:spPr>
          <a:xfrm>
            <a:off x="197400" y="1900338"/>
            <a:ext cx="7805376" cy="29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67875" y="790800"/>
            <a:ext cx="8186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Goal 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Create open-source, modular introductory DS curriculum at the intersection of computing, statistics, and the social and behavioral sciences. 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Goal 2.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Build faculty &amp; institutional experience with culturally relevant DS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curriculum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to attract students with diverse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background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&amp; interests. 		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0" y="776250"/>
            <a:ext cx="85215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Meeting and Coordination:</a:t>
            </a:r>
            <a:endParaRPr sz="176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Team Coordination at Summer 2023 Data Science Workshop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Bi-Weekly Meetings with inter-campus module teams (4 teams </a:t>
            </a:r>
            <a:r>
              <a:rPr lang="en" sz="1395"/>
              <a:t>consisting</a:t>
            </a:r>
            <a:r>
              <a:rPr lang="en" sz="1395"/>
              <a:t> of faculty from all 3 </a:t>
            </a:r>
            <a:r>
              <a:rPr lang="en" sz="1395"/>
              <a:t>campuses</a:t>
            </a:r>
            <a:r>
              <a:rPr lang="en" sz="1395"/>
              <a:t>)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Monthly</a:t>
            </a:r>
            <a:r>
              <a:rPr lang="en" sz="1395"/>
              <a:t> meetings with the entire team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Developing (with Social Scientists)  “</a:t>
            </a:r>
            <a:r>
              <a:rPr lang="en" sz="1395"/>
              <a:t>glossary</a:t>
            </a:r>
            <a:r>
              <a:rPr lang="en" sz="1395"/>
              <a:t>” of DS terms</a:t>
            </a:r>
            <a:endParaRPr sz="139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Work on course/module design:</a:t>
            </a:r>
            <a:endParaRPr sz="176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UC Merced piloting Hub in Spark 10 course (30 students, open to all disciplines); student data collection beginning.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Laney approval for Math 118 (Data 8), Math 116 (Data 6), AS Degree in Data Science. 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UC Berkeley instructors are providing cross-campus instruction and guidance in existing DS materials. </a:t>
            </a:r>
            <a:endParaRPr sz="139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Curriculum</a:t>
            </a:r>
            <a:r>
              <a:rPr lang="en" sz="1765"/>
              <a:t> Design</a:t>
            </a:r>
            <a:endParaRPr sz="176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All 4 Modules are developing on thoughtful data sets (nutrition, student/gender status, etc)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Model order and connections established (cross team conversations)</a:t>
            </a:r>
            <a:endParaRPr sz="1395"/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/>
              <a:t>Jupyter Notebooks being developed containing </a:t>
            </a:r>
            <a:r>
              <a:rPr lang="en" sz="1395"/>
              <a:t> core concepts and supporting material related to the fundamentals of programming. The sections included in this Jupyter Notebook are Variables, Data Types, Operators, Reserved Words, Built-In Functions, Memory, Comments, and Indentation.</a:t>
            </a:r>
            <a:endParaRPr sz="1395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97400" y="109650"/>
            <a:ext cx="8749200" cy="66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Collaborative Design of Introductory Data Science Course Modules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UC Merced - UC Berkeley - Laney College; </a:t>
            </a:r>
            <a:r>
              <a:rPr b="1" lang="en" sz="1600" u="sng"/>
              <a:t>Project Progress</a:t>
            </a:r>
            <a:endParaRPr b="1" sz="16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