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0" r:id="rId6"/>
    <p:sldId id="259" r:id="rId7"/>
    <p:sldId id="261" r:id="rId8"/>
    <p:sldId id="263" r:id="rId9"/>
    <p:sldId id="262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B91A-8584-40E8-BEA7-2C8F79A77EE8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15AC-1B6C-438F-9A9A-FFA0847938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094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15AC-1B6C-438F-9A9A-FFA0847938B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574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BBA9D-6F66-B4EE-B8C1-BD561BB6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B064F-CEAE-9C2B-3FB4-71FC8B05D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F8CDA-ED85-EF79-AB30-ED8818467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FEEA3-14CF-16BD-A51A-C244B00B6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115AC-1B6C-438F-9A9A-FFA0847938B1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496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5A31-B3F8-3AE2-1CCA-52F7F67CA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21F0A-26B2-3FF8-1352-F0F4C7A1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C5AD-EDF4-E780-B8A6-771D7B87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0A62-30D3-EA40-5398-AB522498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5FDE-2569-F1B7-A956-A6A83CC1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565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325-011B-B229-59EC-FD9DFBBF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B81B5-7AFE-BB7B-011C-72E5694A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F65D-DDF9-1812-2999-79F977DB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E60E-4AFE-35BF-3584-A4E91C4A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23A8-4DD6-BA78-8356-CD185906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84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25789-16C2-29C7-8C95-68675A61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647B-A8A0-C957-1DA3-C75F1652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BEB8-D2AE-7492-4AB5-803131E2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9AE9-3734-D7B8-0627-368ABD0E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E744-DFEC-2783-B16D-5D71FEB1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957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178F-B301-0BAC-AB5D-3E840F74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4B13-BC68-0D0A-BF0D-C1AF0684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5A01-2BAE-2B3B-A175-34927348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FC24-5BB8-5635-6B31-86A5E7B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7837-EAA9-974C-86EB-0FBC23FB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5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07C0-163A-206F-9D5D-2B6F5C09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87B04-65B3-37F2-9326-92ECAD1C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B109-E174-7698-D423-1673FA73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F4467-B0C7-7D46-FD63-6D34392C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506B-CAB2-B668-9849-05916E7B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2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E607-92BA-65E8-1E64-D86BAFC8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D18C1-382D-D8D5-A82C-E7DA0B5C7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17008-6DD2-9B3B-1009-DEF86D8E8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31BE6-36CD-10E3-6EBB-2ED57AA7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37AB9-1D19-9A48-02A4-E599C280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3B8D6-B4E7-6242-F3E7-6B3C245D0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47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3E16-5959-936F-66BD-59D5B19C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021E5-0B0E-D9B5-172A-F46A128E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3A40-41FD-B893-2BFF-D90A7AC0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F0776-912A-0413-17B0-232A6656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96B9-C1E1-A41C-A9D8-552266C24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B39FD-EA9D-E2A4-ACF5-C115FBD4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3B75A-8049-27D6-528A-3B80710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8E9B1-4A3E-C335-B55A-EA8E19DF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174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CC45-3F6D-F108-6936-C8962470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B7218-ED6C-34BC-95DC-AFB17DDE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A4799-88C1-33B6-6AE2-E36E7FE6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027E1-6212-2821-555B-376AC2C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523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2750C-9AD5-72DA-BE98-A2C46CAB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B7385-6ACB-6B1D-B374-38BDA208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19C4D-5F17-9496-865F-A7AA6C6F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94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7F2B-1292-6F6C-1FF2-CEC9B8F9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BB13-2F1C-ED5A-14AC-1BF2DE4C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4F520-200A-07E2-82D6-C88F0BB05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D5C1-B774-AF68-F0C7-A36EF877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7E42-EFB2-855D-DC35-65F08405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80CFE-1322-0368-78BA-02A050B4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384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C482-DED1-9E3C-DCD3-3312A4EA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8F51E-D9F3-B6E4-3000-87E375F27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8D6B-3783-8D69-794D-C5C4D85E1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D5554-9C55-7796-AA92-EAD4B8B1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650A-F50F-77CA-AAD7-1435DD0C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17211-D920-9F51-9F56-ED7E5B8E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855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EB444-B9E5-BDD3-6C91-278FC733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5A27-E924-FD6C-11AD-5864DCD00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C8EE-A2EE-073B-46D3-4626CB294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493BF-445A-4445-BC3C-7F883DF86557}" type="datetimeFigureOut">
              <a:rPr lang="en-PH" smtClean="0"/>
              <a:t>27/12/2024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6226-F0BB-ABC8-B7A5-2E8F313D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6075-D12D-A279-7240-CEA51328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EAE53-554D-41E4-9D71-1AFC5FE2395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601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A4595F-8D1A-426D-B34B-0415A2C2D4F2}"/>
              </a:ext>
            </a:extLst>
          </p:cNvPr>
          <p:cNvSpPr/>
          <p:nvPr/>
        </p:nvSpPr>
        <p:spPr>
          <a:xfrm>
            <a:off x="3506092" y="2373670"/>
            <a:ext cx="5060753" cy="2154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26671-CBB9-7CBF-F766-0D3D6CC963F1}"/>
              </a:ext>
            </a:extLst>
          </p:cNvPr>
          <p:cNvSpPr txBox="1"/>
          <p:nvPr/>
        </p:nvSpPr>
        <p:spPr>
          <a:xfrm>
            <a:off x="264318" y="983742"/>
            <a:ext cx="6704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i="1" dirty="0"/>
              <a:t>NOTE: Minimum viable product inside the blue boxes, optional features/tools inside broken boxes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A55869-DCF3-C74D-27CF-E146E8DF1F07}"/>
              </a:ext>
            </a:extLst>
          </p:cNvPr>
          <p:cNvSpPr/>
          <p:nvPr/>
        </p:nvSpPr>
        <p:spPr>
          <a:xfrm>
            <a:off x="378618" y="1364823"/>
            <a:ext cx="2447926" cy="1836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Postgres</a:t>
            </a:r>
            <a:br>
              <a:rPr lang="en-PH" sz="1400" dirty="0"/>
            </a:br>
            <a:r>
              <a:rPr lang="en-PH" sz="1100" dirty="0"/>
              <a:t>Order Management Transactional DB/System</a:t>
            </a:r>
          </a:p>
          <a:p>
            <a:pPr algn="ctr"/>
            <a:endParaRPr lang="en-PH" sz="1100" dirty="0"/>
          </a:p>
          <a:p>
            <a:pPr marL="342900" indent="-342900">
              <a:buAutoNum type="arabicParenR"/>
            </a:pPr>
            <a:r>
              <a:rPr lang="en-PH" sz="1100" dirty="0"/>
              <a:t>Seller registrations</a:t>
            </a:r>
          </a:p>
          <a:p>
            <a:pPr marL="342900" indent="-342900">
              <a:buAutoNum type="arabicParenR"/>
            </a:pPr>
            <a:r>
              <a:rPr lang="en-PH" sz="1100" dirty="0"/>
              <a:t>Listing creations</a:t>
            </a:r>
          </a:p>
          <a:p>
            <a:pPr marL="342900" indent="-342900">
              <a:buAutoNum type="arabicParenR"/>
            </a:pPr>
            <a:r>
              <a:rPr lang="en-PH" sz="1100" dirty="0"/>
              <a:t>Buyer registrations</a:t>
            </a:r>
          </a:p>
          <a:p>
            <a:pPr marL="342900" indent="-342900">
              <a:buFontTx/>
              <a:buAutoNum type="arabicParenR"/>
            </a:pPr>
            <a:r>
              <a:rPr lang="en-PH" sz="1100" dirty="0"/>
              <a:t>Order transactions</a:t>
            </a:r>
          </a:p>
          <a:p>
            <a:pPr marL="342900" indent="-342900">
              <a:buAutoNum type="arabicParenR"/>
            </a:pPr>
            <a:endParaRPr lang="en-PH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7476D-204E-138F-6B78-A997888F54DF}"/>
              </a:ext>
            </a:extLst>
          </p:cNvPr>
          <p:cNvSpPr/>
          <p:nvPr/>
        </p:nvSpPr>
        <p:spPr>
          <a:xfrm>
            <a:off x="390525" y="3673750"/>
            <a:ext cx="2447926" cy="1695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Postgres</a:t>
            </a:r>
            <a:br>
              <a:rPr lang="en-PH" sz="1400" dirty="0"/>
            </a:br>
            <a:r>
              <a:rPr lang="en-PH" sz="1100" dirty="0"/>
              <a:t>Warehouse Management Transactional DB/System</a:t>
            </a:r>
          </a:p>
          <a:p>
            <a:pPr algn="ctr"/>
            <a:endParaRPr lang="en-PH" sz="1100" dirty="0"/>
          </a:p>
          <a:p>
            <a:pPr marL="342900" indent="-342900">
              <a:buAutoNum type="arabicParenR"/>
            </a:pPr>
            <a:r>
              <a:rPr lang="en-PH" sz="1100" dirty="0"/>
              <a:t>WH Personnel registrations</a:t>
            </a:r>
          </a:p>
          <a:p>
            <a:pPr marL="342900" indent="-342900">
              <a:buAutoNum type="arabicParenR"/>
            </a:pPr>
            <a:r>
              <a:rPr lang="en-PH" sz="1100" dirty="0"/>
              <a:t>WH Personnel attendance</a:t>
            </a:r>
          </a:p>
          <a:p>
            <a:pPr marL="342900" indent="-342900">
              <a:buAutoNum type="arabicParenR"/>
            </a:pPr>
            <a:r>
              <a:rPr lang="en-PH" sz="1100" dirty="0"/>
              <a:t>Storage and inventory</a:t>
            </a:r>
          </a:p>
          <a:p>
            <a:pPr marL="342900" indent="-342900">
              <a:buAutoNum type="arabicParenR"/>
            </a:pPr>
            <a:r>
              <a:rPr lang="en-PH" sz="1100" dirty="0"/>
              <a:t>Order fulfilment processing</a:t>
            </a:r>
            <a:endParaRPr lang="en-PH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5F3B6-0B44-CBD3-14CD-9490F15045D8}"/>
              </a:ext>
            </a:extLst>
          </p:cNvPr>
          <p:cNvSpPr/>
          <p:nvPr/>
        </p:nvSpPr>
        <p:spPr>
          <a:xfrm>
            <a:off x="9248775" y="1493369"/>
            <a:ext cx="2447926" cy="3875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Power BI </a:t>
            </a:r>
          </a:p>
          <a:p>
            <a:pPr algn="ctr"/>
            <a:r>
              <a:rPr lang="en-PH" sz="1400" dirty="0"/>
              <a:t>Visualization</a:t>
            </a:r>
          </a:p>
          <a:p>
            <a:pPr algn="ctr"/>
            <a:endParaRPr lang="en-PH" sz="1400" dirty="0"/>
          </a:p>
          <a:p>
            <a:r>
              <a:rPr lang="en-PH" sz="1200" dirty="0"/>
              <a:t>To answer (sample questions for now):</a:t>
            </a:r>
          </a:p>
          <a:p>
            <a:pPr marL="342900" indent="-342900">
              <a:buAutoNum type="arabicParenR"/>
            </a:pPr>
            <a:r>
              <a:rPr lang="en-PH" sz="1200" dirty="0"/>
              <a:t>What are staff’s productivity for L7D?</a:t>
            </a:r>
          </a:p>
          <a:p>
            <a:pPr marL="342900" indent="-342900">
              <a:buAutoNum type="arabicParenR"/>
            </a:pPr>
            <a:r>
              <a:rPr lang="en-PH" sz="1200" dirty="0"/>
              <a:t>What part of the WH fulfilment process have highest lead time?</a:t>
            </a:r>
          </a:p>
          <a:p>
            <a:pPr marL="342900" indent="-342900">
              <a:buAutoNum type="arabicParenR"/>
            </a:pPr>
            <a:r>
              <a:rPr lang="en-PH" sz="1200" dirty="0"/>
              <a:t>How many orders are processed/yet to be processed?</a:t>
            </a:r>
          </a:p>
          <a:p>
            <a:pPr marL="342900" indent="-342900">
              <a:buAutoNum type="arabicParenR"/>
            </a:pPr>
            <a:r>
              <a:rPr lang="en-PH" sz="1200" dirty="0"/>
              <a:t>What are the items with the lowest stock?</a:t>
            </a:r>
          </a:p>
          <a:p>
            <a:pPr marL="342900" indent="-342900">
              <a:buAutoNum type="arabicParenR"/>
            </a:pPr>
            <a:r>
              <a:rPr lang="en-PH" sz="1200" dirty="0"/>
              <a:t>What are the items with the highest average daily order?</a:t>
            </a:r>
          </a:p>
          <a:p>
            <a:pPr marL="342900" indent="-342900">
              <a:buAutoNum type="arabicParenR"/>
            </a:pPr>
            <a:endParaRPr lang="en-PH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CD92A-407C-496B-D3A1-766E5553AB56}"/>
              </a:ext>
            </a:extLst>
          </p:cNvPr>
          <p:cNvSpPr txBox="1"/>
          <p:nvPr/>
        </p:nvSpPr>
        <p:spPr>
          <a:xfrm>
            <a:off x="5123557" y="2408468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Data warehousing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6AA5B8-E42A-0747-CBDE-3BB3A5571DE4}"/>
              </a:ext>
            </a:extLst>
          </p:cNvPr>
          <p:cNvSpPr/>
          <p:nvPr/>
        </p:nvSpPr>
        <p:spPr>
          <a:xfrm>
            <a:off x="3821013" y="2918561"/>
            <a:ext cx="1969295" cy="553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/>
              <a:t>PySpark</a:t>
            </a:r>
            <a:endParaRPr lang="en-PH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D8973-CC40-FC74-0AE8-51C7C658A140}"/>
              </a:ext>
            </a:extLst>
          </p:cNvPr>
          <p:cNvSpPr/>
          <p:nvPr/>
        </p:nvSpPr>
        <p:spPr>
          <a:xfrm>
            <a:off x="6466581" y="3254347"/>
            <a:ext cx="1969295" cy="553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/>
              <a:t>Postgres</a:t>
            </a:r>
            <a:br>
              <a:rPr lang="en-PH" sz="1400" dirty="0"/>
            </a:br>
            <a:r>
              <a:rPr lang="en-PH" sz="1100" dirty="0"/>
              <a:t>Data Warehouse Storage</a:t>
            </a:r>
            <a:endParaRPr lang="en-P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15EA2-A830-95D4-5E12-1A175CD06423}"/>
              </a:ext>
            </a:extLst>
          </p:cNvPr>
          <p:cNvSpPr txBox="1"/>
          <p:nvPr/>
        </p:nvSpPr>
        <p:spPr>
          <a:xfrm>
            <a:off x="378618" y="3302738"/>
            <a:ext cx="2364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Python Faker package for dummy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5737B-A1ED-2081-BB27-AC7DEA41F51B}"/>
              </a:ext>
            </a:extLst>
          </p:cNvPr>
          <p:cNvSpPr/>
          <p:nvPr/>
        </p:nvSpPr>
        <p:spPr>
          <a:xfrm>
            <a:off x="390525" y="5559357"/>
            <a:ext cx="11315701" cy="34794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2"/>
                </a:solidFill>
              </a:rPr>
              <a:t>Airflow </a:t>
            </a:r>
            <a:r>
              <a:rPr lang="en-PH" sz="1400" dirty="0">
                <a:solidFill>
                  <a:schemeClr val="tx2"/>
                </a:solidFill>
              </a:rPr>
              <a:t>(optional, if can learn or if have more time)</a:t>
            </a:r>
            <a:endParaRPr lang="en-PH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37058C-DF18-098A-7A63-79FEA2971DFF}"/>
              </a:ext>
            </a:extLst>
          </p:cNvPr>
          <p:cNvSpPr/>
          <p:nvPr/>
        </p:nvSpPr>
        <p:spPr>
          <a:xfrm>
            <a:off x="3804345" y="3610045"/>
            <a:ext cx="1985964" cy="561975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>
                <a:solidFill>
                  <a:schemeClr val="tx2"/>
                </a:solidFill>
              </a:rPr>
              <a:t>dbt</a:t>
            </a:r>
            <a:r>
              <a:rPr lang="en-PH" dirty="0">
                <a:solidFill>
                  <a:schemeClr val="tx2"/>
                </a:solidFill>
              </a:rPr>
              <a:t> </a:t>
            </a:r>
            <a:r>
              <a:rPr lang="en-PH" sz="1200" dirty="0">
                <a:solidFill>
                  <a:schemeClr val="tx2"/>
                </a:solidFill>
              </a:rPr>
              <a:t>(option 2)</a:t>
            </a:r>
            <a:endParaRPr lang="en-PH" dirty="0">
              <a:solidFill>
                <a:schemeClr val="tx2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BAF1346-FA6D-B6B7-555F-DEA0BF33E83D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2826544" y="2282986"/>
            <a:ext cx="679548" cy="11679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4B27AB9-D4A3-423D-E9D3-A434DB93ED8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2838451" y="3450947"/>
            <a:ext cx="667641" cy="10705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92D82B-F803-8530-14BA-D01D4F0A47D6}"/>
              </a:ext>
            </a:extLst>
          </p:cNvPr>
          <p:cNvCxnSpPr>
            <a:stCxn id="16" idx="3"/>
            <a:endCxn id="7" idx="1"/>
          </p:cNvCxnSpPr>
          <p:nvPr/>
        </p:nvCxnSpPr>
        <p:spPr>
          <a:xfrm flipV="1">
            <a:off x="8566845" y="3431285"/>
            <a:ext cx="681930" cy="1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1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CA5C26-E2FB-B709-0934-7B278965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50" y="860378"/>
            <a:ext cx="4000519" cy="181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A41D36-01DC-D368-D01F-644E6F8B2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900" y="918972"/>
            <a:ext cx="3970887" cy="1752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AC924-69A3-086C-387D-C45FF2337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" y="770805"/>
            <a:ext cx="4038620" cy="1900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A3925-5220-EB01-8C65-34A9E0C0C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909" y="3515852"/>
            <a:ext cx="4940324" cy="11218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9E0A44-7A29-3F7A-A911-65A5212B4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258" y="2813339"/>
            <a:ext cx="4093654" cy="17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36C4A-C516-514C-C62E-F3D6B789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34B26-FB59-1B08-03AC-E2ECBBE1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27" y="2119335"/>
            <a:ext cx="3912831" cy="1760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DAEF4-1604-5DD7-6586-21036AAB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0089"/>
            <a:ext cx="4020259" cy="1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8B792-4C06-62F3-477B-0722F582E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77" y="2139993"/>
            <a:ext cx="3904567" cy="171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197AF-A45A-519E-B0DD-17CDC3D68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228" y="112282"/>
            <a:ext cx="3950018" cy="1772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AF5F7-A2C6-219F-7B7F-DAA23E9BC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73" y="102812"/>
            <a:ext cx="3912831" cy="1747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686DA-8D63-9FB3-E302-7BE719845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" y="4210928"/>
            <a:ext cx="3850854" cy="1904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4D5603-B1B0-8C9E-928E-DFADAD3B4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258" y="4274971"/>
            <a:ext cx="3958282" cy="17766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A5D0FC-9BD9-A4B3-C30D-4749C59F5B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4536" y="2933671"/>
            <a:ext cx="2710471" cy="174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7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TextBox 1038">
            <a:extLst>
              <a:ext uri="{FF2B5EF4-FFF2-40B4-BE49-F238E27FC236}">
                <a16:creationId xmlns:a16="http://schemas.microsoft.com/office/drawing/2014/main" id="{F7266DD2-A6BC-83DC-92CD-BDAD599B6F20}"/>
              </a:ext>
            </a:extLst>
          </p:cNvPr>
          <p:cNvSpPr txBox="1"/>
          <p:nvPr/>
        </p:nvSpPr>
        <p:spPr>
          <a:xfrm>
            <a:off x="9224048" y="38638"/>
            <a:ext cx="179855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i="1" dirty="0">
                <a:solidFill>
                  <a:srgbClr val="000000"/>
                </a:solidFill>
                <a:effectLst/>
                <a:latin typeface="Helvetica" pitchFamily="2" charset="0"/>
              </a:rPr>
              <a:t>Postgres</a:t>
            </a:r>
          </a:p>
          <a:p>
            <a:endParaRPr lang="en-PH" sz="1100" i="1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PH" sz="1100" i="1" dirty="0" err="1">
                <a:solidFill>
                  <a:srgbClr val="000000"/>
                </a:solidFill>
                <a:latin typeface="Helvetica" pitchFamily="2" charset="0"/>
              </a:rPr>
              <a:t>dbt</a:t>
            </a:r>
            <a:endParaRPr lang="en-PH" sz="1100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PH" sz="1100" i="1" dirty="0"/>
          </a:p>
          <a:p>
            <a:r>
              <a:rPr lang="en-PH" sz="1100" i="1" dirty="0"/>
              <a:t>Airflow</a:t>
            </a:r>
          </a:p>
          <a:p>
            <a:endParaRPr lang="en-PH" sz="1100" i="1" dirty="0"/>
          </a:p>
          <a:p>
            <a:r>
              <a:rPr lang="en-PH" sz="1100" i="1" dirty="0"/>
              <a:t>Google Cloud </a:t>
            </a:r>
            <a:r>
              <a:rPr lang="en-PH" sz="1100" i="1" dirty="0" err="1"/>
              <a:t>BigQuery</a:t>
            </a:r>
            <a:endParaRPr lang="en-PH" sz="1100" i="1" dirty="0"/>
          </a:p>
          <a:p>
            <a:endParaRPr lang="en-PH" sz="1100" i="1" dirty="0"/>
          </a:p>
          <a:p>
            <a:r>
              <a:rPr lang="en-PH" sz="1100" i="1" dirty="0"/>
              <a:t>Power BI</a:t>
            </a:r>
          </a:p>
          <a:p>
            <a:endParaRPr lang="en-PH" sz="1100" i="1" dirty="0"/>
          </a:p>
          <a:p>
            <a:r>
              <a:rPr lang="en-PH" sz="1100" i="1" dirty="0" err="1"/>
              <a:t>GSheet</a:t>
            </a:r>
            <a:endParaRPr lang="en-PH" sz="1100" i="1" dirty="0"/>
          </a:p>
        </p:txBody>
      </p:sp>
      <p:pic>
        <p:nvPicPr>
          <p:cNvPr id="44" name="Picture 20" descr="290+ Outline Icon Of Two Gears Stock Illustrations, Royalty-Free Vector  Graphics &amp; Clip Art - iStock">
            <a:extLst>
              <a:ext uri="{FF2B5EF4-FFF2-40B4-BE49-F238E27FC236}">
                <a16:creationId xmlns:a16="http://schemas.microsoft.com/office/drawing/2014/main" id="{D4B417A2-99C8-7E6C-6D89-BB6BD7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012" y="3554508"/>
            <a:ext cx="1520313" cy="152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F119495-FD50-7599-1EBE-51D789B285A5}"/>
              </a:ext>
            </a:extLst>
          </p:cNvPr>
          <p:cNvGrpSpPr/>
          <p:nvPr/>
        </p:nvGrpSpPr>
        <p:grpSpPr>
          <a:xfrm>
            <a:off x="1495863" y="36387"/>
            <a:ext cx="897460" cy="912014"/>
            <a:chOff x="1425505" y="226523"/>
            <a:chExt cx="897460" cy="912014"/>
          </a:xfrm>
        </p:grpSpPr>
        <p:pic>
          <p:nvPicPr>
            <p:cNvPr id="1026" name="Picture 2" descr="database Vector Icons free download in SVG, PNG Format">
              <a:extLst>
                <a:ext uri="{FF2B5EF4-FFF2-40B4-BE49-F238E27FC236}">
                  <a16:creationId xmlns:a16="http://schemas.microsoft.com/office/drawing/2014/main" id="{CDA17950-4A2C-F453-61D7-4098FAD96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26523"/>
              <a:ext cx="864158" cy="86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ostgreSQL - Wikipedia">
              <a:extLst>
                <a:ext uri="{FF2B5EF4-FFF2-40B4-BE49-F238E27FC236}">
                  <a16:creationId xmlns:a16="http://schemas.microsoft.com/office/drawing/2014/main" id="{74D493BB-48FA-2584-6790-05947371FF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584" y="658602"/>
              <a:ext cx="465381" cy="47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469A2A3-5F6F-FB31-7567-5ADDB64FB1F3}"/>
              </a:ext>
            </a:extLst>
          </p:cNvPr>
          <p:cNvSpPr txBox="1"/>
          <p:nvPr/>
        </p:nvSpPr>
        <p:spPr>
          <a:xfrm>
            <a:off x="714725" y="855654"/>
            <a:ext cx="24597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Listing &amp; Promotion </a:t>
            </a:r>
          </a:p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Management System (LPMS)</a:t>
            </a:r>
            <a:endParaRPr lang="en-PH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C9F97-AA83-9061-122C-2E08DBEA3FB0}"/>
              </a:ext>
            </a:extLst>
          </p:cNvPr>
          <p:cNvSpPr txBox="1"/>
          <p:nvPr/>
        </p:nvSpPr>
        <p:spPr>
          <a:xfrm>
            <a:off x="959785" y="2311235"/>
            <a:ext cx="1969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User</a:t>
            </a:r>
            <a:r>
              <a:rPr lang="en-PH" sz="11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Management System (UMS)</a:t>
            </a:r>
            <a:endParaRPr lang="en-PH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10AE9-05A0-D93D-36D0-F1C28A102D89}"/>
              </a:ext>
            </a:extLst>
          </p:cNvPr>
          <p:cNvSpPr txBox="1"/>
          <p:nvPr/>
        </p:nvSpPr>
        <p:spPr>
          <a:xfrm>
            <a:off x="959785" y="4931514"/>
            <a:ext cx="196961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Warehouse Management System (WMS)</a:t>
            </a:r>
            <a:br>
              <a:rPr lang="en-PH" sz="1100" dirty="0"/>
            </a:br>
            <a:endParaRPr lang="en-PH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1564F-7A6C-84F7-B3A6-984187675609}"/>
              </a:ext>
            </a:extLst>
          </p:cNvPr>
          <p:cNvSpPr txBox="1"/>
          <p:nvPr/>
        </p:nvSpPr>
        <p:spPr>
          <a:xfrm>
            <a:off x="959785" y="3649706"/>
            <a:ext cx="1969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dirty="0">
                <a:solidFill>
                  <a:srgbClr val="000000"/>
                </a:solidFill>
                <a:latin typeface="Helvetica" pitchFamily="2" charset="0"/>
              </a:rPr>
              <a:t>Order </a:t>
            </a:r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Management System (OMS)</a:t>
            </a:r>
            <a:endParaRPr lang="en-PH" sz="1100" dirty="0"/>
          </a:p>
        </p:txBody>
      </p:sp>
      <p:pic>
        <p:nvPicPr>
          <p:cNvPr id="1034" name="Picture 10" descr="Data Warehouse Line Icon Vector, Computer, Data, Science PNG and Vector  with Transparent Background for Free Download">
            <a:extLst>
              <a:ext uri="{FF2B5EF4-FFF2-40B4-BE49-F238E27FC236}">
                <a16:creationId xmlns:a16="http://schemas.microsoft.com/office/drawing/2014/main" id="{D2597F56-7F9F-CD9A-4B7B-30B19DBE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2" y="2842176"/>
            <a:ext cx="1188873" cy="11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Visualization Icon Royalty-Free Images, Stock Photos &amp; Pictures |  Shutterstock">
            <a:extLst>
              <a:ext uri="{FF2B5EF4-FFF2-40B4-BE49-F238E27FC236}">
                <a16:creationId xmlns:a16="http://schemas.microsoft.com/office/drawing/2014/main" id="{E6696474-9822-9599-28B2-01EAB7F5C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3" b="38880"/>
          <a:stretch/>
        </p:blipFill>
        <p:spPr bwMode="auto">
          <a:xfrm>
            <a:off x="9229148" y="2007181"/>
            <a:ext cx="1214976" cy="9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wer BI Logo [free PNG Download]">
            <a:extLst>
              <a:ext uri="{FF2B5EF4-FFF2-40B4-BE49-F238E27FC236}">
                <a16:creationId xmlns:a16="http://schemas.microsoft.com/office/drawing/2014/main" id="{AFC9B392-38C4-7986-DE2D-BB6D85A9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404" y="2428866"/>
            <a:ext cx="868993" cy="48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90+ Outline Icon Of Two Gears Stock Illustrations, Royalty-Free Vector  Graphics &amp; Clip Art - iStock">
            <a:extLst>
              <a:ext uri="{FF2B5EF4-FFF2-40B4-BE49-F238E27FC236}">
                <a16:creationId xmlns:a16="http://schemas.microsoft.com/office/drawing/2014/main" id="{E9254342-831A-1937-BB1D-E702F7C6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48" y="2212204"/>
            <a:ext cx="1520313" cy="152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29D42-CC7C-0291-FA68-B211DDB8BF9C}"/>
              </a:ext>
            </a:extLst>
          </p:cNvPr>
          <p:cNvSpPr txBox="1"/>
          <p:nvPr/>
        </p:nvSpPr>
        <p:spPr>
          <a:xfrm>
            <a:off x="6602134" y="3248771"/>
            <a:ext cx="1969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Marketplace </a:t>
            </a:r>
          </a:p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Mart</a:t>
            </a:r>
            <a:endParaRPr lang="en-PH" sz="1100" dirty="0"/>
          </a:p>
        </p:txBody>
      </p:sp>
      <p:pic>
        <p:nvPicPr>
          <p:cNvPr id="11" name="Picture 2" descr="database Vector Icons free download in SVG, PNG Format">
            <a:extLst>
              <a:ext uri="{FF2B5EF4-FFF2-40B4-BE49-F238E27FC236}">
                <a16:creationId xmlns:a16="http://schemas.microsoft.com/office/drawing/2014/main" id="{FAE75859-B617-4413-1BB1-99F0C463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64" y="2384613"/>
            <a:ext cx="864158" cy="8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atabase Vector Icons free download in SVG, PNG Format">
            <a:extLst>
              <a:ext uri="{FF2B5EF4-FFF2-40B4-BE49-F238E27FC236}">
                <a16:creationId xmlns:a16="http://schemas.microsoft.com/office/drawing/2014/main" id="{EC5DE76D-1A86-6FE3-E128-17ABED988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23" y="4139967"/>
            <a:ext cx="864158" cy="8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2EC288-FF7F-AA53-77F5-B3B6AF9D1249}"/>
              </a:ext>
            </a:extLst>
          </p:cNvPr>
          <p:cNvSpPr txBox="1"/>
          <p:nvPr/>
        </p:nvSpPr>
        <p:spPr>
          <a:xfrm>
            <a:off x="6593415" y="4970918"/>
            <a:ext cx="1969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Warehouse </a:t>
            </a:r>
          </a:p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Mart</a:t>
            </a:r>
            <a:endParaRPr lang="en-PH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8BC173-3A3D-2E59-0C0F-BD6753E74F21}"/>
              </a:ext>
            </a:extLst>
          </p:cNvPr>
          <p:cNvSpPr txBox="1"/>
          <p:nvPr/>
        </p:nvSpPr>
        <p:spPr>
          <a:xfrm>
            <a:off x="8945118" y="2982427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Visualization</a:t>
            </a:r>
            <a:endParaRPr lang="en-PH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CB6712-AE86-0721-2F9A-AC64FBDBEAED}"/>
              </a:ext>
            </a:extLst>
          </p:cNvPr>
          <p:cNvSpPr txBox="1"/>
          <p:nvPr/>
        </p:nvSpPr>
        <p:spPr>
          <a:xfrm>
            <a:off x="4590988" y="3993977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Warehouse </a:t>
            </a:r>
          </a:p>
        </p:txBody>
      </p:sp>
      <p:pic>
        <p:nvPicPr>
          <p:cNvPr id="1046" name="Picture 22" descr="10 Best Google Cloud Composer Alternatives &amp; Competitors in 2024">
            <a:extLst>
              <a:ext uri="{FF2B5EF4-FFF2-40B4-BE49-F238E27FC236}">
                <a16:creationId xmlns:a16="http://schemas.microsoft.com/office/drawing/2014/main" id="{00E72CAB-E9A1-C3D1-4A54-B52B5C2D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39" y="4380872"/>
            <a:ext cx="372549" cy="37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File Iconvector Illustration Flat Design Style Stock Vector (Royalty Free)  1402633574 | Shutterstock">
            <a:extLst>
              <a:ext uri="{FF2B5EF4-FFF2-40B4-BE49-F238E27FC236}">
                <a16:creationId xmlns:a16="http://schemas.microsoft.com/office/drawing/2014/main" id="{07547464-9738-5FF6-92B9-BFC351357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" b="11429"/>
          <a:stretch/>
        </p:blipFill>
        <p:spPr bwMode="auto">
          <a:xfrm>
            <a:off x="9246831" y="4357665"/>
            <a:ext cx="1062004" cy="11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ing more with Google Sheets Course (Google Cloud) | Coursera">
            <a:extLst>
              <a:ext uri="{FF2B5EF4-FFF2-40B4-BE49-F238E27FC236}">
                <a16:creationId xmlns:a16="http://schemas.microsoft.com/office/drawing/2014/main" id="{7CF0C001-3010-8E93-7613-50ABE5E5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11" y="4910978"/>
            <a:ext cx="440724" cy="44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0ABD27-944E-6693-6D0A-38A81B4F89B3}"/>
              </a:ext>
            </a:extLst>
          </p:cNvPr>
          <p:cNvSpPr txBox="1"/>
          <p:nvPr/>
        </p:nvSpPr>
        <p:spPr>
          <a:xfrm>
            <a:off x="8851827" y="5362336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etica" pitchFamily="2" charset="0"/>
              </a:rPr>
              <a:t>R</a:t>
            </a:r>
            <a:r>
              <a:rPr lang="en-PH" sz="1100" dirty="0" err="1">
                <a:solidFill>
                  <a:srgbClr val="000000"/>
                </a:solidFill>
                <a:latin typeface="Helvetica" pitchFamily="2" charset="0"/>
              </a:rPr>
              <a:t>eporting</a:t>
            </a:r>
            <a:endParaRPr lang="en-PH" sz="11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F23280-7494-7C03-1C76-7851EB04C707}"/>
              </a:ext>
            </a:extLst>
          </p:cNvPr>
          <p:cNvGrpSpPr/>
          <p:nvPr/>
        </p:nvGrpSpPr>
        <p:grpSpPr>
          <a:xfrm>
            <a:off x="1495863" y="1402614"/>
            <a:ext cx="897460" cy="912014"/>
            <a:chOff x="1425505" y="226523"/>
            <a:chExt cx="897460" cy="912014"/>
          </a:xfrm>
        </p:grpSpPr>
        <p:pic>
          <p:nvPicPr>
            <p:cNvPr id="21" name="Picture 2" descr="database Vector Icons free download in SVG, PNG Format">
              <a:extLst>
                <a:ext uri="{FF2B5EF4-FFF2-40B4-BE49-F238E27FC236}">
                  <a16:creationId xmlns:a16="http://schemas.microsoft.com/office/drawing/2014/main" id="{45A047F2-5629-9E0B-86A5-AA0D4D757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26523"/>
              <a:ext cx="864158" cy="86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PostgreSQL - Wikipedia">
              <a:extLst>
                <a:ext uri="{FF2B5EF4-FFF2-40B4-BE49-F238E27FC236}">
                  <a16:creationId xmlns:a16="http://schemas.microsoft.com/office/drawing/2014/main" id="{14DC248B-F552-4E8E-E405-2A56D278F7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584" y="658602"/>
              <a:ext cx="465381" cy="47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E576A9-FAB2-1479-E275-911D91C19079}"/>
              </a:ext>
            </a:extLst>
          </p:cNvPr>
          <p:cNvGrpSpPr/>
          <p:nvPr/>
        </p:nvGrpSpPr>
        <p:grpSpPr>
          <a:xfrm>
            <a:off x="1495863" y="2768841"/>
            <a:ext cx="897460" cy="912014"/>
            <a:chOff x="1425505" y="226523"/>
            <a:chExt cx="897460" cy="912014"/>
          </a:xfrm>
        </p:grpSpPr>
        <p:pic>
          <p:nvPicPr>
            <p:cNvPr id="25" name="Picture 2" descr="database Vector Icons free download in SVG, PNG Format">
              <a:extLst>
                <a:ext uri="{FF2B5EF4-FFF2-40B4-BE49-F238E27FC236}">
                  <a16:creationId xmlns:a16="http://schemas.microsoft.com/office/drawing/2014/main" id="{54FB5EB7-A77D-B8E9-4694-F1D1DF007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26523"/>
              <a:ext cx="864158" cy="86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PostgreSQL - Wikipedia">
              <a:extLst>
                <a:ext uri="{FF2B5EF4-FFF2-40B4-BE49-F238E27FC236}">
                  <a16:creationId xmlns:a16="http://schemas.microsoft.com/office/drawing/2014/main" id="{787C2731-2456-EE42-1CAB-E8EE265E0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584" y="658602"/>
              <a:ext cx="465381" cy="47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63EF88-3A25-E121-6CC4-37DCF0E0D92B}"/>
              </a:ext>
            </a:extLst>
          </p:cNvPr>
          <p:cNvGrpSpPr/>
          <p:nvPr/>
        </p:nvGrpSpPr>
        <p:grpSpPr>
          <a:xfrm>
            <a:off x="1495863" y="4135068"/>
            <a:ext cx="897460" cy="912014"/>
            <a:chOff x="1425505" y="226523"/>
            <a:chExt cx="897460" cy="912014"/>
          </a:xfrm>
        </p:grpSpPr>
        <p:pic>
          <p:nvPicPr>
            <p:cNvPr id="28" name="Picture 2" descr="database Vector Icons free download in SVG, PNG Format">
              <a:extLst>
                <a:ext uri="{FF2B5EF4-FFF2-40B4-BE49-F238E27FC236}">
                  <a16:creationId xmlns:a16="http://schemas.microsoft.com/office/drawing/2014/main" id="{23C909A6-A23F-65C1-12E4-E6C6D7C1C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5505" y="226523"/>
              <a:ext cx="864158" cy="864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PostgreSQL - Wikipedia">
              <a:extLst>
                <a:ext uri="{FF2B5EF4-FFF2-40B4-BE49-F238E27FC236}">
                  <a16:creationId xmlns:a16="http://schemas.microsoft.com/office/drawing/2014/main" id="{DA8D0773-7D7E-A811-79C7-016BB11B2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584" y="658602"/>
              <a:ext cx="465381" cy="479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0BD0F8-A84B-9AF1-43FB-0794C08478F1}"/>
              </a:ext>
            </a:extLst>
          </p:cNvPr>
          <p:cNvGrpSpPr/>
          <p:nvPr/>
        </p:nvGrpSpPr>
        <p:grpSpPr>
          <a:xfrm>
            <a:off x="1267985" y="5380842"/>
            <a:ext cx="1353217" cy="1157518"/>
            <a:chOff x="1227659" y="5044342"/>
            <a:chExt cx="1353217" cy="1157518"/>
          </a:xfrm>
        </p:grpSpPr>
        <p:pic>
          <p:nvPicPr>
            <p:cNvPr id="15" name="Picture 6" descr="File Iconvector Illustration Flat Design Style Stock Vector (Royalty Free)  1402633574 | Shutterstock">
              <a:extLst>
                <a:ext uri="{FF2B5EF4-FFF2-40B4-BE49-F238E27FC236}">
                  <a16:creationId xmlns:a16="http://schemas.microsoft.com/office/drawing/2014/main" id="{86B4F466-0FF3-C0FF-6500-3F61B73BE0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62" b="11429"/>
            <a:stretch/>
          </p:blipFill>
          <p:spPr bwMode="auto">
            <a:xfrm>
              <a:off x="1227659" y="5044342"/>
              <a:ext cx="1062004" cy="1106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SV File Format Icon PNG vector in SVG, PDF, AI, CDR format">
              <a:extLst>
                <a:ext uri="{FF2B5EF4-FFF2-40B4-BE49-F238E27FC236}">
                  <a16:creationId xmlns:a16="http://schemas.microsoft.com/office/drawing/2014/main" id="{A698A835-3432-56BF-2B03-8DA0191BA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748" y="5463196"/>
              <a:ext cx="984128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6E472FA-4C59-2A3C-806A-E4C27ED8E246}"/>
              </a:ext>
            </a:extLst>
          </p:cNvPr>
          <p:cNvSpPr txBox="1"/>
          <p:nvPr/>
        </p:nvSpPr>
        <p:spPr>
          <a:xfrm>
            <a:off x="959785" y="6391778"/>
            <a:ext cx="196961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Warehouse Information </a:t>
            </a:r>
          </a:p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Flat File</a:t>
            </a:r>
            <a:br>
              <a:rPr lang="en-PH" sz="1100" dirty="0"/>
            </a:br>
            <a:endParaRPr lang="en-PH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3EEEC-9052-5E5C-EED2-75AE88452747}"/>
              </a:ext>
            </a:extLst>
          </p:cNvPr>
          <p:cNvSpPr txBox="1"/>
          <p:nvPr/>
        </p:nvSpPr>
        <p:spPr>
          <a:xfrm>
            <a:off x="3141051" y="3529305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ETL</a:t>
            </a:r>
            <a:endParaRPr lang="en-PH" sz="1100" dirty="0"/>
          </a:p>
        </p:txBody>
      </p:sp>
      <p:pic>
        <p:nvPicPr>
          <p:cNvPr id="41" name="Picture 10" descr="Google BigQuery Reviews &amp; Ratings 2024">
            <a:extLst>
              <a:ext uri="{FF2B5EF4-FFF2-40B4-BE49-F238E27FC236}">
                <a16:creationId xmlns:a16="http://schemas.microsoft.com/office/drawing/2014/main" id="{D4176F3C-9C1D-7194-7BEB-4C476DFD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44" y="2788462"/>
            <a:ext cx="543496" cy="5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Google BigQuery Reviews &amp; Ratings 2024">
            <a:extLst>
              <a:ext uri="{FF2B5EF4-FFF2-40B4-BE49-F238E27FC236}">
                <a16:creationId xmlns:a16="http://schemas.microsoft.com/office/drawing/2014/main" id="{F8099DA9-0CDE-D761-9233-EFE021F8C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86" y="4499707"/>
            <a:ext cx="543496" cy="5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2" descr="dbt Logo PNG Vector (SVG) Free Download">
            <a:extLst>
              <a:ext uri="{FF2B5EF4-FFF2-40B4-BE49-F238E27FC236}">
                <a16:creationId xmlns:a16="http://schemas.microsoft.com/office/drawing/2014/main" id="{5C8C8758-C185-2ED9-B802-7F847CB6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861" y="3035046"/>
            <a:ext cx="374532" cy="37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269A641-DA09-C18B-BE64-822123CAD8E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75356" y="1314972"/>
            <a:ext cx="3240193" cy="1734202"/>
          </a:xfrm>
          <a:prstGeom prst="bentConnector3">
            <a:avLst>
              <a:gd name="adj1" fmla="val 998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54C1A15-A5FF-55EC-3FF1-BB4EB6F52D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11080" y="4122422"/>
            <a:ext cx="2371726" cy="1731219"/>
          </a:xfrm>
          <a:prstGeom prst="bentConnector3">
            <a:avLst>
              <a:gd name="adj1" fmla="val 1002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F617B0-EB4A-D085-6414-C32E50C36275}"/>
              </a:ext>
            </a:extLst>
          </p:cNvPr>
          <p:cNvCxnSpPr/>
          <p:nvPr/>
        </p:nvCxnSpPr>
        <p:spPr>
          <a:xfrm flipH="1">
            <a:off x="3028950" y="561977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43C3D8-362C-4DD8-0C7C-EAF4DEA8814E}"/>
              </a:ext>
            </a:extLst>
          </p:cNvPr>
          <p:cNvCxnSpPr/>
          <p:nvPr/>
        </p:nvCxnSpPr>
        <p:spPr>
          <a:xfrm flipH="1">
            <a:off x="3028950" y="1848030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9D3A96-9F81-F438-0764-D0926559D5DD}"/>
              </a:ext>
            </a:extLst>
          </p:cNvPr>
          <p:cNvCxnSpPr/>
          <p:nvPr/>
        </p:nvCxnSpPr>
        <p:spPr>
          <a:xfrm flipH="1">
            <a:off x="3025871" y="3331958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7E10A6-1D9C-E4CD-E4AB-1F7668B5C4B6}"/>
              </a:ext>
            </a:extLst>
          </p:cNvPr>
          <p:cNvCxnSpPr/>
          <p:nvPr/>
        </p:nvCxnSpPr>
        <p:spPr>
          <a:xfrm flipH="1">
            <a:off x="3025871" y="4586979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660254-5A92-3F0C-0C40-2B7D85C1FBAE}"/>
              </a:ext>
            </a:extLst>
          </p:cNvPr>
          <p:cNvCxnSpPr/>
          <p:nvPr/>
        </p:nvCxnSpPr>
        <p:spPr>
          <a:xfrm flipH="1">
            <a:off x="3033269" y="6169028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93D767C-2DDB-E4B0-F1E2-E69EAF4A3067}"/>
              </a:ext>
            </a:extLst>
          </p:cNvPr>
          <p:cNvCxnSpPr>
            <a:cxnSpLocks/>
            <a:endCxn id="1036" idx="1"/>
          </p:cNvCxnSpPr>
          <p:nvPr/>
        </p:nvCxnSpPr>
        <p:spPr>
          <a:xfrm flipV="1">
            <a:off x="8377155" y="2481832"/>
            <a:ext cx="851993" cy="13213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DEF4249-F0B7-BBD3-DB9F-A9AAA46A633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77155" y="3803169"/>
            <a:ext cx="869676" cy="1107809"/>
          </a:xfrm>
          <a:prstGeom prst="bentConnector3">
            <a:avLst>
              <a:gd name="adj1" fmla="val 48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12" descr="dbt Logo PNG Vector (SVG) Free Download">
            <a:extLst>
              <a:ext uri="{FF2B5EF4-FFF2-40B4-BE49-F238E27FC236}">
                <a16:creationId xmlns:a16="http://schemas.microsoft.com/office/drawing/2014/main" id="{AA25BE71-A16E-B678-0A9D-0FA5D2D7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407" y="422742"/>
            <a:ext cx="218240" cy="2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2" descr="10 Best Google Cloud Composer Alternatives &amp; Competitors in 2024">
            <a:extLst>
              <a:ext uri="{FF2B5EF4-FFF2-40B4-BE49-F238E27FC236}">
                <a16:creationId xmlns:a16="http://schemas.microsoft.com/office/drawing/2014/main" id="{DDFB9D1A-B94D-A177-0F42-D8B4B0DB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128" y="723990"/>
            <a:ext cx="217085" cy="2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 descr="PostgreSQL - Wikipedia">
            <a:extLst>
              <a:ext uri="{FF2B5EF4-FFF2-40B4-BE49-F238E27FC236}">
                <a16:creationId xmlns:a16="http://schemas.microsoft.com/office/drawing/2014/main" id="{2A0C31D8-CAC6-D1B6-80B7-9D5820994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054" y="61511"/>
            <a:ext cx="271178" cy="27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6" descr="Power BI Logo [free PNG Download]">
            <a:extLst>
              <a:ext uri="{FF2B5EF4-FFF2-40B4-BE49-F238E27FC236}">
                <a16:creationId xmlns:a16="http://schemas.microsoft.com/office/drawing/2014/main" id="{6713ECDA-0ADE-7A62-2CED-F0E30D33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175" y="1350379"/>
            <a:ext cx="506363" cy="2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 descr="Doing more with Google Sheets Course (Google Cloud) | Coursera">
            <a:extLst>
              <a:ext uri="{FF2B5EF4-FFF2-40B4-BE49-F238E27FC236}">
                <a16:creationId xmlns:a16="http://schemas.microsoft.com/office/drawing/2014/main" id="{0FCF141D-35B2-5B31-E93F-74EE4C66F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237" y="1714636"/>
            <a:ext cx="256811" cy="2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10" descr="Google BigQuery Reviews &amp; Ratings 2024">
            <a:extLst>
              <a:ext uri="{FF2B5EF4-FFF2-40B4-BE49-F238E27FC236}">
                <a16:creationId xmlns:a16="http://schemas.microsoft.com/office/drawing/2014/main" id="{449FEC63-6728-FC22-1FDD-F90332FA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878" y="1025086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File Iconvector Illustration Flat Design Style Stock Vector (Royalty Free)  1402633574 | Shutterstock">
            <a:extLst>
              <a:ext uri="{FF2B5EF4-FFF2-40B4-BE49-F238E27FC236}">
                <a16:creationId xmlns:a16="http://schemas.microsoft.com/office/drawing/2014/main" id="{0482B3A8-12A1-228A-930C-80A6202D5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" b="11429"/>
          <a:stretch/>
        </p:blipFill>
        <p:spPr bwMode="auto">
          <a:xfrm>
            <a:off x="9316402" y="3166262"/>
            <a:ext cx="1062004" cy="11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Google BigQuery Reviews &amp; Ratings 2024">
            <a:extLst>
              <a:ext uri="{FF2B5EF4-FFF2-40B4-BE49-F238E27FC236}">
                <a16:creationId xmlns:a16="http://schemas.microsoft.com/office/drawing/2014/main" id="{4E5F3680-B9BF-7FBC-88E8-18334EE1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173" y="3729312"/>
            <a:ext cx="442951" cy="4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45AFA7-70F5-7F1D-B970-063A905CA5FA}"/>
              </a:ext>
            </a:extLst>
          </p:cNvPr>
          <p:cNvSpPr txBox="1"/>
          <p:nvPr/>
        </p:nvSpPr>
        <p:spPr>
          <a:xfrm>
            <a:off x="8906767" y="4142003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dirty="0">
                <a:solidFill>
                  <a:srgbClr val="000000"/>
                </a:solidFill>
                <a:latin typeface="Helvetica" pitchFamily="2" charset="0"/>
              </a:rPr>
              <a:t>Ad Hoc Querying</a:t>
            </a:r>
            <a:endParaRPr lang="en-PH" sz="11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CA940B-B4BF-7F07-5D32-CF1B19756870}"/>
              </a:ext>
            </a:extLst>
          </p:cNvPr>
          <p:cNvCxnSpPr>
            <a:cxnSpLocks/>
          </p:cNvCxnSpPr>
          <p:nvPr/>
        </p:nvCxnSpPr>
        <p:spPr>
          <a:xfrm>
            <a:off x="6239866" y="3803169"/>
            <a:ext cx="2984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025FC87-03A7-0EBA-1552-82081037D5F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44816" y="3893654"/>
            <a:ext cx="921407" cy="678392"/>
          </a:xfrm>
          <a:prstGeom prst="bentConnector3">
            <a:avLst>
              <a:gd name="adj1" fmla="val 145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0BC8C49-D03C-929D-7A3D-6013133B433D}"/>
              </a:ext>
            </a:extLst>
          </p:cNvPr>
          <p:cNvCxnSpPr/>
          <p:nvPr/>
        </p:nvCxnSpPr>
        <p:spPr>
          <a:xfrm>
            <a:off x="8377155" y="2856910"/>
            <a:ext cx="0" cy="17448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B26E944-B9D2-9E41-CA95-84309183A86B}"/>
              </a:ext>
            </a:extLst>
          </p:cNvPr>
          <p:cNvCxnSpPr/>
          <p:nvPr/>
        </p:nvCxnSpPr>
        <p:spPr>
          <a:xfrm flipH="1">
            <a:off x="8180930" y="2856910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122A0424-06E5-1917-1180-D3C91DEF7CBD}"/>
              </a:ext>
            </a:extLst>
          </p:cNvPr>
          <p:cNvCxnSpPr/>
          <p:nvPr/>
        </p:nvCxnSpPr>
        <p:spPr>
          <a:xfrm flipH="1">
            <a:off x="8180930" y="4601713"/>
            <a:ext cx="19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0FE4033B-CCFA-D948-28B0-C0B431390CB5}"/>
              </a:ext>
            </a:extLst>
          </p:cNvPr>
          <p:cNvCxnSpPr>
            <a:cxnSpLocks/>
          </p:cNvCxnSpPr>
          <p:nvPr/>
        </p:nvCxnSpPr>
        <p:spPr>
          <a:xfrm flipV="1">
            <a:off x="6244816" y="2812508"/>
            <a:ext cx="910048" cy="893765"/>
          </a:xfrm>
          <a:prstGeom prst="bentConnector3">
            <a:avLst>
              <a:gd name="adj1" fmla="val 152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55" name="Picture 10" descr="Google BigQuery Reviews &amp; Ratings 2024">
            <a:extLst>
              <a:ext uri="{FF2B5EF4-FFF2-40B4-BE49-F238E27FC236}">
                <a16:creationId xmlns:a16="http://schemas.microsoft.com/office/drawing/2014/main" id="{CE0FD005-6469-696D-F0EF-3C924816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22" y="3519167"/>
            <a:ext cx="543496" cy="5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4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C26C-CCC3-1F57-36A1-4660016B7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18B07-6D63-6862-E154-2E2EE9B2AA67}"/>
              </a:ext>
            </a:extLst>
          </p:cNvPr>
          <p:cNvSpPr txBox="1"/>
          <p:nvPr/>
        </p:nvSpPr>
        <p:spPr>
          <a:xfrm>
            <a:off x="5946088" y="335274"/>
            <a:ext cx="179855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100" b="0" i="1" dirty="0">
                <a:solidFill>
                  <a:srgbClr val="000000"/>
                </a:solidFill>
                <a:effectLst/>
                <a:latin typeface="Helvetica" pitchFamily="2" charset="0"/>
              </a:rPr>
              <a:t>Postgres</a:t>
            </a:r>
          </a:p>
          <a:p>
            <a:endParaRPr lang="en-PH" sz="1100" i="1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PH" sz="1100" i="1" dirty="0" err="1">
                <a:solidFill>
                  <a:srgbClr val="000000"/>
                </a:solidFill>
                <a:latin typeface="Helvetica" pitchFamily="2" charset="0"/>
              </a:rPr>
              <a:t>dbt</a:t>
            </a:r>
            <a:endParaRPr lang="en-PH" sz="1100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PH" sz="1100" i="1" dirty="0"/>
          </a:p>
          <a:p>
            <a:r>
              <a:rPr lang="en-PH" sz="1100" i="1" dirty="0"/>
              <a:t>Airflow</a:t>
            </a:r>
          </a:p>
          <a:p>
            <a:endParaRPr lang="en-PH" sz="1100" i="1" dirty="0"/>
          </a:p>
          <a:p>
            <a:r>
              <a:rPr lang="en-PH" sz="1100" i="1" dirty="0"/>
              <a:t>Google Cloud </a:t>
            </a:r>
            <a:r>
              <a:rPr lang="en-PH" sz="1100" i="1" dirty="0" err="1"/>
              <a:t>BigQuery</a:t>
            </a:r>
            <a:endParaRPr lang="en-PH" sz="1100" i="1" dirty="0"/>
          </a:p>
          <a:p>
            <a:endParaRPr lang="en-PH" sz="1100" i="1" dirty="0"/>
          </a:p>
          <a:p>
            <a:r>
              <a:rPr lang="en-PH" sz="1100" i="1" dirty="0"/>
              <a:t>Power BI</a:t>
            </a:r>
          </a:p>
          <a:p>
            <a:endParaRPr lang="en-PH" sz="1100" i="1" dirty="0"/>
          </a:p>
          <a:p>
            <a:r>
              <a:rPr lang="en-PH" sz="1100" i="1" dirty="0" err="1"/>
              <a:t>GSheet</a:t>
            </a:r>
            <a:endParaRPr lang="en-PH" sz="1100" i="1" dirty="0"/>
          </a:p>
        </p:txBody>
      </p:sp>
      <p:pic>
        <p:nvPicPr>
          <p:cNvPr id="3" name="Picture 10" descr="Data Warehouse Line Icon Vector, Computer, Data, Science PNG and Vector  with Transparent Background for Free Download">
            <a:extLst>
              <a:ext uri="{FF2B5EF4-FFF2-40B4-BE49-F238E27FC236}">
                <a16:creationId xmlns:a16="http://schemas.microsoft.com/office/drawing/2014/main" id="{3DD0D38A-DDD1-0FBA-710D-7C49BE11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181" y="3166413"/>
            <a:ext cx="1188873" cy="11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ata Visualization Icon Royalty-Free Images, Stock Photos &amp; Pictures |  Shutterstock">
            <a:extLst>
              <a:ext uri="{FF2B5EF4-FFF2-40B4-BE49-F238E27FC236}">
                <a16:creationId xmlns:a16="http://schemas.microsoft.com/office/drawing/2014/main" id="{99531A2B-663C-63D4-D2A4-765F087FF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23" b="38880"/>
          <a:stretch/>
        </p:blipFill>
        <p:spPr bwMode="auto">
          <a:xfrm>
            <a:off x="5951188" y="2303817"/>
            <a:ext cx="1214976" cy="94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Power BI Logo [free PNG Download]">
            <a:extLst>
              <a:ext uri="{FF2B5EF4-FFF2-40B4-BE49-F238E27FC236}">
                <a16:creationId xmlns:a16="http://schemas.microsoft.com/office/drawing/2014/main" id="{AEFE439B-3C85-6236-D692-468DB0A9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44" y="2725502"/>
            <a:ext cx="868993" cy="48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2D97E0-D27C-192E-AB03-0D558CD07149}"/>
              </a:ext>
            </a:extLst>
          </p:cNvPr>
          <p:cNvSpPr txBox="1"/>
          <p:nvPr/>
        </p:nvSpPr>
        <p:spPr>
          <a:xfrm>
            <a:off x="3324174" y="3545407"/>
            <a:ext cx="1969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Marketplace </a:t>
            </a:r>
          </a:p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Mart</a:t>
            </a:r>
            <a:endParaRPr lang="en-PH" sz="1100" dirty="0"/>
          </a:p>
        </p:txBody>
      </p:sp>
      <p:pic>
        <p:nvPicPr>
          <p:cNvPr id="35" name="Picture 2" descr="database Vector Icons free download in SVG, PNG Format">
            <a:extLst>
              <a:ext uri="{FF2B5EF4-FFF2-40B4-BE49-F238E27FC236}">
                <a16:creationId xmlns:a16="http://schemas.microsoft.com/office/drawing/2014/main" id="{19637B4A-3507-23CD-FB47-7D7DB1054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04" y="2681249"/>
            <a:ext cx="864158" cy="8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atabase Vector Icons free download in SVG, PNG Format">
            <a:extLst>
              <a:ext uri="{FF2B5EF4-FFF2-40B4-BE49-F238E27FC236}">
                <a16:creationId xmlns:a16="http://schemas.microsoft.com/office/drawing/2014/main" id="{D7BB3058-F189-569B-C4DA-6AA995E3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263" y="4436603"/>
            <a:ext cx="864158" cy="86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01C6FC2-DE29-7F17-B0B3-FBB3D24D95FB}"/>
              </a:ext>
            </a:extLst>
          </p:cNvPr>
          <p:cNvSpPr txBox="1"/>
          <p:nvPr/>
        </p:nvSpPr>
        <p:spPr>
          <a:xfrm>
            <a:off x="3315455" y="5267554"/>
            <a:ext cx="19696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Warehouse </a:t>
            </a:r>
          </a:p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Mart</a:t>
            </a:r>
            <a:endParaRPr lang="en-PH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279C8-47B1-B538-14BF-78DDFF6C7954}"/>
              </a:ext>
            </a:extLst>
          </p:cNvPr>
          <p:cNvSpPr txBox="1"/>
          <p:nvPr/>
        </p:nvSpPr>
        <p:spPr>
          <a:xfrm>
            <a:off x="5667158" y="3279063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Visualization</a:t>
            </a:r>
            <a:endParaRPr lang="en-PH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EDF37-367F-979B-B86A-6DBF4A59080B}"/>
              </a:ext>
            </a:extLst>
          </p:cNvPr>
          <p:cNvSpPr txBox="1"/>
          <p:nvPr/>
        </p:nvSpPr>
        <p:spPr>
          <a:xfrm>
            <a:off x="2076797" y="4318214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Data Warehouse </a:t>
            </a:r>
          </a:p>
        </p:txBody>
      </p:sp>
      <p:pic>
        <p:nvPicPr>
          <p:cNvPr id="40" name="Picture 6" descr="File Iconvector Illustration Flat Design Style Stock Vector (Royalty Free)  1402633574 | Shutterstock">
            <a:extLst>
              <a:ext uri="{FF2B5EF4-FFF2-40B4-BE49-F238E27FC236}">
                <a16:creationId xmlns:a16="http://schemas.microsoft.com/office/drawing/2014/main" id="{AB0E83F9-8C79-E398-F05E-0E87ED1C0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" b="11429"/>
          <a:stretch/>
        </p:blipFill>
        <p:spPr bwMode="auto">
          <a:xfrm>
            <a:off x="5968871" y="4654301"/>
            <a:ext cx="1062004" cy="11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oing more with Google Sheets Course (Google Cloud) | Coursera">
            <a:extLst>
              <a:ext uri="{FF2B5EF4-FFF2-40B4-BE49-F238E27FC236}">
                <a16:creationId xmlns:a16="http://schemas.microsoft.com/office/drawing/2014/main" id="{3A81E650-A785-D90E-9CB3-814C20AA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51" y="5207614"/>
            <a:ext cx="440724" cy="44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B322450-DA2F-E4D2-5B75-30D3B128D94B}"/>
              </a:ext>
            </a:extLst>
          </p:cNvPr>
          <p:cNvSpPr txBox="1"/>
          <p:nvPr/>
        </p:nvSpPr>
        <p:spPr>
          <a:xfrm>
            <a:off x="5573867" y="5658972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Helvetica" pitchFamily="2" charset="0"/>
              </a:rPr>
              <a:t>R</a:t>
            </a:r>
            <a:r>
              <a:rPr lang="en-PH" sz="1100" dirty="0" err="1">
                <a:solidFill>
                  <a:srgbClr val="000000"/>
                </a:solidFill>
                <a:latin typeface="Helvetica" pitchFamily="2" charset="0"/>
              </a:rPr>
              <a:t>eporting</a:t>
            </a:r>
            <a:endParaRPr lang="en-PH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BA2BA-8B02-2A0C-958D-ACE15DB1D0B2}"/>
              </a:ext>
            </a:extLst>
          </p:cNvPr>
          <p:cNvSpPr/>
          <p:nvPr/>
        </p:nvSpPr>
        <p:spPr>
          <a:xfrm>
            <a:off x="2275115" y="2371296"/>
            <a:ext cx="2824080" cy="3457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0" name="Picture 10" descr="Google BigQuery Reviews &amp; Ratings 2024">
            <a:extLst>
              <a:ext uri="{FF2B5EF4-FFF2-40B4-BE49-F238E27FC236}">
                <a16:creationId xmlns:a16="http://schemas.microsoft.com/office/drawing/2014/main" id="{E5474ED5-4F9F-957D-1247-8788F161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84" y="3085098"/>
            <a:ext cx="543496" cy="5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Google BigQuery Reviews &amp; Ratings 2024">
            <a:extLst>
              <a:ext uri="{FF2B5EF4-FFF2-40B4-BE49-F238E27FC236}">
                <a16:creationId xmlns:a16="http://schemas.microsoft.com/office/drawing/2014/main" id="{4EDE7E3B-B334-EE14-DA19-816054BF3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26" y="4796343"/>
            <a:ext cx="543496" cy="54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296282A-D285-5211-5CCF-CCC9E6DF302F}"/>
              </a:ext>
            </a:extLst>
          </p:cNvPr>
          <p:cNvCxnSpPr>
            <a:stCxn id="49" idx="3"/>
            <a:endCxn id="13" idx="1"/>
          </p:cNvCxnSpPr>
          <p:nvPr/>
        </p:nvCxnSpPr>
        <p:spPr>
          <a:xfrm flipV="1">
            <a:off x="5099195" y="2778468"/>
            <a:ext cx="851993" cy="13213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FEEDF62-21A9-FCE6-C0BF-9D231701FD40}"/>
              </a:ext>
            </a:extLst>
          </p:cNvPr>
          <p:cNvCxnSpPr>
            <a:cxnSpLocks/>
            <a:stCxn id="49" idx="3"/>
            <a:endCxn id="40" idx="1"/>
          </p:cNvCxnSpPr>
          <p:nvPr/>
        </p:nvCxnSpPr>
        <p:spPr>
          <a:xfrm>
            <a:off x="5099195" y="4099805"/>
            <a:ext cx="869676" cy="1107809"/>
          </a:xfrm>
          <a:prstGeom prst="bentConnector3">
            <a:avLst>
              <a:gd name="adj1" fmla="val 486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12" descr="dbt Logo PNG Vector (SVG) Free Download">
            <a:extLst>
              <a:ext uri="{FF2B5EF4-FFF2-40B4-BE49-F238E27FC236}">
                <a16:creationId xmlns:a16="http://schemas.microsoft.com/office/drawing/2014/main" id="{E2D4BD65-FE1B-3100-1E35-71A55AFC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47" y="719378"/>
            <a:ext cx="218240" cy="21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2" descr="10 Best Google Cloud Composer Alternatives &amp; Competitors in 2024">
            <a:extLst>
              <a:ext uri="{FF2B5EF4-FFF2-40B4-BE49-F238E27FC236}">
                <a16:creationId xmlns:a16="http://schemas.microsoft.com/office/drawing/2014/main" id="{3FBF931F-6759-1A1A-3541-2E34EB668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68" y="1020626"/>
            <a:ext cx="217085" cy="2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PostgreSQL - Wikipedia">
            <a:extLst>
              <a:ext uri="{FF2B5EF4-FFF2-40B4-BE49-F238E27FC236}">
                <a16:creationId xmlns:a16="http://schemas.microsoft.com/office/drawing/2014/main" id="{F0D31F64-75E9-26FC-E083-3AF9F1D4D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94" y="358147"/>
            <a:ext cx="271178" cy="27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6" descr="Power BI Logo [free PNG Download]">
            <a:extLst>
              <a:ext uri="{FF2B5EF4-FFF2-40B4-BE49-F238E27FC236}">
                <a16:creationId xmlns:a16="http://schemas.microsoft.com/office/drawing/2014/main" id="{202B6FF4-837D-65D2-72CD-F7F47231A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15" y="1647015"/>
            <a:ext cx="506363" cy="2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Doing more with Google Sheets Course (Google Cloud) | Coursera">
            <a:extLst>
              <a:ext uri="{FF2B5EF4-FFF2-40B4-BE49-F238E27FC236}">
                <a16:creationId xmlns:a16="http://schemas.microsoft.com/office/drawing/2014/main" id="{83C2DF7E-80A2-3221-DA8E-41CA7029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277" y="2011272"/>
            <a:ext cx="256811" cy="25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 descr="Google BigQuery Reviews &amp; Ratings 2024">
            <a:extLst>
              <a:ext uri="{FF2B5EF4-FFF2-40B4-BE49-F238E27FC236}">
                <a16:creationId xmlns:a16="http://schemas.microsoft.com/office/drawing/2014/main" id="{DAE69DFE-0823-F936-EFF8-8B6B6E55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918" y="1321722"/>
            <a:ext cx="303583" cy="3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6" descr="File Iconvector Illustration Flat Design Style Stock Vector (Royalty Free)  1402633574 | Shutterstock">
            <a:extLst>
              <a:ext uri="{FF2B5EF4-FFF2-40B4-BE49-F238E27FC236}">
                <a16:creationId xmlns:a16="http://schemas.microsoft.com/office/drawing/2014/main" id="{ED3CFCC1-3CF3-C409-7DB4-8CD7E912A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62" b="11429"/>
          <a:stretch/>
        </p:blipFill>
        <p:spPr bwMode="auto">
          <a:xfrm>
            <a:off x="6038442" y="3462898"/>
            <a:ext cx="1062004" cy="110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10" descr="Google BigQuery Reviews &amp; Ratings 2024">
            <a:extLst>
              <a:ext uri="{FF2B5EF4-FFF2-40B4-BE49-F238E27FC236}">
                <a16:creationId xmlns:a16="http://schemas.microsoft.com/office/drawing/2014/main" id="{6343B65D-DEAC-B7CA-C51F-CBE195EE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13" y="4025948"/>
            <a:ext cx="442951" cy="4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4CD9B3A7-8013-6ABC-C685-F9CC77F6E2B6}"/>
              </a:ext>
            </a:extLst>
          </p:cNvPr>
          <p:cNvSpPr txBox="1"/>
          <p:nvPr/>
        </p:nvSpPr>
        <p:spPr>
          <a:xfrm>
            <a:off x="5628807" y="4438639"/>
            <a:ext cx="19696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100" dirty="0">
                <a:solidFill>
                  <a:srgbClr val="000000"/>
                </a:solidFill>
                <a:latin typeface="Helvetica" pitchFamily="2" charset="0"/>
              </a:rPr>
              <a:t>Ad Hoc Querying</a:t>
            </a:r>
            <a:endParaRPr lang="en-PH" sz="1100" dirty="0"/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745470A-D617-4749-BC86-FB39EA2432B4}"/>
              </a:ext>
            </a:extLst>
          </p:cNvPr>
          <p:cNvCxnSpPr>
            <a:cxnSpLocks/>
          </p:cNvCxnSpPr>
          <p:nvPr/>
        </p:nvCxnSpPr>
        <p:spPr>
          <a:xfrm>
            <a:off x="5468371" y="4099805"/>
            <a:ext cx="477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0DBB-A559-F095-D8B9-EB6A2DD2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679700" cy="635000"/>
          </a:xfrm>
        </p:spPr>
        <p:txBody>
          <a:bodyPr>
            <a:normAutofit/>
          </a:bodyPr>
          <a:lstStyle/>
          <a:p>
            <a:r>
              <a:rPr lang="en-US" sz="2400" dirty="0"/>
              <a:t>Data Model</a:t>
            </a:r>
            <a:endParaRPr lang="en-PH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F5DE8D-7E5F-24B6-674F-D0C394A08C01}"/>
              </a:ext>
            </a:extLst>
          </p:cNvPr>
          <p:cNvSpPr/>
          <p:nvPr/>
        </p:nvSpPr>
        <p:spPr>
          <a:xfrm>
            <a:off x="1614486" y="120015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10BB7-7CC4-4AC7-6D43-C4855D72C59E}"/>
              </a:ext>
            </a:extLst>
          </p:cNvPr>
          <p:cNvSpPr/>
          <p:nvPr/>
        </p:nvSpPr>
        <p:spPr>
          <a:xfrm>
            <a:off x="1924049" y="2647951"/>
            <a:ext cx="1704975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fact_order_detail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7C849AA-20E1-40C0-6839-361E31F4A0ED}"/>
              </a:ext>
            </a:extLst>
          </p:cNvPr>
          <p:cNvSpPr/>
          <p:nvPr/>
        </p:nvSpPr>
        <p:spPr>
          <a:xfrm>
            <a:off x="3276600" y="1174875"/>
            <a:ext cx="1704975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dim_voucher_mix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2A4808-7180-0D19-69B1-C3B1C590FE35}"/>
              </a:ext>
            </a:extLst>
          </p:cNvPr>
          <p:cNvSpPr/>
          <p:nvPr/>
        </p:nvSpPr>
        <p:spPr>
          <a:xfrm>
            <a:off x="5243511" y="107632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voucher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CB5464-6EDE-CD09-5D87-E99F6E67C6A6}"/>
              </a:ext>
            </a:extLst>
          </p:cNvPr>
          <p:cNvSpPr/>
          <p:nvPr/>
        </p:nvSpPr>
        <p:spPr>
          <a:xfrm>
            <a:off x="5119686" y="175005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dim_seller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76A301-459F-72BB-37A2-1CCD3ED22724}"/>
              </a:ext>
            </a:extLst>
          </p:cNvPr>
          <p:cNvSpPr/>
          <p:nvPr/>
        </p:nvSpPr>
        <p:spPr>
          <a:xfrm>
            <a:off x="6715125" y="177645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dim_order_parcel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C80290-8A2F-F8FE-F84C-7400ED605C1A}"/>
              </a:ext>
            </a:extLst>
          </p:cNvPr>
          <p:cNvSpPr/>
          <p:nvPr/>
        </p:nvSpPr>
        <p:spPr>
          <a:xfrm>
            <a:off x="6885780" y="98437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dim_buyer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DA6290-E4AD-5447-0AC6-2A632828DC0B}"/>
              </a:ext>
            </a:extLst>
          </p:cNvPr>
          <p:cNvSpPr/>
          <p:nvPr/>
        </p:nvSpPr>
        <p:spPr>
          <a:xfrm>
            <a:off x="5855493" y="245017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7860A5-6911-E722-97DD-3E9D36C345EB}"/>
              </a:ext>
            </a:extLst>
          </p:cNvPr>
          <p:cNvSpPr/>
          <p:nvPr/>
        </p:nvSpPr>
        <p:spPr>
          <a:xfrm>
            <a:off x="7450931" y="2476575"/>
            <a:ext cx="1550193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dim_parcel_status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C056E-91F5-234C-F1D6-4F76F70CEA6F}"/>
              </a:ext>
            </a:extLst>
          </p:cNvPr>
          <p:cNvSpPr/>
          <p:nvPr/>
        </p:nvSpPr>
        <p:spPr>
          <a:xfrm>
            <a:off x="1538286" y="177645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4DBFE2-CCD5-B799-B5E7-DC9501F3ABAB}"/>
              </a:ext>
            </a:extLst>
          </p:cNvPr>
          <p:cNvSpPr/>
          <p:nvPr/>
        </p:nvSpPr>
        <p:spPr>
          <a:xfrm>
            <a:off x="3009900" y="189120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CDC66A-C5B5-62F3-4245-4A28F3125FBD}"/>
              </a:ext>
            </a:extLst>
          </p:cNvPr>
          <p:cNvSpPr/>
          <p:nvPr/>
        </p:nvSpPr>
        <p:spPr>
          <a:xfrm>
            <a:off x="1614486" y="57198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shipping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0DB0B5-B940-4A9A-9393-AD849C1B6616}"/>
              </a:ext>
            </a:extLst>
          </p:cNvPr>
          <p:cNvSpPr/>
          <p:nvPr/>
        </p:nvSpPr>
        <p:spPr>
          <a:xfrm>
            <a:off x="3107926" y="44437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operator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BD276E-3597-C6DD-A846-99645B6C3BCE}"/>
              </a:ext>
            </a:extLst>
          </p:cNvPr>
          <p:cNvSpPr/>
          <p:nvPr/>
        </p:nvSpPr>
        <p:spPr>
          <a:xfrm>
            <a:off x="4579540" y="31065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location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C1F8DE-705E-FF5A-A603-3C94935552CC}"/>
              </a:ext>
            </a:extLst>
          </p:cNvPr>
          <p:cNvSpPr/>
          <p:nvPr/>
        </p:nvSpPr>
        <p:spPr>
          <a:xfrm>
            <a:off x="6149973" y="262653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payment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87CC83-61A7-BE3C-3DB7-C8199D3B5E4D}"/>
              </a:ext>
            </a:extLst>
          </p:cNvPr>
          <p:cNvSpPr/>
          <p:nvPr/>
        </p:nvSpPr>
        <p:spPr>
          <a:xfrm>
            <a:off x="7720406" y="35351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D60896-6334-342F-4339-090BE6C5BC45}"/>
              </a:ext>
            </a:extLst>
          </p:cNvPr>
          <p:cNvSpPr/>
          <p:nvPr/>
        </p:nvSpPr>
        <p:spPr>
          <a:xfrm>
            <a:off x="8395493" y="118477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task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8B3CF8-6600-5D49-3302-7834D8D3F771}"/>
              </a:ext>
            </a:extLst>
          </p:cNvPr>
          <p:cNvSpPr/>
          <p:nvPr/>
        </p:nvSpPr>
        <p:spPr>
          <a:xfrm>
            <a:off x="9124948" y="255575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supplier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349C66-8EAB-E0ED-7F09-DD255F975582}"/>
              </a:ext>
            </a:extLst>
          </p:cNvPr>
          <p:cNvSpPr/>
          <p:nvPr/>
        </p:nvSpPr>
        <p:spPr>
          <a:xfrm>
            <a:off x="8566150" y="194167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dim_staff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082DBBE-E031-49F9-4D33-C56731638A49}"/>
              </a:ext>
            </a:extLst>
          </p:cNvPr>
          <p:cNvSpPr/>
          <p:nvPr/>
        </p:nvSpPr>
        <p:spPr>
          <a:xfrm>
            <a:off x="9177336" y="343205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storage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F0537A-00DB-1C82-B4B1-63316B04F8BF}"/>
              </a:ext>
            </a:extLst>
          </p:cNvPr>
          <p:cNvSpPr/>
          <p:nvPr/>
        </p:nvSpPr>
        <p:spPr>
          <a:xfrm>
            <a:off x="1923256" y="3157252"/>
            <a:ext cx="2058194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fact_order_item_detail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121C1-728D-6A0B-2C38-2484DE0F9322}"/>
              </a:ext>
            </a:extLst>
          </p:cNvPr>
          <p:cNvSpPr/>
          <p:nvPr/>
        </p:nvSpPr>
        <p:spPr>
          <a:xfrm>
            <a:off x="3889771" y="2660502"/>
            <a:ext cx="1704975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fact_parcel_detail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144A1-9A98-9A72-2B5D-FEC5B2C93876}"/>
              </a:ext>
            </a:extLst>
          </p:cNvPr>
          <p:cNvSpPr/>
          <p:nvPr/>
        </p:nvSpPr>
        <p:spPr>
          <a:xfrm>
            <a:off x="4346179" y="3240356"/>
            <a:ext cx="2539601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fact_parcel_status_snapshot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4E5AB4-DF16-0B1A-BD08-82664B4965D0}"/>
              </a:ext>
            </a:extLst>
          </p:cNvPr>
          <p:cNvSpPr/>
          <p:nvPr/>
        </p:nvSpPr>
        <p:spPr>
          <a:xfrm>
            <a:off x="1899441" y="3959713"/>
            <a:ext cx="2340373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fact_platform_performance_summary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E88BC0-7221-BDBC-1A65-CF786830EE93}"/>
              </a:ext>
            </a:extLst>
          </p:cNvPr>
          <p:cNvSpPr/>
          <p:nvPr/>
        </p:nvSpPr>
        <p:spPr>
          <a:xfrm>
            <a:off x="4647405" y="3959712"/>
            <a:ext cx="1945085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fact_sku_performance_summary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887747-2292-7F07-40FF-0582F0E97CB0}"/>
              </a:ext>
            </a:extLst>
          </p:cNvPr>
          <p:cNvSpPr/>
          <p:nvPr/>
        </p:nvSpPr>
        <p:spPr>
          <a:xfrm>
            <a:off x="6885780" y="3964538"/>
            <a:ext cx="2097485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fact_seller_performance_summary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412BF8-7804-2E0C-7E36-A60EDA80FBA7}"/>
              </a:ext>
            </a:extLst>
          </p:cNvPr>
          <p:cNvSpPr/>
          <p:nvPr/>
        </p:nvSpPr>
        <p:spPr>
          <a:xfrm>
            <a:off x="213914" y="4695584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fact_outbound_task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50119F-3BF7-8146-70BC-E9F7EA7EFC82}"/>
              </a:ext>
            </a:extLst>
          </p:cNvPr>
          <p:cNvSpPr/>
          <p:nvPr/>
        </p:nvSpPr>
        <p:spPr>
          <a:xfrm>
            <a:off x="2580878" y="4695584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fact_outbound_sku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ED856C-397C-C89C-FABA-31D2B2F8AB71}"/>
              </a:ext>
            </a:extLst>
          </p:cNvPr>
          <p:cNvSpPr/>
          <p:nvPr/>
        </p:nvSpPr>
        <p:spPr>
          <a:xfrm>
            <a:off x="4872036" y="4695584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fact_outbound_order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23BC09-6E67-2F2C-EE4C-20AFE9E02F7A}"/>
              </a:ext>
            </a:extLst>
          </p:cNvPr>
          <p:cNvSpPr/>
          <p:nvPr/>
        </p:nvSpPr>
        <p:spPr>
          <a:xfrm>
            <a:off x="7533877" y="4752201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fact_storage_inventory</a:t>
            </a:r>
            <a:r>
              <a:rPr lang="en-PH" sz="1400" dirty="0">
                <a:solidFill>
                  <a:schemeClr val="tx1"/>
                </a:solidFill>
              </a:rPr>
              <a:t> _snapshot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D6B7B-8F6B-A4D2-CD27-BD48CD7296D7}"/>
              </a:ext>
            </a:extLst>
          </p:cNvPr>
          <p:cNvSpPr/>
          <p:nvPr/>
        </p:nvSpPr>
        <p:spPr>
          <a:xfrm>
            <a:off x="271461" y="5530733"/>
            <a:ext cx="1747839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fact_inbound_task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3D5C5-DFF5-7486-132B-F417DC8C5BD6}"/>
              </a:ext>
            </a:extLst>
          </p:cNvPr>
          <p:cNvSpPr/>
          <p:nvPr/>
        </p:nvSpPr>
        <p:spPr>
          <a:xfrm>
            <a:off x="2638425" y="5530733"/>
            <a:ext cx="1747839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fact_inbound_sku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02B079-DDAE-7530-02A7-779AF20B2DBB}"/>
              </a:ext>
            </a:extLst>
          </p:cNvPr>
          <p:cNvSpPr/>
          <p:nvPr/>
        </p:nvSpPr>
        <p:spPr>
          <a:xfrm>
            <a:off x="7535067" y="5437677"/>
            <a:ext cx="1466057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fact_attendance_snapshot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1746A1-6715-9CDC-8210-C4B7D96503AE}"/>
              </a:ext>
            </a:extLst>
          </p:cNvPr>
          <p:cNvSpPr/>
          <p:nvPr/>
        </p:nvSpPr>
        <p:spPr>
          <a:xfrm>
            <a:off x="1113232" y="6221783"/>
            <a:ext cx="1566468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fact_warehouse</a:t>
            </a:r>
            <a:r>
              <a:rPr lang="en-PH" sz="1400" dirty="0">
                <a:solidFill>
                  <a:schemeClr val="tx1"/>
                </a:solidFill>
              </a:rPr>
              <a:t> _summary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A9041-BBC9-F8EB-C149-44EB80DBB516}"/>
              </a:ext>
            </a:extLst>
          </p:cNvPr>
          <p:cNvSpPr/>
          <p:nvPr/>
        </p:nvSpPr>
        <p:spPr>
          <a:xfrm>
            <a:off x="2915046" y="6204691"/>
            <a:ext cx="1566468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fact_staff_prod</a:t>
            </a:r>
            <a:r>
              <a:rPr lang="en-PH" sz="1400" dirty="0">
                <a:solidFill>
                  <a:schemeClr val="tx1"/>
                </a:solidFill>
              </a:rPr>
              <a:t> _summary</a:t>
            </a:r>
          </a:p>
        </p:txBody>
      </p:sp>
    </p:spTree>
    <p:extLst>
      <p:ext uri="{BB962C8B-B14F-4D97-AF65-F5344CB8AC3E}">
        <p14:creationId xmlns:p14="http://schemas.microsoft.com/office/powerpoint/2010/main" val="77421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64A37F-AE2F-50DB-E3D6-55B9C682B0DF}"/>
              </a:ext>
            </a:extLst>
          </p:cNvPr>
          <p:cNvSpPr/>
          <p:nvPr/>
        </p:nvSpPr>
        <p:spPr>
          <a:xfrm>
            <a:off x="4013797" y="1659181"/>
            <a:ext cx="1745719" cy="4758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fact_parcel_status_snapshot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FD300-A8B6-65AB-5374-2021DC4A0827}"/>
              </a:ext>
            </a:extLst>
          </p:cNvPr>
          <p:cNvSpPr/>
          <p:nvPr/>
        </p:nvSpPr>
        <p:spPr>
          <a:xfrm>
            <a:off x="1899441" y="3962125"/>
            <a:ext cx="2340373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fact_platform_performance_summary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D7E7E-36B8-9CFA-925E-F00AFBD7C5E0}"/>
              </a:ext>
            </a:extLst>
          </p:cNvPr>
          <p:cNvSpPr/>
          <p:nvPr/>
        </p:nvSpPr>
        <p:spPr>
          <a:xfrm>
            <a:off x="4647405" y="3962125"/>
            <a:ext cx="1945085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fact_sku_performance_summary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9736E6-023B-543A-C409-B92718C1819B}"/>
              </a:ext>
            </a:extLst>
          </p:cNvPr>
          <p:cNvSpPr/>
          <p:nvPr/>
        </p:nvSpPr>
        <p:spPr>
          <a:xfrm>
            <a:off x="6885780" y="3962125"/>
            <a:ext cx="2097485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fact_seller_performance_summary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6528FD-DEAC-9F6D-AB0B-F991A1B46A0D}"/>
              </a:ext>
            </a:extLst>
          </p:cNvPr>
          <p:cNvSpPr/>
          <p:nvPr/>
        </p:nvSpPr>
        <p:spPr>
          <a:xfrm>
            <a:off x="2333820" y="493331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AE8D2B-8C1A-74E1-6D48-3E1E9E2976CC}"/>
              </a:ext>
            </a:extLst>
          </p:cNvPr>
          <p:cNvSpPr/>
          <p:nvPr/>
        </p:nvSpPr>
        <p:spPr>
          <a:xfrm>
            <a:off x="4884140" y="493331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FE2F2A-FA75-3216-017E-8E17BFAFDFF0}"/>
              </a:ext>
            </a:extLst>
          </p:cNvPr>
          <p:cNvSpPr/>
          <p:nvPr/>
        </p:nvSpPr>
        <p:spPr>
          <a:xfrm>
            <a:off x="7198715" y="493331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A4E2E8-991A-989B-6488-95361E7E3BD2}"/>
              </a:ext>
            </a:extLst>
          </p:cNvPr>
          <p:cNvSpPr/>
          <p:nvPr/>
        </p:nvSpPr>
        <p:spPr>
          <a:xfrm>
            <a:off x="4150849" y="64283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4F7405-D44F-EA02-4338-A179F9747EF3}"/>
              </a:ext>
            </a:extLst>
          </p:cNvPr>
          <p:cNvSpPr/>
          <p:nvPr/>
        </p:nvSpPr>
        <p:spPr>
          <a:xfrm>
            <a:off x="5209713" y="261024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dim_order_parcel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00A3C9-C641-4A0D-E64A-AF2463032911}"/>
              </a:ext>
            </a:extLst>
          </p:cNvPr>
          <p:cNvSpPr/>
          <p:nvPr/>
        </p:nvSpPr>
        <p:spPr>
          <a:xfrm>
            <a:off x="6295042" y="162709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location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DF27F-0CE6-CB0B-78FA-F168D9E81352}"/>
              </a:ext>
            </a:extLst>
          </p:cNvPr>
          <p:cNvSpPr/>
          <p:nvPr/>
        </p:nvSpPr>
        <p:spPr>
          <a:xfrm>
            <a:off x="2006656" y="1627090"/>
            <a:ext cx="1550193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dim_parcel_status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4BA352-C574-4241-24AA-6C968D6E6698}"/>
              </a:ext>
            </a:extLst>
          </p:cNvPr>
          <p:cNvSpPr/>
          <p:nvPr/>
        </p:nvSpPr>
        <p:spPr>
          <a:xfrm>
            <a:off x="3049516" y="259828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operator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804E2E-EFD0-5BE5-7AD8-B58D0A1086A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7934522" y="4502124"/>
            <a:ext cx="1" cy="43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04C6EF-57CC-E8B9-1B83-B74F101370E2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5619947" y="4502124"/>
            <a:ext cx="1" cy="43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40A6CD-64D3-A2D9-31CA-420A6EE38347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069627" y="4502124"/>
            <a:ext cx="1" cy="43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D9D5F5-AF83-3FCA-AED2-B9FC9A2BDEE4}"/>
              </a:ext>
            </a:extLst>
          </p:cNvPr>
          <p:cNvCxnSpPr>
            <a:cxnSpLocks/>
            <a:stCxn id="7" idx="1"/>
            <a:endCxn id="17" idx="6"/>
          </p:cNvCxnSpPr>
          <p:nvPr/>
        </p:nvCxnSpPr>
        <p:spPr>
          <a:xfrm flipH="1">
            <a:off x="3556849" y="1897090"/>
            <a:ext cx="4569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9E4FB5-1C9A-0D15-9692-C29CCC7DEB45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>
            <a:off x="5759516" y="1897090"/>
            <a:ext cx="5355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EF0057-4DA0-EAEF-311C-0C7F29B1B8EF}"/>
              </a:ext>
            </a:extLst>
          </p:cNvPr>
          <p:cNvCxnSpPr>
            <a:cxnSpLocks/>
            <a:stCxn id="7" idx="0"/>
            <a:endCxn id="14" idx="4"/>
          </p:cNvCxnSpPr>
          <p:nvPr/>
        </p:nvCxnSpPr>
        <p:spPr>
          <a:xfrm flipH="1" flipV="1">
            <a:off x="4886656" y="1182830"/>
            <a:ext cx="1" cy="47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347F9E-7452-E89B-CFDC-7B05027EE26B}"/>
              </a:ext>
            </a:extLst>
          </p:cNvPr>
          <p:cNvCxnSpPr>
            <a:cxnSpLocks/>
            <a:stCxn id="18" idx="7"/>
            <a:endCxn id="7" idx="2"/>
          </p:cNvCxnSpPr>
          <p:nvPr/>
        </p:nvCxnSpPr>
        <p:spPr>
          <a:xfrm flipV="1">
            <a:off x="4305617" y="2134999"/>
            <a:ext cx="581040" cy="542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61FE94-9D71-493D-E165-2BD22AD97530}"/>
              </a:ext>
            </a:extLst>
          </p:cNvPr>
          <p:cNvCxnSpPr>
            <a:cxnSpLocks/>
            <a:stCxn id="15" idx="1"/>
            <a:endCxn id="7" idx="2"/>
          </p:cNvCxnSpPr>
          <p:nvPr/>
        </p:nvCxnSpPr>
        <p:spPr>
          <a:xfrm flipH="1" flipV="1">
            <a:off x="4886657" y="2134999"/>
            <a:ext cx="538569" cy="554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6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DFBF7-3CC0-1ACD-699F-0C282183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DA1-642F-B401-68C7-8EDA6F4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679700" cy="635000"/>
          </a:xfrm>
        </p:spPr>
        <p:txBody>
          <a:bodyPr>
            <a:normAutofit/>
          </a:bodyPr>
          <a:lstStyle/>
          <a:p>
            <a:r>
              <a:rPr lang="en-US" sz="2400" dirty="0"/>
              <a:t>Data Model</a:t>
            </a:r>
            <a:endParaRPr lang="en-PH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C8999-F22E-9D1C-BA9F-7CF4860F5E8F}"/>
              </a:ext>
            </a:extLst>
          </p:cNvPr>
          <p:cNvSpPr/>
          <p:nvPr/>
        </p:nvSpPr>
        <p:spPr>
          <a:xfrm>
            <a:off x="3858548" y="582065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dim_seller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A513C4-6EAA-CE88-ECBE-D9C1FD9B2D30}"/>
              </a:ext>
            </a:extLst>
          </p:cNvPr>
          <p:cNvSpPr/>
          <p:nvPr/>
        </p:nvSpPr>
        <p:spPr>
          <a:xfrm>
            <a:off x="2212179" y="607811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dim_buyer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A24F1E-9CE9-5A63-45EA-69C66ED790D5}"/>
              </a:ext>
            </a:extLst>
          </p:cNvPr>
          <p:cNvSpPr/>
          <p:nvPr/>
        </p:nvSpPr>
        <p:spPr>
          <a:xfrm>
            <a:off x="740565" y="436811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13ED06-B882-9BD3-6DFD-D0F4F7783D6D}"/>
              </a:ext>
            </a:extLst>
          </p:cNvPr>
          <p:cNvSpPr/>
          <p:nvPr/>
        </p:nvSpPr>
        <p:spPr>
          <a:xfrm>
            <a:off x="2212179" y="409811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B402F5-8C27-4FBB-AF60-97EE027FC206}"/>
              </a:ext>
            </a:extLst>
          </p:cNvPr>
          <p:cNvSpPr/>
          <p:nvPr/>
        </p:nvSpPr>
        <p:spPr>
          <a:xfrm>
            <a:off x="734490" y="584920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shipping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D89C6C2-8588-B41F-9E5F-1D3603241E45}"/>
              </a:ext>
            </a:extLst>
          </p:cNvPr>
          <p:cNvSpPr/>
          <p:nvPr/>
        </p:nvSpPr>
        <p:spPr>
          <a:xfrm>
            <a:off x="3843129" y="439860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E2CC11-CE95-BD5B-EBA5-ED61E79D40FA}"/>
              </a:ext>
            </a:extLst>
          </p:cNvPr>
          <p:cNvSpPr/>
          <p:nvPr/>
        </p:nvSpPr>
        <p:spPr>
          <a:xfrm>
            <a:off x="8183507" y="4090302"/>
            <a:ext cx="2058194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fact_order_item_detail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893D9-E799-E841-642E-CA9E60E2128F}"/>
              </a:ext>
            </a:extLst>
          </p:cNvPr>
          <p:cNvSpPr/>
          <p:nvPr/>
        </p:nvSpPr>
        <p:spPr>
          <a:xfrm>
            <a:off x="2095499" y="5180311"/>
            <a:ext cx="1704975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fact_parcel_detail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CC103-A966-1D92-6576-BB459F6565D0}"/>
              </a:ext>
            </a:extLst>
          </p:cNvPr>
          <p:cNvSpPr/>
          <p:nvPr/>
        </p:nvSpPr>
        <p:spPr>
          <a:xfrm>
            <a:off x="2135513" y="2044362"/>
            <a:ext cx="1704975" cy="355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fact_order_detail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B45523-AA46-6C10-8F5E-4BE46772ACBE}"/>
              </a:ext>
            </a:extLst>
          </p:cNvPr>
          <p:cNvSpPr/>
          <p:nvPr/>
        </p:nvSpPr>
        <p:spPr>
          <a:xfrm>
            <a:off x="4154483" y="1952162"/>
            <a:ext cx="1704975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dim_voucher_mix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0E2A2C-7EC6-5CFE-9061-3DC015591B0E}"/>
              </a:ext>
            </a:extLst>
          </p:cNvPr>
          <p:cNvSpPr/>
          <p:nvPr/>
        </p:nvSpPr>
        <p:spPr>
          <a:xfrm>
            <a:off x="3876972" y="263626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dim_seller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33F624-D033-FEBD-B66B-8B2CDA7EEFBD}"/>
              </a:ext>
            </a:extLst>
          </p:cNvPr>
          <p:cNvSpPr/>
          <p:nvPr/>
        </p:nvSpPr>
        <p:spPr>
          <a:xfrm>
            <a:off x="2252193" y="291649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dim_buyer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FDF807-BA26-4EA4-41B0-FBC37DF1B64A}"/>
              </a:ext>
            </a:extLst>
          </p:cNvPr>
          <p:cNvSpPr/>
          <p:nvPr/>
        </p:nvSpPr>
        <p:spPr>
          <a:xfrm>
            <a:off x="108000" y="1952162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45B4DC-F8D9-06BC-733B-D8D57FB61D5E}"/>
              </a:ext>
            </a:extLst>
          </p:cNvPr>
          <p:cNvSpPr/>
          <p:nvPr/>
        </p:nvSpPr>
        <p:spPr>
          <a:xfrm>
            <a:off x="547684" y="1209774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FD501A-9756-1574-ADFA-14A1ED5624E1}"/>
              </a:ext>
            </a:extLst>
          </p:cNvPr>
          <p:cNvSpPr/>
          <p:nvPr/>
        </p:nvSpPr>
        <p:spPr>
          <a:xfrm>
            <a:off x="2252193" y="96577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4DB791-0BFC-0DD4-8445-0EA121311B3B}"/>
              </a:ext>
            </a:extLst>
          </p:cNvPr>
          <p:cNvSpPr/>
          <p:nvPr/>
        </p:nvSpPr>
        <p:spPr>
          <a:xfrm>
            <a:off x="512360" y="2712444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payment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0922AE-2E20-5367-EB38-906707C3AC17}"/>
              </a:ext>
            </a:extLst>
          </p:cNvPr>
          <p:cNvSpPr/>
          <p:nvPr/>
        </p:nvSpPr>
        <p:spPr>
          <a:xfrm>
            <a:off x="3813166" y="122641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E192E6-F3D2-6D3E-DFA3-AC35598AAC0B}"/>
              </a:ext>
            </a:extLst>
          </p:cNvPr>
          <p:cNvSpPr/>
          <p:nvPr/>
        </p:nvSpPr>
        <p:spPr>
          <a:xfrm>
            <a:off x="10589171" y="3998102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dim_seller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37F8EA4-45A9-0DB8-B052-0687BC499AEC}"/>
              </a:ext>
            </a:extLst>
          </p:cNvPr>
          <p:cNvSpPr/>
          <p:nvPr/>
        </p:nvSpPr>
        <p:spPr>
          <a:xfrm>
            <a:off x="9603129" y="490257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dim_buyer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263204-799D-72F5-7FAD-59672A34D19F}"/>
              </a:ext>
            </a:extLst>
          </p:cNvPr>
          <p:cNvSpPr/>
          <p:nvPr/>
        </p:nvSpPr>
        <p:spPr>
          <a:xfrm>
            <a:off x="6309463" y="3998102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4FBCE-1109-930E-17AF-91C46B4A6089}"/>
              </a:ext>
            </a:extLst>
          </p:cNvPr>
          <p:cNvSpPr/>
          <p:nvPr/>
        </p:nvSpPr>
        <p:spPr>
          <a:xfrm>
            <a:off x="6888503" y="315900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F48F56-0AA7-4A27-84BF-05FC22DC0DE4}"/>
              </a:ext>
            </a:extLst>
          </p:cNvPr>
          <p:cNvSpPr/>
          <p:nvPr/>
        </p:nvSpPr>
        <p:spPr>
          <a:xfrm>
            <a:off x="8476797" y="293514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95F3144-4EEA-3CBE-3FD5-7F4F99FB0756}"/>
              </a:ext>
            </a:extLst>
          </p:cNvPr>
          <p:cNvSpPr/>
          <p:nvPr/>
        </p:nvSpPr>
        <p:spPr>
          <a:xfrm>
            <a:off x="10172248" y="304349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5FE7896-41FA-17F5-4B95-3EDFC8720D8A}"/>
              </a:ext>
            </a:extLst>
          </p:cNvPr>
          <p:cNvSpPr/>
          <p:nvPr/>
        </p:nvSpPr>
        <p:spPr>
          <a:xfrm>
            <a:off x="67986" y="508811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dim_order_parcel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E3C146-4C95-B625-340C-A2EC762CF2F1}"/>
              </a:ext>
            </a:extLst>
          </p:cNvPr>
          <p:cNvSpPr/>
          <p:nvPr/>
        </p:nvSpPr>
        <p:spPr>
          <a:xfrm>
            <a:off x="4273273" y="5088111"/>
            <a:ext cx="1550193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dim_parcel_status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B528A09-94FD-CE6E-A824-695F99C94DCB}"/>
              </a:ext>
            </a:extLst>
          </p:cNvPr>
          <p:cNvSpPr/>
          <p:nvPr/>
        </p:nvSpPr>
        <p:spPr>
          <a:xfrm>
            <a:off x="7447700" y="489303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CAC51D-BD89-CBC2-3444-5C3627E58196}"/>
              </a:ext>
            </a:extLst>
          </p:cNvPr>
          <p:cNvCxnSpPr>
            <a:stCxn id="26" idx="6"/>
            <a:endCxn id="3" idx="1"/>
          </p:cNvCxnSpPr>
          <p:nvPr/>
        </p:nvCxnSpPr>
        <p:spPr>
          <a:xfrm>
            <a:off x="1579614" y="2222162"/>
            <a:ext cx="555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36C3926-B53F-D187-A8D2-456CDF28187B}"/>
              </a:ext>
            </a:extLst>
          </p:cNvPr>
          <p:cNvCxnSpPr>
            <a:cxnSpLocks/>
            <a:stCxn id="3" idx="2"/>
            <a:endCxn id="37" idx="7"/>
          </p:cNvCxnSpPr>
          <p:nvPr/>
        </p:nvCxnSpPr>
        <p:spPr>
          <a:xfrm flipH="1">
            <a:off x="1768461" y="2399962"/>
            <a:ext cx="1219540" cy="39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B8FEA6-F158-20B4-142A-2D163466349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2988000" y="2399962"/>
            <a:ext cx="1" cy="516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350FAF4-90D2-1A12-1163-0A6181B55F1D}"/>
              </a:ext>
            </a:extLst>
          </p:cNvPr>
          <p:cNvCxnSpPr>
            <a:cxnSpLocks/>
            <a:stCxn id="3" idx="2"/>
            <a:endCxn id="5" idx="1"/>
          </p:cNvCxnSpPr>
          <p:nvPr/>
        </p:nvCxnSpPr>
        <p:spPr>
          <a:xfrm>
            <a:off x="2988001" y="2399962"/>
            <a:ext cx="1104484" cy="315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D3BC06B-9730-51B7-3D52-EA1199884958}"/>
              </a:ext>
            </a:extLst>
          </p:cNvPr>
          <p:cNvCxnSpPr>
            <a:cxnSpLocks/>
            <a:stCxn id="3" idx="0"/>
            <a:endCxn id="36" idx="4"/>
          </p:cNvCxnSpPr>
          <p:nvPr/>
        </p:nvCxnSpPr>
        <p:spPr>
          <a:xfrm flipH="1" flipV="1">
            <a:off x="2988000" y="1505770"/>
            <a:ext cx="1" cy="53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32F328-AD1F-1BB8-CDEA-21DDF59C1B41}"/>
              </a:ext>
            </a:extLst>
          </p:cNvPr>
          <p:cNvCxnSpPr>
            <a:cxnSpLocks/>
            <a:stCxn id="3" idx="0"/>
            <a:endCxn id="43" idx="3"/>
          </p:cNvCxnSpPr>
          <p:nvPr/>
        </p:nvCxnSpPr>
        <p:spPr>
          <a:xfrm flipV="1">
            <a:off x="2988001" y="1687335"/>
            <a:ext cx="1040678" cy="357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0991BE-9ED0-29ED-AE9F-00E0FF9B7697}"/>
              </a:ext>
            </a:extLst>
          </p:cNvPr>
          <p:cNvCxnSpPr>
            <a:cxnSpLocks/>
            <a:stCxn id="3" idx="0"/>
            <a:endCxn id="35" idx="5"/>
          </p:cNvCxnSpPr>
          <p:nvPr/>
        </p:nvCxnSpPr>
        <p:spPr>
          <a:xfrm flipH="1" flipV="1">
            <a:off x="1803785" y="1670693"/>
            <a:ext cx="1184216" cy="37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36FD6B-F74A-08A0-9919-6F0A08605A0E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3840488" y="2222162"/>
            <a:ext cx="313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EA1752-E67D-8C3F-E225-BB989A3A2446}"/>
              </a:ext>
            </a:extLst>
          </p:cNvPr>
          <p:cNvCxnSpPr>
            <a:cxnSpLocks/>
            <a:stCxn id="17" idx="4"/>
            <a:endCxn id="29" idx="0"/>
          </p:cNvCxnSpPr>
          <p:nvPr/>
        </p:nvCxnSpPr>
        <p:spPr>
          <a:xfrm>
            <a:off x="2947986" y="4638111"/>
            <a:ext cx="1" cy="54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C4BEE99-998E-0ACE-5413-439F42BC6514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2947986" y="5535911"/>
            <a:ext cx="1" cy="54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078C210-9E43-2D06-3970-E962E05FAB48}"/>
              </a:ext>
            </a:extLst>
          </p:cNvPr>
          <p:cNvCxnSpPr>
            <a:cxnSpLocks/>
            <a:stCxn id="57" idx="2"/>
            <a:endCxn id="29" idx="3"/>
          </p:cNvCxnSpPr>
          <p:nvPr/>
        </p:nvCxnSpPr>
        <p:spPr>
          <a:xfrm flipH="1">
            <a:off x="3800474" y="5358111"/>
            <a:ext cx="472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363FF1A-3E5A-97C9-F449-2806CC369680}"/>
              </a:ext>
            </a:extLst>
          </p:cNvPr>
          <p:cNvCxnSpPr>
            <a:cxnSpLocks/>
            <a:stCxn id="56" idx="6"/>
            <a:endCxn id="29" idx="1"/>
          </p:cNvCxnSpPr>
          <p:nvPr/>
        </p:nvCxnSpPr>
        <p:spPr>
          <a:xfrm>
            <a:off x="1539600" y="5358111"/>
            <a:ext cx="555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ED0DAC8-A5C9-7BF2-2C8B-DB4B4C3AF9CB}"/>
              </a:ext>
            </a:extLst>
          </p:cNvPr>
          <p:cNvCxnSpPr>
            <a:cxnSpLocks/>
            <a:stCxn id="16" idx="5"/>
            <a:endCxn id="29" idx="0"/>
          </p:cNvCxnSpPr>
          <p:nvPr/>
        </p:nvCxnSpPr>
        <p:spPr>
          <a:xfrm>
            <a:off x="1996666" y="4829030"/>
            <a:ext cx="951321" cy="351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33A0F39-03A8-37EB-1942-6E2A7AB4BA5B}"/>
              </a:ext>
            </a:extLst>
          </p:cNvPr>
          <p:cNvCxnSpPr>
            <a:cxnSpLocks/>
            <a:stCxn id="18" idx="7"/>
            <a:endCxn id="29" idx="2"/>
          </p:cNvCxnSpPr>
          <p:nvPr/>
        </p:nvCxnSpPr>
        <p:spPr>
          <a:xfrm flipV="1">
            <a:off x="1990591" y="5535911"/>
            <a:ext cx="957396" cy="392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D0EB7F4-4137-C01E-4CF7-34EAA2B75994}"/>
              </a:ext>
            </a:extLst>
          </p:cNvPr>
          <p:cNvCxnSpPr>
            <a:cxnSpLocks/>
            <a:stCxn id="29" idx="0"/>
            <a:endCxn id="22" idx="3"/>
          </p:cNvCxnSpPr>
          <p:nvPr/>
        </p:nvCxnSpPr>
        <p:spPr>
          <a:xfrm flipV="1">
            <a:off x="2947987" y="4859519"/>
            <a:ext cx="1110655" cy="320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687536F-9B85-BEF3-BA6C-228B40520AD4}"/>
              </a:ext>
            </a:extLst>
          </p:cNvPr>
          <p:cNvCxnSpPr>
            <a:cxnSpLocks/>
            <a:stCxn id="29" idx="2"/>
            <a:endCxn id="11" idx="1"/>
          </p:cNvCxnSpPr>
          <p:nvPr/>
        </p:nvCxnSpPr>
        <p:spPr>
          <a:xfrm>
            <a:off x="2947987" y="5535911"/>
            <a:ext cx="1126074" cy="363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5BD324A-A43D-F937-AB49-5D09B5CBD12F}"/>
              </a:ext>
            </a:extLst>
          </p:cNvPr>
          <p:cNvCxnSpPr>
            <a:cxnSpLocks/>
            <a:stCxn id="28" idx="1"/>
            <a:endCxn id="50" idx="6"/>
          </p:cNvCxnSpPr>
          <p:nvPr/>
        </p:nvCxnSpPr>
        <p:spPr>
          <a:xfrm flipH="1">
            <a:off x="7781077" y="4268102"/>
            <a:ext cx="4024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5AED98E-F061-F635-E1BD-55FB963CFA07}"/>
              </a:ext>
            </a:extLst>
          </p:cNvPr>
          <p:cNvCxnSpPr>
            <a:cxnSpLocks/>
            <a:stCxn id="58" idx="7"/>
            <a:endCxn id="28" idx="2"/>
          </p:cNvCxnSpPr>
          <p:nvPr/>
        </p:nvCxnSpPr>
        <p:spPr>
          <a:xfrm flipV="1">
            <a:off x="8703801" y="4445902"/>
            <a:ext cx="508803" cy="526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75895B-E024-D96F-9FD9-7B4C2B2714E4}"/>
              </a:ext>
            </a:extLst>
          </p:cNvPr>
          <p:cNvCxnSpPr>
            <a:cxnSpLocks/>
            <a:stCxn id="49" idx="1"/>
            <a:endCxn id="28" idx="2"/>
          </p:cNvCxnSpPr>
          <p:nvPr/>
        </p:nvCxnSpPr>
        <p:spPr>
          <a:xfrm flipH="1" flipV="1">
            <a:off x="9212604" y="4445902"/>
            <a:ext cx="606038" cy="535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F3313A3-5064-9516-34BE-3FBCBBA32747}"/>
              </a:ext>
            </a:extLst>
          </p:cNvPr>
          <p:cNvCxnSpPr>
            <a:cxnSpLocks/>
            <a:stCxn id="48" idx="2"/>
            <a:endCxn id="28" idx="3"/>
          </p:cNvCxnSpPr>
          <p:nvPr/>
        </p:nvCxnSpPr>
        <p:spPr>
          <a:xfrm flipH="1">
            <a:off x="10241701" y="4268102"/>
            <a:ext cx="347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5598F40-A1F9-57A8-28BC-7154F2917DBE}"/>
              </a:ext>
            </a:extLst>
          </p:cNvPr>
          <p:cNvCxnSpPr>
            <a:cxnSpLocks/>
            <a:stCxn id="28" idx="0"/>
            <a:endCxn id="51" idx="5"/>
          </p:cNvCxnSpPr>
          <p:nvPr/>
        </p:nvCxnSpPr>
        <p:spPr>
          <a:xfrm flipH="1" flipV="1">
            <a:off x="8144604" y="3619919"/>
            <a:ext cx="1068000" cy="470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109A269-E17B-04BF-549D-DA6206BA4591}"/>
              </a:ext>
            </a:extLst>
          </p:cNvPr>
          <p:cNvCxnSpPr>
            <a:cxnSpLocks/>
            <a:stCxn id="28" idx="0"/>
            <a:endCxn id="54" idx="3"/>
          </p:cNvCxnSpPr>
          <p:nvPr/>
        </p:nvCxnSpPr>
        <p:spPr>
          <a:xfrm flipV="1">
            <a:off x="9212604" y="3504409"/>
            <a:ext cx="1175157" cy="58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48EBB78-6925-979A-62A0-9D227297C3FC}"/>
              </a:ext>
            </a:extLst>
          </p:cNvPr>
          <p:cNvCxnSpPr>
            <a:cxnSpLocks/>
            <a:stCxn id="28" idx="0"/>
            <a:endCxn id="52" idx="4"/>
          </p:cNvCxnSpPr>
          <p:nvPr/>
        </p:nvCxnSpPr>
        <p:spPr>
          <a:xfrm flipV="1">
            <a:off x="9212604" y="3475146"/>
            <a:ext cx="0" cy="615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0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A09ECCE-22DF-3577-DDB8-5E47190873E8}"/>
              </a:ext>
            </a:extLst>
          </p:cNvPr>
          <p:cNvSpPr/>
          <p:nvPr/>
        </p:nvSpPr>
        <p:spPr>
          <a:xfrm>
            <a:off x="2359692" y="4880227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fact_outbound_task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76563D-1174-E7CD-4E0E-6DF4BFEE6596}"/>
              </a:ext>
            </a:extLst>
          </p:cNvPr>
          <p:cNvSpPr/>
          <p:nvPr/>
        </p:nvSpPr>
        <p:spPr>
          <a:xfrm>
            <a:off x="7125502" y="1216679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fact_outbound_sku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82911AB-59C3-FA35-A616-F41BC773074D}"/>
              </a:ext>
            </a:extLst>
          </p:cNvPr>
          <p:cNvSpPr/>
          <p:nvPr/>
        </p:nvSpPr>
        <p:spPr>
          <a:xfrm>
            <a:off x="1623885" y="3913914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task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584995-FC71-92B7-66B7-326FD1C97253}"/>
              </a:ext>
            </a:extLst>
          </p:cNvPr>
          <p:cNvSpPr/>
          <p:nvPr/>
        </p:nvSpPr>
        <p:spPr>
          <a:xfrm>
            <a:off x="3682079" y="389919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5A2F93-C80C-241F-9686-CA0846513436}"/>
              </a:ext>
            </a:extLst>
          </p:cNvPr>
          <p:cNvSpPr/>
          <p:nvPr/>
        </p:nvSpPr>
        <p:spPr>
          <a:xfrm>
            <a:off x="508789" y="488022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dim_order_parcel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131A1E-C68C-EDA2-FF74-732D3B4D369D}"/>
              </a:ext>
            </a:extLst>
          </p:cNvPr>
          <p:cNvSpPr/>
          <p:nvPr/>
        </p:nvSpPr>
        <p:spPr>
          <a:xfrm>
            <a:off x="4797175" y="488022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59DDBB-24B1-8701-7110-3DEFE89FC5B9}"/>
              </a:ext>
            </a:extLst>
          </p:cNvPr>
          <p:cNvSpPr/>
          <p:nvPr/>
        </p:nvSpPr>
        <p:spPr>
          <a:xfrm>
            <a:off x="3697704" y="587919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dim_staff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027727-E438-E8E0-2C39-EBA7CEAA1DB2}"/>
              </a:ext>
            </a:extLst>
          </p:cNvPr>
          <p:cNvSpPr/>
          <p:nvPr/>
        </p:nvSpPr>
        <p:spPr>
          <a:xfrm>
            <a:off x="1623885" y="584653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62A129-F729-B979-891F-885B1DD3DF5F}"/>
              </a:ext>
            </a:extLst>
          </p:cNvPr>
          <p:cNvSpPr/>
          <p:nvPr/>
        </p:nvSpPr>
        <p:spPr>
          <a:xfrm>
            <a:off x="5278632" y="121667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dim_order_parcel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25A0907-1A93-F9A7-16C7-CDD7ED6205EF}"/>
              </a:ext>
            </a:extLst>
          </p:cNvPr>
          <p:cNvSpPr/>
          <p:nvPr/>
        </p:nvSpPr>
        <p:spPr>
          <a:xfrm>
            <a:off x="6392276" y="22320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468F668-F383-95B0-3015-16E59F74108D}"/>
              </a:ext>
            </a:extLst>
          </p:cNvPr>
          <p:cNvSpPr/>
          <p:nvPr/>
        </p:nvSpPr>
        <p:spPr>
          <a:xfrm>
            <a:off x="8333870" y="24152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9CFEA1-7A7F-8B2E-4DA9-0812E98C81A2}"/>
              </a:ext>
            </a:extLst>
          </p:cNvPr>
          <p:cNvSpPr/>
          <p:nvPr/>
        </p:nvSpPr>
        <p:spPr>
          <a:xfrm>
            <a:off x="6447046" y="217984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EA8FAB-F74A-2D16-A982-925506B35CD0}"/>
              </a:ext>
            </a:extLst>
          </p:cNvPr>
          <p:cNvSpPr/>
          <p:nvPr/>
        </p:nvSpPr>
        <p:spPr>
          <a:xfrm>
            <a:off x="8284983" y="2173889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23632D-E40C-61A0-692A-8517C492351E}"/>
              </a:ext>
            </a:extLst>
          </p:cNvPr>
          <p:cNvSpPr/>
          <p:nvPr/>
        </p:nvSpPr>
        <p:spPr>
          <a:xfrm>
            <a:off x="9558952" y="1216678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shipping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1E9538-882C-2F63-90D6-8470CA5F683B}"/>
              </a:ext>
            </a:extLst>
          </p:cNvPr>
          <p:cNvCxnSpPr>
            <a:stCxn id="46" idx="6"/>
            <a:endCxn id="31" idx="1"/>
          </p:cNvCxnSpPr>
          <p:nvPr/>
        </p:nvCxnSpPr>
        <p:spPr>
          <a:xfrm>
            <a:off x="6750246" y="1486678"/>
            <a:ext cx="3752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835ACC7-A4B8-D362-7C62-CFFB3B2CFD24}"/>
              </a:ext>
            </a:extLst>
          </p:cNvPr>
          <p:cNvCxnSpPr>
            <a:cxnSpLocks/>
            <a:stCxn id="49" idx="7"/>
            <a:endCxn id="31" idx="2"/>
          </p:cNvCxnSpPr>
          <p:nvPr/>
        </p:nvCxnSpPr>
        <p:spPr>
          <a:xfrm flipV="1">
            <a:off x="7703147" y="1756678"/>
            <a:ext cx="451452" cy="502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A49F99D-24B0-28BF-265A-97955CC6FDDD}"/>
              </a:ext>
            </a:extLst>
          </p:cNvPr>
          <p:cNvCxnSpPr>
            <a:cxnSpLocks/>
            <a:stCxn id="31" idx="2"/>
            <a:endCxn id="50" idx="1"/>
          </p:cNvCxnSpPr>
          <p:nvPr/>
        </p:nvCxnSpPr>
        <p:spPr>
          <a:xfrm>
            <a:off x="8154599" y="1756678"/>
            <a:ext cx="345897" cy="4962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88CF0B0-C2CC-8470-96E4-754C75219DF5}"/>
              </a:ext>
            </a:extLst>
          </p:cNvPr>
          <p:cNvCxnSpPr>
            <a:stCxn id="31" idx="3"/>
            <a:endCxn id="51" idx="2"/>
          </p:cNvCxnSpPr>
          <p:nvPr/>
        </p:nvCxnSpPr>
        <p:spPr>
          <a:xfrm flipV="1">
            <a:off x="9183696" y="1486678"/>
            <a:ext cx="3752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72C2B6-36F8-2B32-1407-2AF364E2E8BC}"/>
              </a:ext>
            </a:extLst>
          </p:cNvPr>
          <p:cNvCxnSpPr>
            <a:cxnSpLocks/>
            <a:stCxn id="47" idx="5"/>
            <a:endCxn id="31" idx="0"/>
          </p:cNvCxnSpPr>
          <p:nvPr/>
        </p:nvCxnSpPr>
        <p:spPr>
          <a:xfrm>
            <a:off x="7648377" y="684127"/>
            <a:ext cx="506222" cy="532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E7F3F63-E333-E373-2887-848C5237D774}"/>
              </a:ext>
            </a:extLst>
          </p:cNvPr>
          <p:cNvCxnSpPr>
            <a:cxnSpLocks/>
            <a:stCxn id="48" idx="3"/>
            <a:endCxn id="31" idx="0"/>
          </p:cNvCxnSpPr>
          <p:nvPr/>
        </p:nvCxnSpPr>
        <p:spPr>
          <a:xfrm flipH="1">
            <a:off x="8154599" y="702440"/>
            <a:ext cx="394784" cy="514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0FB16-7CEC-BC97-6B9D-27482139324A}"/>
              </a:ext>
            </a:extLst>
          </p:cNvPr>
          <p:cNvCxnSpPr>
            <a:stCxn id="30" idx="1"/>
            <a:endCxn id="42" idx="6"/>
          </p:cNvCxnSpPr>
          <p:nvPr/>
        </p:nvCxnSpPr>
        <p:spPr>
          <a:xfrm flipH="1" flipV="1">
            <a:off x="1980403" y="5150226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29A9F6-37B7-C627-C0CE-DFDA8E85FB8E}"/>
              </a:ext>
            </a:extLst>
          </p:cNvPr>
          <p:cNvCxnSpPr>
            <a:stCxn id="30" idx="3"/>
            <a:endCxn id="43" idx="2"/>
          </p:cNvCxnSpPr>
          <p:nvPr/>
        </p:nvCxnSpPr>
        <p:spPr>
          <a:xfrm flipV="1">
            <a:off x="4417886" y="5150226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C175488-9E35-44EB-4F03-4A77CB8B3603}"/>
              </a:ext>
            </a:extLst>
          </p:cNvPr>
          <p:cNvCxnSpPr>
            <a:stCxn id="39" idx="5"/>
            <a:endCxn id="30" idx="0"/>
          </p:cNvCxnSpPr>
          <p:nvPr/>
        </p:nvCxnSpPr>
        <p:spPr>
          <a:xfrm>
            <a:off x="2879986" y="4374833"/>
            <a:ext cx="508803" cy="5053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84CAD5-65D1-1E47-BE5D-2803B6B56C18}"/>
              </a:ext>
            </a:extLst>
          </p:cNvPr>
          <p:cNvCxnSpPr>
            <a:stCxn id="40" idx="3"/>
            <a:endCxn id="30" idx="0"/>
          </p:cNvCxnSpPr>
          <p:nvPr/>
        </p:nvCxnSpPr>
        <p:spPr>
          <a:xfrm flipH="1">
            <a:off x="3388789" y="4360114"/>
            <a:ext cx="508803" cy="5201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4C780E6-3F29-CC9A-C754-B3035E3D298B}"/>
              </a:ext>
            </a:extLst>
          </p:cNvPr>
          <p:cNvCxnSpPr>
            <a:stCxn id="45" idx="7"/>
            <a:endCxn id="30" idx="2"/>
          </p:cNvCxnSpPr>
          <p:nvPr/>
        </p:nvCxnSpPr>
        <p:spPr>
          <a:xfrm flipV="1">
            <a:off x="2879986" y="5420226"/>
            <a:ext cx="508803" cy="505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6A8F711-B76C-CA2C-00B7-01301F0404D6}"/>
              </a:ext>
            </a:extLst>
          </p:cNvPr>
          <p:cNvCxnSpPr>
            <a:stCxn id="44" idx="1"/>
            <a:endCxn id="30" idx="2"/>
          </p:cNvCxnSpPr>
          <p:nvPr/>
        </p:nvCxnSpPr>
        <p:spPr>
          <a:xfrm flipH="1" flipV="1">
            <a:off x="3388789" y="5420226"/>
            <a:ext cx="524428" cy="538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0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78E9BC2-7CCA-8F93-A779-EBF1474D5820}"/>
              </a:ext>
            </a:extLst>
          </p:cNvPr>
          <p:cNvSpPr/>
          <p:nvPr/>
        </p:nvSpPr>
        <p:spPr>
          <a:xfrm>
            <a:off x="7946903" y="1199853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fact_outbound_order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76D53C-F225-F385-60FF-556EBAD2B544}"/>
              </a:ext>
            </a:extLst>
          </p:cNvPr>
          <p:cNvSpPr/>
          <p:nvPr/>
        </p:nvSpPr>
        <p:spPr>
          <a:xfrm>
            <a:off x="6093993" y="1199853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dim_order_parcel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0EF0C6-FBFA-8397-8905-42A11E7B497B}"/>
              </a:ext>
            </a:extLst>
          </p:cNvPr>
          <p:cNvSpPr/>
          <p:nvPr/>
        </p:nvSpPr>
        <p:spPr>
          <a:xfrm>
            <a:off x="7281278" y="22433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85D276-8FFE-1F7F-4FE9-A3A957F38704}"/>
              </a:ext>
            </a:extLst>
          </p:cNvPr>
          <p:cNvSpPr/>
          <p:nvPr/>
        </p:nvSpPr>
        <p:spPr>
          <a:xfrm>
            <a:off x="9160882" y="216083"/>
            <a:ext cx="1550193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dim_parcel_status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2155120-5E24-E3D3-A8DA-12BB87684A6D}"/>
              </a:ext>
            </a:extLst>
          </p:cNvPr>
          <p:cNvSpPr/>
          <p:nvPr/>
        </p:nvSpPr>
        <p:spPr>
          <a:xfrm>
            <a:off x="7187068" y="2173539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858131-4B5E-6C8E-536A-FF51D7781DDF}"/>
              </a:ext>
            </a:extLst>
          </p:cNvPr>
          <p:cNvSpPr/>
          <p:nvPr/>
        </p:nvSpPr>
        <p:spPr>
          <a:xfrm>
            <a:off x="9282861" y="218305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74005F-7A7D-7AB9-6EE2-016A86768EA2}"/>
              </a:ext>
            </a:extLst>
          </p:cNvPr>
          <p:cNvSpPr/>
          <p:nvPr/>
        </p:nvSpPr>
        <p:spPr>
          <a:xfrm>
            <a:off x="10384386" y="1199853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 shipping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31A99F-4D30-9BC6-468F-C92D6E8AE925}"/>
              </a:ext>
            </a:extLst>
          </p:cNvPr>
          <p:cNvSpPr/>
          <p:nvPr/>
        </p:nvSpPr>
        <p:spPr>
          <a:xfrm>
            <a:off x="1911545" y="1029772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fact_inbound_task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05D6C1-31A4-14D2-2E21-C4F3775CFBB8}"/>
              </a:ext>
            </a:extLst>
          </p:cNvPr>
          <p:cNvSpPr/>
          <p:nvPr/>
        </p:nvSpPr>
        <p:spPr>
          <a:xfrm>
            <a:off x="4013778" y="4555600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fact_inbound_sku</a:t>
            </a:r>
            <a:r>
              <a:rPr lang="en-PH" sz="1400" dirty="0">
                <a:solidFill>
                  <a:schemeClr val="tx1"/>
                </a:solidFill>
              </a:rPr>
              <a:t> _detail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A354EB0-5A1A-6518-78FA-E602DAE4AD30}"/>
              </a:ext>
            </a:extLst>
          </p:cNvPr>
          <p:cNvSpPr/>
          <p:nvPr/>
        </p:nvSpPr>
        <p:spPr>
          <a:xfrm>
            <a:off x="60642" y="102977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task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5E41897-4F02-8710-243F-6FC32630EE0D}"/>
              </a:ext>
            </a:extLst>
          </p:cNvPr>
          <p:cNvSpPr/>
          <p:nvPr/>
        </p:nvSpPr>
        <p:spPr>
          <a:xfrm>
            <a:off x="4349028" y="102977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9DE775-6168-3CDA-E441-9EE30CB57318}"/>
              </a:ext>
            </a:extLst>
          </p:cNvPr>
          <p:cNvSpPr/>
          <p:nvPr/>
        </p:nvSpPr>
        <p:spPr>
          <a:xfrm>
            <a:off x="3424208" y="3975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7B600D9-C766-F0E0-F1FE-7D5A246D983F}"/>
              </a:ext>
            </a:extLst>
          </p:cNvPr>
          <p:cNvSpPr/>
          <p:nvPr/>
        </p:nvSpPr>
        <p:spPr>
          <a:xfrm>
            <a:off x="1022580" y="201449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dim_staff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296EC2E-91F4-EFBC-1813-5CFCDAA0325F}"/>
              </a:ext>
            </a:extLst>
          </p:cNvPr>
          <p:cNvSpPr/>
          <p:nvPr/>
        </p:nvSpPr>
        <p:spPr>
          <a:xfrm>
            <a:off x="3487917" y="1990174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893CD41-4BC8-6912-C175-5F0F3B84353F}"/>
              </a:ext>
            </a:extLst>
          </p:cNvPr>
          <p:cNvSpPr/>
          <p:nvPr/>
        </p:nvSpPr>
        <p:spPr>
          <a:xfrm>
            <a:off x="5358186" y="356240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167571-AB03-7416-9600-F26A6DAC8F8E}"/>
              </a:ext>
            </a:extLst>
          </p:cNvPr>
          <p:cNvSpPr/>
          <p:nvPr/>
        </p:nvSpPr>
        <p:spPr>
          <a:xfrm>
            <a:off x="2162875" y="4555599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D17CA38-C52A-D866-66F7-92F3E3EA7068}"/>
              </a:ext>
            </a:extLst>
          </p:cNvPr>
          <p:cNvSpPr/>
          <p:nvPr/>
        </p:nvSpPr>
        <p:spPr>
          <a:xfrm>
            <a:off x="3093636" y="553384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6D87E0-8451-F741-96A9-DED5C52A36EA}"/>
              </a:ext>
            </a:extLst>
          </p:cNvPr>
          <p:cNvSpPr/>
          <p:nvPr/>
        </p:nvSpPr>
        <p:spPr>
          <a:xfrm>
            <a:off x="2932196" y="3573329"/>
            <a:ext cx="1828808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dim_purchase_order_asn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6F415D6-5A0D-5B64-80CA-E6DFFD63FF75}"/>
              </a:ext>
            </a:extLst>
          </p:cNvPr>
          <p:cNvSpPr/>
          <p:nvPr/>
        </p:nvSpPr>
        <p:spPr>
          <a:xfrm>
            <a:off x="6451261" y="4555599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supplier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96ACCBE-4706-4BAA-DE01-7F77EF85E51E}"/>
              </a:ext>
            </a:extLst>
          </p:cNvPr>
          <p:cNvSpPr/>
          <p:nvPr/>
        </p:nvSpPr>
        <p:spPr>
          <a:xfrm>
            <a:off x="5541168" y="5534671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storage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6175A2-303B-89AA-33F9-18BBD0B2BD04}"/>
              </a:ext>
            </a:extLst>
          </p:cNvPr>
          <p:cNvSpPr/>
          <p:nvPr/>
        </p:nvSpPr>
        <p:spPr>
          <a:xfrm>
            <a:off x="759721" y="53742"/>
            <a:ext cx="1828808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dim_purchase_order_asn</a:t>
            </a:r>
            <a:endParaRPr lang="en-PH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74C97E-53CF-D537-96B4-8040E240B44A}"/>
              </a:ext>
            </a:extLst>
          </p:cNvPr>
          <p:cNvCxnSpPr>
            <a:stCxn id="60" idx="6"/>
            <a:endCxn id="58" idx="1"/>
          </p:cNvCxnSpPr>
          <p:nvPr/>
        </p:nvCxnSpPr>
        <p:spPr>
          <a:xfrm>
            <a:off x="1532256" y="1299771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043D8C-F039-22A4-EF7C-A9CD65DFC085}"/>
              </a:ext>
            </a:extLst>
          </p:cNvPr>
          <p:cNvCxnSpPr>
            <a:cxnSpLocks/>
            <a:stCxn id="61" idx="2"/>
            <a:endCxn id="58" idx="3"/>
          </p:cNvCxnSpPr>
          <p:nvPr/>
        </p:nvCxnSpPr>
        <p:spPr>
          <a:xfrm flipH="1">
            <a:off x="3969739" y="1299771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64A65E-FFC6-CB94-853A-22447A07C176}"/>
              </a:ext>
            </a:extLst>
          </p:cNvPr>
          <p:cNvCxnSpPr>
            <a:cxnSpLocks/>
            <a:stCxn id="64" idx="7"/>
            <a:endCxn id="58" idx="2"/>
          </p:cNvCxnSpPr>
          <p:nvPr/>
        </p:nvCxnSpPr>
        <p:spPr>
          <a:xfrm flipV="1">
            <a:off x="2278681" y="1569771"/>
            <a:ext cx="661961" cy="52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C79FA1-861F-E30A-DCCD-7E7CFD38E23F}"/>
              </a:ext>
            </a:extLst>
          </p:cNvPr>
          <p:cNvCxnSpPr>
            <a:cxnSpLocks/>
            <a:stCxn id="65" idx="1"/>
            <a:endCxn id="58" idx="2"/>
          </p:cNvCxnSpPr>
          <p:nvPr/>
        </p:nvCxnSpPr>
        <p:spPr>
          <a:xfrm flipH="1" flipV="1">
            <a:off x="2940642" y="1569771"/>
            <a:ext cx="762788" cy="49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E104E5-6C81-0FC7-E6B2-6933DE700B02}"/>
              </a:ext>
            </a:extLst>
          </p:cNvPr>
          <p:cNvCxnSpPr>
            <a:cxnSpLocks/>
            <a:stCxn id="63" idx="3"/>
            <a:endCxn id="58" idx="0"/>
          </p:cNvCxnSpPr>
          <p:nvPr/>
        </p:nvCxnSpPr>
        <p:spPr>
          <a:xfrm flipH="1">
            <a:off x="2940642" y="500676"/>
            <a:ext cx="699079" cy="529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5B8A35-2504-166F-4E05-BD1622362AA1}"/>
              </a:ext>
            </a:extLst>
          </p:cNvPr>
          <p:cNvCxnSpPr>
            <a:cxnSpLocks/>
            <a:stCxn id="76" idx="5"/>
            <a:endCxn id="58" idx="0"/>
          </p:cNvCxnSpPr>
          <p:nvPr/>
        </p:nvCxnSpPr>
        <p:spPr>
          <a:xfrm>
            <a:off x="2320706" y="514661"/>
            <a:ext cx="619936" cy="515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187180-6B5E-14A6-F1A3-45F215379AAE}"/>
              </a:ext>
            </a:extLst>
          </p:cNvPr>
          <p:cNvCxnSpPr>
            <a:cxnSpLocks/>
            <a:stCxn id="52" idx="6"/>
            <a:endCxn id="32" idx="1"/>
          </p:cNvCxnSpPr>
          <p:nvPr/>
        </p:nvCxnSpPr>
        <p:spPr>
          <a:xfrm>
            <a:off x="7565607" y="1469853"/>
            <a:ext cx="381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231DA1-3059-335C-F990-387543511C80}"/>
              </a:ext>
            </a:extLst>
          </p:cNvPr>
          <p:cNvCxnSpPr>
            <a:cxnSpLocks/>
            <a:stCxn id="57" idx="2"/>
            <a:endCxn id="32" idx="3"/>
          </p:cNvCxnSpPr>
          <p:nvPr/>
        </p:nvCxnSpPr>
        <p:spPr>
          <a:xfrm flipH="1">
            <a:off x="10005097" y="1469853"/>
            <a:ext cx="3792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C18912-CCC6-91C4-CAFF-C511C48562FE}"/>
              </a:ext>
            </a:extLst>
          </p:cNvPr>
          <p:cNvCxnSpPr>
            <a:cxnSpLocks/>
            <a:stCxn id="56" idx="1"/>
            <a:endCxn id="32" idx="2"/>
          </p:cNvCxnSpPr>
          <p:nvPr/>
        </p:nvCxnSpPr>
        <p:spPr>
          <a:xfrm flipH="1" flipV="1">
            <a:off x="8976000" y="1739852"/>
            <a:ext cx="522374" cy="52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CA924D-6A3A-8F9F-67C0-1EC5850637BA}"/>
              </a:ext>
            </a:extLst>
          </p:cNvPr>
          <p:cNvCxnSpPr>
            <a:cxnSpLocks/>
            <a:stCxn id="55" idx="7"/>
            <a:endCxn id="32" idx="2"/>
          </p:cNvCxnSpPr>
          <p:nvPr/>
        </p:nvCxnSpPr>
        <p:spPr>
          <a:xfrm flipV="1">
            <a:off x="8443169" y="1739852"/>
            <a:ext cx="532831" cy="512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20DEFB-A902-81B2-D265-A7AB7583EFAD}"/>
              </a:ext>
            </a:extLst>
          </p:cNvPr>
          <p:cNvCxnSpPr>
            <a:cxnSpLocks/>
            <a:stCxn id="53" idx="5"/>
            <a:endCxn id="32" idx="0"/>
          </p:cNvCxnSpPr>
          <p:nvPr/>
        </p:nvCxnSpPr>
        <p:spPr>
          <a:xfrm>
            <a:off x="8537379" y="685254"/>
            <a:ext cx="438621" cy="5145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744038-919B-2E38-6795-9DB1DD235A6B}"/>
              </a:ext>
            </a:extLst>
          </p:cNvPr>
          <p:cNvCxnSpPr>
            <a:cxnSpLocks/>
            <a:stCxn id="54" idx="3"/>
            <a:endCxn id="32" idx="0"/>
          </p:cNvCxnSpPr>
          <p:nvPr/>
        </p:nvCxnSpPr>
        <p:spPr>
          <a:xfrm flipH="1">
            <a:off x="8976000" y="677002"/>
            <a:ext cx="411903" cy="522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48ED08-9798-4175-AEF1-C22DBE6D5EB9}"/>
              </a:ext>
            </a:extLst>
          </p:cNvPr>
          <p:cNvCxnSpPr>
            <a:cxnSpLocks/>
            <a:stCxn id="67" idx="3"/>
            <a:endCxn id="59" idx="0"/>
          </p:cNvCxnSpPr>
          <p:nvPr/>
        </p:nvCxnSpPr>
        <p:spPr>
          <a:xfrm flipH="1">
            <a:off x="5042875" y="4023320"/>
            <a:ext cx="530824" cy="532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364E4FF-F496-AD69-1F3D-ED34AAB9C6F7}"/>
              </a:ext>
            </a:extLst>
          </p:cNvPr>
          <p:cNvCxnSpPr>
            <a:cxnSpLocks/>
            <a:stCxn id="73" idx="5"/>
            <a:endCxn id="59" idx="0"/>
          </p:cNvCxnSpPr>
          <p:nvPr/>
        </p:nvCxnSpPr>
        <p:spPr>
          <a:xfrm>
            <a:off x="4493181" y="4034248"/>
            <a:ext cx="549694" cy="521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667FE4A-E906-23DE-6F3B-3BD55BF50854}"/>
              </a:ext>
            </a:extLst>
          </p:cNvPr>
          <p:cNvCxnSpPr>
            <a:cxnSpLocks/>
            <a:stCxn id="59" idx="3"/>
            <a:endCxn id="74" idx="2"/>
          </p:cNvCxnSpPr>
          <p:nvPr/>
        </p:nvCxnSpPr>
        <p:spPr>
          <a:xfrm flipV="1">
            <a:off x="6071972" y="4825599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E5BD1D0-B9B5-971B-0BA4-AD0774BC2E57}"/>
              </a:ext>
            </a:extLst>
          </p:cNvPr>
          <p:cNvCxnSpPr>
            <a:cxnSpLocks/>
            <a:stCxn id="59" idx="1"/>
            <a:endCxn id="68" idx="6"/>
          </p:cNvCxnSpPr>
          <p:nvPr/>
        </p:nvCxnSpPr>
        <p:spPr>
          <a:xfrm flipH="1" flipV="1">
            <a:off x="3634489" y="4825599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086DD1E-C6A1-029B-85AC-7FA6BA4871C4}"/>
              </a:ext>
            </a:extLst>
          </p:cNvPr>
          <p:cNvCxnSpPr>
            <a:cxnSpLocks/>
            <a:stCxn id="59" idx="2"/>
            <a:endCxn id="69" idx="7"/>
          </p:cNvCxnSpPr>
          <p:nvPr/>
        </p:nvCxnSpPr>
        <p:spPr>
          <a:xfrm flipH="1">
            <a:off x="4349737" y="5095599"/>
            <a:ext cx="693138" cy="517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E056A58-5AE1-C40D-23B3-C78CEE019B0B}"/>
              </a:ext>
            </a:extLst>
          </p:cNvPr>
          <p:cNvCxnSpPr>
            <a:cxnSpLocks/>
            <a:stCxn id="59" idx="2"/>
            <a:endCxn id="75" idx="1"/>
          </p:cNvCxnSpPr>
          <p:nvPr/>
        </p:nvCxnSpPr>
        <p:spPr>
          <a:xfrm>
            <a:off x="5042875" y="5095599"/>
            <a:ext cx="713806" cy="5181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3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3035FA4-9559-EC7E-1F41-0866D606650C}"/>
              </a:ext>
            </a:extLst>
          </p:cNvPr>
          <p:cNvSpPr/>
          <p:nvPr/>
        </p:nvSpPr>
        <p:spPr>
          <a:xfrm>
            <a:off x="2047184" y="1191986"/>
            <a:ext cx="2058194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fact_storage_inventory</a:t>
            </a:r>
            <a:r>
              <a:rPr lang="en-PH" sz="1400" dirty="0">
                <a:solidFill>
                  <a:schemeClr val="tx1"/>
                </a:solidFill>
              </a:rPr>
              <a:t> _snapshot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71DF46-11EC-1719-3028-8F81C44BA0FF}"/>
              </a:ext>
            </a:extLst>
          </p:cNvPr>
          <p:cNvSpPr/>
          <p:nvPr/>
        </p:nvSpPr>
        <p:spPr>
          <a:xfrm>
            <a:off x="8573399" y="1657591"/>
            <a:ext cx="1466057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fact_attendance_snapshot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8DAD57-6955-A2CA-0839-392EB2DAC7EF}"/>
              </a:ext>
            </a:extLst>
          </p:cNvPr>
          <p:cNvSpPr/>
          <p:nvPr/>
        </p:nvSpPr>
        <p:spPr>
          <a:xfrm>
            <a:off x="5598522" y="4960488"/>
            <a:ext cx="1566468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fact_warehouse</a:t>
            </a:r>
            <a:r>
              <a:rPr lang="en-PH" sz="1400" dirty="0">
                <a:solidFill>
                  <a:schemeClr val="tx1"/>
                </a:solidFill>
              </a:rPr>
              <a:t> _summary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D6EFB8-3C7C-3EBC-B93D-110387C43E06}"/>
              </a:ext>
            </a:extLst>
          </p:cNvPr>
          <p:cNvSpPr/>
          <p:nvPr/>
        </p:nvSpPr>
        <p:spPr>
          <a:xfrm>
            <a:off x="7805000" y="4963962"/>
            <a:ext cx="1566468" cy="5399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fact_staff_prod</a:t>
            </a:r>
            <a:r>
              <a:rPr lang="en-PH" sz="1400" dirty="0">
                <a:solidFill>
                  <a:schemeClr val="tx1"/>
                </a:solidFill>
              </a:rPr>
              <a:t> _summary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CDB942-88DA-72AF-5358-B170921A8CE4}"/>
              </a:ext>
            </a:extLst>
          </p:cNvPr>
          <p:cNvSpPr/>
          <p:nvPr/>
        </p:nvSpPr>
        <p:spPr>
          <a:xfrm>
            <a:off x="2345575" y="22454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storage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79B0F6-CC8A-9D05-CD3B-4F12219904C7}"/>
              </a:ext>
            </a:extLst>
          </p:cNvPr>
          <p:cNvSpPr/>
          <p:nvPr/>
        </p:nvSpPr>
        <p:spPr>
          <a:xfrm>
            <a:off x="5645949" y="397048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F1E273-E3B3-D1B5-EB87-3B84A5F1941A}"/>
              </a:ext>
            </a:extLst>
          </p:cNvPr>
          <p:cNvSpPr/>
          <p:nvPr/>
        </p:nvSpPr>
        <p:spPr>
          <a:xfrm>
            <a:off x="5645949" y="595048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61052-7AA9-33F7-6F54-4BC71EC11923}"/>
              </a:ext>
            </a:extLst>
          </p:cNvPr>
          <p:cNvSpPr/>
          <p:nvPr/>
        </p:nvSpPr>
        <p:spPr>
          <a:xfrm>
            <a:off x="7852427" y="397743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32AC75-0FDC-DB64-052C-39F2FCFCE76A}"/>
              </a:ext>
            </a:extLst>
          </p:cNvPr>
          <p:cNvSpPr/>
          <p:nvPr/>
        </p:nvSpPr>
        <p:spPr>
          <a:xfrm>
            <a:off x="7852427" y="5950487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dim_staff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DED803-C254-910A-E745-FFF061077E24}"/>
              </a:ext>
            </a:extLst>
          </p:cNvPr>
          <p:cNvSpPr/>
          <p:nvPr/>
        </p:nvSpPr>
        <p:spPr>
          <a:xfrm>
            <a:off x="8570620" y="65198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dim_staff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C49C75-0621-C74B-2825-E4B752758B8A}"/>
              </a:ext>
            </a:extLst>
          </p:cNvPr>
          <p:cNvSpPr/>
          <p:nvPr/>
        </p:nvSpPr>
        <p:spPr>
          <a:xfrm>
            <a:off x="10646993" y="165759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8C1FC5-9ADA-E5F0-59D5-FAC69A7652EC}"/>
              </a:ext>
            </a:extLst>
          </p:cNvPr>
          <p:cNvSpPr/>
          <p:nvPr/>
        </p:nvSpPr>
        <p:spPr>
          <a:xfrm>
            <a:off x="6381756" y="165759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ECBB5E-6300-1CAE-8A07-225B35293976}"/>
              </a:ext>
            </a:extLst>
          </p:cNvPr>
          <p:cNvSpPr/>
          <p:nvPr/>
        </p:nvSpPr>
        <p:spPr>
          <a:xfrm>
            <a:off x="8570620" y="2644116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A08A0D-DEF7-D0F4-5EFA-70FA7DDC63C1}"/>
              </a:ext>
            </a:extLst>
          </p:cNvPr>
          <p:cNvSpPr/>
          <p:nvPr/>
        </p:nvSpPr>
        <p:spPr>
          <a:xfrm>
            <a:off x="1275770" y="2216430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dim_date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CE6739-41C5-DD45-D691-A550E7FAEB37}"/>
              </a:ext>
            </a:extLst>
          </p:cNvPr>
          <p:cNvSpPr/>
          <p:nvPr/>
        </p:nvSpPr>
        <p:spPr>
          <a:xfrm>
            <a:off x="3392608" y="220321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dim_time</a:t>
            </a:r>
            <a:endParaRPr lang="en-PH" sz="14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E9A2EE-169C-E8BD-EFB2-FC5D0874A09D}"/>
              </a:ext>
            </a:extLst>
          </p:cNvPr>
          <p:cNvSpPr/>
          <p:nvPr/>
        </p:nvSpPr>
        <p:spPr>
          <a:xfrm>
            <a:off x="4484667" y="119198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chemeClr val="tx1"/>
                </a:solidFill>
              </a:rPr>
              <a:t>dim_ warehouse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01B216-8DF8-F53D-ECCD-C07D94D1DF09}"/>
              </a:ext>
            </a:extLst>
          </p:cNvPr>
          <p:cNvSpPr/>
          <p:nvPr/>
        </p:nvSpPr>
        <p:spPr>
          <a:xfrm>
            <a:off x="196281" y="1191985"/>
            <a:ext cx="1471614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 err="1">
                <a:solidFill>
                  <a:schemeClr val="tx1"/>
                </a:solidFill>
              </a:rPr>
              <a:t>dim_item</a:t>
            </a:r>
            <a:endParaRPr lang="en-PH" sz="14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A25B4E-2DB8-A138-0506-72F821F02322}"/>
              </a:ext>
            </a:extLst>
          </p:cNvPr>
          <p:cNvCxnSpPr>
            <a:stCxn id="23" idx="4"/>
            <a:endCxn id="37" idx="0"/>
          </p:cNvCxnSpPr>
          <p:nvPr/>
        </p:nvCxnSpPr>
        <p:spPr>
          <a:xfrm>
            <a:off x="6381756" y="4510487"/>
            <a:ext cx="0" cy="45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B4C176-0121-E106-8DD8-5B1EF6B9D99F}"/>
              </a:ext>
            </a:extLst>
          </p:cNvPr>
          <p:cNvCxnSpPr>
            <a:stCxn id="24" idx="0"/>
            <a:endCxn id="37" idx="2"/>
          </p:cNvCxnSpPr>
          <p:nvPr/>
        </p:nvCxnSpPr>
        <p:spPr>
          <a:xfrm flipV="1">
            <a:off x="6381756" y="5500487"/>
            <a:ext cx="0" cy="4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733F51-6F7D-4557-2AD0-FA010710E03E}"/>
              </a:ext>
            </a:extLst>
          </p:cNvPr>
          <p:cNvCxnSpPr>
            <a:stCxn id="26" idx="0"/>
            <a:endCxn id="38" idx="2"/>
          </p:cNvCxnSpPr>
          <p:nvPr/>
        </p:nvCxnSpPr>
        <p:spPr>
          <a:xfrm flipV="1">
            <a:off x="8588234" y="5503961"/>
            <a:ext cx="0" cy="44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9DCD2F-BFA0-08FB-E39E-30EFF6FA804B}"/>
              </a:ext>
            </a:extLst>
          </p:cNvPr>
          <p:cNvCxnSpPr>
            <a:stCxn id="25" idx="4"/>
            <a:endCxn id="38" idx="0"/>
          </p:cNvCxnSpPr>
          <p:nvPr/>
        </p:nvCxnSpPr>
        <p:spPr>
          <a:xfrm>
            <a:off x="8588234" y="4517435"/>
            <a:ext cx="0" cy="446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69E9B61-D61C-B9D2-652F-C1102FC660DE}"/>
              </a:ext>
            </a:extLst>
          </p:cNvPr>
          <p:cNvCxnSpPr>
            <a:stCxn id="40" idx="6"/>
            <a:endCxn id="33" idx="1"/>
          </p:cNvCxnSpPr>
          <p:nvPr/>
        </p:nvCxnSpPr>
        <p:spPr>
          <a:xfrm>
            <a:off x="1667895" y="1461985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07916C-F6D3-A181-C43D-B3DE601E3FAB}"/>
              </a:ext>
            </a:extLst>
          </p:cNvPr>
          <p:cNvCxnSpPr>
            <a:cxnSpLocks/>
            <a:stCxn id="31" idx="7"/>
            <a:endCxn id="33" idx="2"/>
          </p:cNvCxnSpPr>
          <p:nvPr/>
        </p:nvCxnSpPr>
        <p:spPr>
          <a:xfrm flipV="1">
            <a:off x="2531871" y="1731985"/>
            <a:ext cx="544410" cy="563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FD066D-E097-025F-D3BA-C54E99AC5160}"/>
              </a:ext>
            </a:extLst>
          </p:cNvPr>
          <p:cNvCxnSpPr>
            <a:cxnSpLocks/>
            <a:stCxn id="32" idx="1"/>
            <a:endCxn id="33" idx="2"/>
          </p:cNvCxnSpPr>
          <p:nvPr/>
        </p:nvCxnSpPr>
        <p:spPr>
          <a:xfrm flipH="1" flipV="1">
            <a:off x="3076281" y="1731985"/>
            <a:ext cx="531840" cy="55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B6578D-26C4-19ED-641A-8F792ED71DA2}"/>
              </a:ext>
            </a:extLst>
          </p:cNvPr>
          <p:cNvCxnSpPr>
            <a:cxnSpLocks/>
            <a:stCxn id="39" idx="2"/>
            <a:endCxn id="33" idx="3"/>
          </p:cNvCxnSpPr>
          <p:nvPr/>
        </p:nvCxnSpPr>
        <p:spPr>
          <a:xfrm flipH="1">
            <a:off x="4105378" y="1461985"/>
            <a:ext cx="37928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75A389-15E7-EA78-2056-83C0C626C0CF}"/>
              </a:ext>
            </a:extLst>
          </p:cNvPr>
          <p:cNvCxnSpPr>
            <a:cxnSpLocks/>
            <a:stCxn id="33" idx="0"/>
            <a:endCxn id="22" idx="4"/>
          </p:cNvCxnSpPr>
          <p:nvPr/>
        </p:nvCxnSpPr>
        <p:spPr>
          <a:xfrm flipV="1">
            <a:off x="3076281" y="764547"/>
            <a:ext cx="5101" cy="427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2636EC-1D09-C590-BC4A-BEAAFD639735}"/>
              </a:ext>
            </a:extLst>
          </p:cNvPr>
          <p:cNvCxnSpPr>
            <a:cxnSpLocks/>
            <a:stCxn id="29" idx="6"/>
            <a:endCxn id="36" idx="1"/>
          </p:cNvCxnSpPr>
          <p:nvPr/>
        </p:nvCxnSpPr>
        <p:spPr>
          <a:xfrm>
            <a:off x="7853370" y="1927590"/>
            <a:ext cx="72002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60C7B7-CCA9-2B93-E9DB-A902253E2FAD}"/>
              </a:ext>
            </a:extLst>
          </p:cNvPr>
          <p:cNvCxnSpPr>
            <a:cxnSpLocks/>
            <a:stCxn id="36" idx="3"/>
            <a:endCxn id="28" idx="2"/>
          </p:cNvCxnSpPr>
          <p:nvPr/>
        </p:nvCxnSpPr>
        <p:spPr>
          <a:xfrm flipV="1">
            <a:off x="10039456" y="1927590"/>
            <a:ext cx="6075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1881D7-BED6-9AEC-E5B8-1B48EA9AF8A6}"/>
              </a:ext>
            </a:extLst>
          </p:cNvPr>
          <p:cNvCxnSpPr>
            <a:cxnSpLocks/>
            <a:stCxn id="36" idx="0"/>
            <a:endCxn id="27" idx="4"/>
          </p:cNvCxnSpPr>
          <p:nvPr/>
        </p:nvCxnSpPr>
        <p:spPr>
          <a:xfrm flipH="1" flipV="1">
            <a:off x="9306427" y="1191985"/>
            <a:ext cx="1" cy="46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D57BE9-4D0D-B0EF-ECA2-9ED28DBDD496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9306427" y="2197590"/>
            <a:ext cx="1" cy="446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3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752</Words>
  <Application>Microsoft Office PowerPoint</Application>
  <PresentationFormat>Widescreen</PresentationFormat>
  <Paragraphs>203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Data Model</vt:lpstr>
      <vt:lpstr>PowerPoint Presentation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Cedric Hernandez</dc:creator>
  <cp:lastModifiedBy>Jan Cedric Hernandez</cp:lastModifiedBy>
  <cp:revision>31</cp:revision>
  <dcterms:created xsi:type="dcterms:W3CDTF">2024-11-13T13:23:30Z</dcterms:created>
  <dcterms:modified xsi:type="dcterms:W3CDTF">2024-12-27T09:37:41Z</dcterms:modified>
</cp:coreProperties>
</file>