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
  </p:notesMasterIdLst>
  <p:sldIdLst>
    <p:sldId id="1286" r:id="rId2"/>
    <p:sldId id="1285" r:id="rId3"/>
    <p:sldId id="1318" r:id="rId4"/>
    <p:sldId id="1844" r:id="rId5"/>
    <p:sldId id="1854" r:id="rId6"/>
    <p:sldId id="1843" r:id="rId7"/>
    <p:sldId id="1852" r:id="rId8"/>
    <p:sldId id="1853" r:id="rId9"/>
    <p:sldId id="1842" r:id="rId10"/>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5EB712-E976-4CEB-A98A-E4DEDB7E9F72}" v="3" dt="2023-08-04T01:21:48.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82" d="100"/>
          <a:sy n="82" d="100"/>
        </p:scale>
        <p:origin x="86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212" y="81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3222669-795E-4F5E-BFAC-B388E9DDC4F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a:extLst>
              <a:ext uri="{FF2B5EF4-FFF2-40B4-BE49-F238E27FC236}">
                <a16:creationId xmlns:a16="http://schemas.microsoft.com/office/drawing/2014/main" id="{90BF9AF8-0BC9-4249-9116-28946B3302F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98308" name="Rectangle 4">
            <a:extLst>
              <a:ext uri="{FF2B5EF4-FFF2-40B4-BE49-F238E27FC236}">
                <a16:creationId xmlns:a16="http://schemas.microsoft.com/office/drawing/2014/main" id="{1D8CFBDA-B8D4-4789-B833-63041DEAFD7B}"/>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71069E96-01AF-4A8C-B908-B0046562440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7CC5722A-5EC4-4CEB-90B4-581E65A5FACA}"/>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a:extLst>
              <a:ext uri="{FF2B5EF4-FFF2-40B4-BE49-F238E27FC236}">
                <a16:creationId xmlns:a16="http://schemas.microsoft.com/office/drawing/2014/main" id="{707FDEEB-0342-4722-AF13-F8B9FB9FCA0A}"/>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26E473A-08B3-4E4F-861E-155B1CD078D1}"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8F6BFCAE-4107-4DC3-B243-4892A9A15BB5}"/>
              </a:ext>
            </a:extLst>
          </p:cNvPr>
          <p:cNvSpPr>
            <a:spLocks noGrp="1" noRot="1" noChangeAspect="1" noTextEdit="1"/>
          </p:cNvSpPr>
          <p:nvPr>
            <p:ph type="sldImg"/>
          </p:nvPr>
        </p:nvSpPr>
        <p:spPr>
          <a:xfrm>
            <a:off x="381000" y="685800"/>
            <a:ext cx="6096000" cy="3429000"/>
          </a:xfrm>
          <a:ln/>
        </p:spPr>
      </p:sp>
      <p:sp>
        <p:nvSpPr>
          <p:cNvPr id="100355" name="Notes Placeholder 2">
            <a:extLst>
              <a:ext uri="{FF2B5EF4-FFF2-40B4-BE49-F238E27FC236}">
                <a16:creationId xmlns:a16="http://schemas.microsoft.com/office/drawing/2014/main" id="{4C9AA812-1827-43FC-B185-94AD0642563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Slide Number Placeholder 3">
            <a:extLst>
              <a:ext uri="{FF2B5EF4-FFF2-40B4-BE49-F238E27FC236}">
                <a16:creationId xmlns:a16="http://schemas.microsoft.com/office/drawing/2014/main" id="{CAE72082-D4D8-4B14-9B32-3D2D159489F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96453E-60F7-4DFB-B9D4-C166A7763C9B}" type="slidenum">
              <a:rPr lang="en-US" altLang="en-US" sz="1200"/>
              <a:pPr/>
              <a:t>1</a:t>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43638FBD-F528-4E56-B40C-ED0828284719}"/>
              </a:ext>
            </a:extLst>
          </p:cNvPr>
          <p:cNvSpPr>
            <a:spLocks noGrp="1" noRot="1" noChangeAspect="1" noTextEdit="1"/>
          </p:cNvSpPr>
          <p:nvPr>
            <p:ph type="sldImg"/>
          </p:nvPr>
        </p:nvSpPr>
        <p:spPr>
          <a:xfrm>
            <a:off x="381000" y="685800"/>
            <a:ext cx="6096000" cy="3429000"/>
          </a:xfrm>
          <a:ln/>
        </p:spPr>
      </p:sp>
      <p:sp>
        <p:nvSpPr>
          <p:cNvPr id="99331" name="Notes Placeholder 2">
            <a:extLst>
              <a:ext uri="{FF2B5EF4-FFF2-40B4-BE49-F238E27FC236}">
                <a16:creationId xmlns:a16="http://schemas.microsoft.com/office/drawing/2014/main" id="{C376D68D-D6E8-4CFD-895F-04E3AACF5B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9332" name="Slide Number Placeholder 3">
            <a:extLst>
              <a:ext uri="{FF2B5EF4-FFF2-40B4-BE49-F238E27FC236}">
                <a16:creationId xmlns:a16="http://schemas.microsoft.com/office/drawing/2014/main" id="{57AFB5A6-3A57-40DF-8C01-BD886EFA34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5B64ED-F1B4-4B1D-BC59-40F7760650BE}" type="slidenum">
              <a:rPr lang="en-US" altLang="en-US" sz="1200"/>
              <a:pPr/>
              <a:t>2</a:t>
            </a:fld>
            <a:endParaRPr lang="en-US"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48AB013D-721C-4508-BA7A-D3035E5A500C}"/>
              </a:ext>
            </a:extLst>
          </p:cNvPr>
          <p:cNvSpPr>
            <a:spLocks noGrp="1" noRot="1" noChangeAspect="1" noTextEdit="1"/>
          </p:cNvSpPr>
          <p:nvPr>
            <p:ph type="sldImg"/>
          </p:nvPr>
        </p:nvSpPr>
        <p:spPr>
          <a:xfrm>
            <a:off x="381000" y="685800"/>
            <a:ext cx="6096000" cy="3429000"/>
          </a:xfrm>
          <a:ln/>
        </p:spPr>
      </p:sp>
      <p:sp>
        <p:nvSpPr>
          <p:cNvPr id="101379" name="Notes Placeholder 2">
            <a:extLst>
              <a:ext uri="{FF2B5EF4-FFF2-40B4-BE49-F238E27FC236}">
                <a16:creationId xmlns:a16="http://schemas.microsoft.com/office/drawing/2014/main" id="{D4A5B1B4-970B-4450-9917-673F246F0A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1380" name="Slide Number Placeholder 3">
            <a:extLst>
              <a:ext uri="{FF2B5EF4-FFF2-40B4-BE49-F238E27FC236}">
                <a16:creationId xmlns:a16="http://schemas.microsoft.com/office/drawing/2014/main" id="{A24C955C-19FB-4F4A-B182-348D6B938E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329AD9-3551-4DD8-8318-B1ADAB425527}" type="slidenum">
              <a:rPr lang="en-US" altLang="en-US" sz="1200"/>
              <a:pPr/>
              <a:t>3</a:t>
            </a:fld>
            <a:endParaRPr lang="en-US"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48AB013D-721C-4508-BA7A-D3035E5A500C}"/>
              </a:ext>
            </a:extLst>
          </p:cNvPr>
          <p:cNvSpPr>
            <a:spLocks noGrp="1" noRot="1" noChangeAspect="1" noTextEdit="1"/>
          </p:cNvSpPr>
          <p:nvPr>
            <p:ph type="sldImg"/>
          </p:nvPr>
        </p:nvSpPr>
        <p:spPr>
          <a:xfrm>
            <a:off x="381000" y="685800"/>
            <a:ext cx="6096000" cy="3429000"/>
          </a:xfrm>
          <a:ln/>
        </p:spPr>
      </p:sp>
      <p:sp>
        <p:nvSpPr>
          <p:cNvPr id="101379" name="Notes Placeholder 2">
            <a:extLst>
              <a:ext uri="{FF2B5EF4-FFF2-40B4-BE49-F238E27FC236}">
                <a16:creationId xmlns:a16="http://schemas.microsoft.com/office/drawing/2014/main" id="{D4A5B1B4-970B-4450-9917-673F246F0A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1380" name="Slide Number Placeholder 3">
            <a:extLst>
              <a:ext uri="{FF2B5EF4-FFF2-40B4-BE49-F238E27FC236}">
                <a16:creationId xmlns:a16="http://schemas.microsoft.com/office/drawing/2014/main" id="{A24C955C-19FB-4F4A-B182-348D6B938E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329AD9-3551-4DD8-8318-B1ADAB425527}" type="slidenum">
              <a:rPr lang="en-US" altLang="en-US" sz="1200"/>
              <a:pPr/>
              <a:t>4</a:t>
            </a:fld>
            <a:endParaRPr lang="en-US" altLang="en-US" sz="1200" dirty="0"/>
          </a:p>
        </p:txBody>
      </p:sp>
    </p:spTree>
    <p:extLst>
      <p:ext uri="{BB962C8B-B14F-4D97-AF65-F5344CB8AC3E}">
        <p14:creationId xmlns:p14="http://schemas.microsoft.com/office/powerpoint/2010/main" val="199888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48AB013D-721C-4508-BA7A-D3035E5A500C}"/>
              </a:ext>
            </a:extLst>
          </p:cNvPr>
          <p:cNvSpPr>
            <a:spLocks noGrp="1" noRot="1" noChangeAspect="1" noTextEdit="1"/>
          </p:cNvSpPr>
          <p:nvPr>
            <p:ph type="sldImg"/>
          </p:nvPr>
        </p:nvSpPr>
        <p:spPr>
          <a:xfrm>
            <a:off x="381000" y="685800"/>
            <a:ext cx="6096000" cy="3429000"/>
          </a:xfrm>
          <a:ln/>
        </p:spPr>
      </p:sp>
      <p:sp>
        <p:nvSpPr>
          <p:cNvPr id="101379" name="Notes Placeholder 2">
            <a:extLst>
              <a:ext uri="{FF2B5EF4-FFF2-40B4-BE49-F238E27FC236}">
                <a16:creationId xmlns:a16="http://schemas.microsoft.com/office/drawing/2014/main" id="{D4A5B1B4-970B-4450-9917-673F246F0A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1380" name="Slide Number Placeholder 3">
            <a:extLst>
              <a:ext uri="{FF2B5EF4-FFF2-40B4-BE49-F238E27FC236}">
                <a16:creationId xmlns:a16="http://schemas.microsoft.com/office/drawing/2014/main" id="{A24C955C-19FB-4F4A-B182-348D6B938E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329AD9-3551-4DD8-8318-B1ADAB425527}" type="slidenum">
              <a:rPr lang="en-US" altLang="en-US" sz="1200"/>
              <a:pPr/>
              <a:t>5</a:t>
            </a:fld>
            <a:endParaRPr lang="en-US" altLang="en-US" sz="1200" dirty="0"/>
          </a:p>
        </p:txBody>
      </p:sp>
    </p:spTree>
    <p:extLst>
      <p:ext uri="{BB962C8B-B14F-4D97-AF65-F5344CB8AC3E}">
        <p14:creationId xmlns:p14="http://schemas.microsoft.com/office/powerpoint/2010/main" val="132310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48AB013D-721C-4508-BA7A-D3035E5A500C}"/>
              </a:ext>
            </a:extLst>
          </p:cNvPr>
          <p:cNvSpPr>
            <a:spLocks noGrp="1" noRot="1" noChangeAspect="1" noTextEdit="1"/>
          </p:cNvSpPr>
          <p:nvPr>
            <p:ph type="sldImg"/>
          </p:nvPr>
        </p:nvSpPr>
        <p:spPr>
          <a:xfrm>
            <a:off x="381000" y="685800"/>
            <a:ext cx="6096000" cy="3429000"/>
          </a:xfrm>
          <a:ln/>
        </p:spPr>
      </p:sp>
      <p:sp>
        <p:nvSpPr>
          <p:cNvPr id="101379" name="Notes Placeholder 2">
            <a:extLst>
              <a:ext uri="{FF2B5EF4-FFF2-40B4-BE49-F238E27FC236}">
                <a16:creationId xmlns:a16="http://schemas.microsoft.com/office/drawing/2014/main" id="{D4A5B1B4-970B-4450-9917-673F246F0A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1380" name="Slide Number Placeholder 3">
            <a:extLst>
              <a:ext uri="{FF2B5EF4-FFF2-40B4-BE49-F238E27FC236}">
                <a16:creationId xmlns:a16="http://schemas.microsoft.com/office/drawing/2014/main" id="{A24C955C-19FB-4F4A-B182-348D6B938E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329AD9-3551-4DD8-8318-B1ADAB425527}" type="slidenum">
              <a:rPr lang="en-US" altLang="en-US" sz="1200"/>
              <a:pPr/>
              <a:t>6</a:t>
            </a:fld>
            <a:endParaRPr lang="en-US" altLang="en-US" sz="1200" dirty="0"/>
          </a:p>
        </p:txBody>
      </p:sp>
    </p:spTree>
    <p:extLst>
      <p:ext uri="{BB962C8B-B14F-4D97-AF65-F5344CB8AC3E}">
        <p14:creationId xmlns:p14="http://schemas.microsoft.com/office/powerpoint/2010/main" val="514629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48AB013D-721C-4508-BA7A-D3035E5A500C}"/>
              </a:ext>
            </a:extLst>
          </p:cNvPr>
          <p:cNvSpPr>
            <a:spLocks noGrp="1" noRot="1" noChangeAspect="1" noTextEdit="1"/>
          </p:cNvSpPr>
          <p:nvPr>
            <p:ph type="sldImg"/>
          </p:nvPr>
        </p:nvSpPr>
        <p:spPr>
          <a:xfrm>
            <a:off x="381000" y="685800"/>
            <a:ext cx="6096000" cy="3429000"/>
          </a:xfrm>
          <a:ln/>
        </p:spPr>
      </p:sp>
      <p:sp>
        <p:nvSpPr>
          <p:cNvPr id="101379" name="Notes Placeholder 2">
            <a:extLst>
              <a:ext uri="{FF2B5EF4-FFF2-40B4-BE49-F238E27FC236}">
                <a16:creationId xmlns:a16="http://schemas.microsoft.com/office/drawing/2014/main" id="{D4A5B1B4-970B-4450-9917-673F246F0A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1380" name="Slide Number Placeholder 3">
            <a:extLst>
              <a:ext uri="{FF2B5EF4-FFF2-40B4-BE49-F238E27FC236}">
                <a16:creationId xmlns:a16="http://schemas.microsoft.com/office/drawing/2014/main" id="{A24C955C-19FB-4F4A-B182-348D6B938E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329AD9-3551-4DD8-8318-B1ADAB425527}" type="slidenum">
              <a:rPr lang="en-US" altLang="en-US" sz="1200"/>
              <a:pPr/>
              <a:t>7</a:t>
            </a:fld>
            <a:endParaRPr lang="en-US" altLang="en-US" sz="1200" dirty="0"/>
          </a:p>
        </p:txBody>
      </p:sp>
    </p:spTree>
    <p:extLst>
      <p:ext uri="{BB962C8B-B14F-4D97-AF65-F5344CB8AC3E}">
        <p14:creationId xmlns:p14="http://schemas.microsoft.com/office/powerpoint/2010/main" val="1392522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48AB013D-721C-4508-BA7A-D3035E5A500C}"/>
              </a:ext>
            </a:extLst>
          </p:cNvPr>
          <p:cNvSpPr>
            <a:spLocks noGrp="1" noRot="1" noChangeAspect="1" noTextEdit="1"/>
          </p:cNvSpPr>
          <p:nvPr>
            <p:ph type="sldImg"/>
          </p:nvPr>
        </p:nvSpPr>
        <p:spPr>
          <a:xfrm>
            <a:off x="381000" y="685800"/>
            <a:ext cx="6096000" cy="3429000"/>
          </a:xfrm>
          <a:ln/>
        </p:spPr>
      </p:sp>
      <p:sp>
        <p:nvSpPr>
          <p:cNvPr id="101379" name="Notes Placeholder 2">
            <a:extLst>
              <a:ext uri="{FF2B5EF4-FFF2-40B4-BE49-F238E27FC236}">
                <a16:creationId xmlns:a16="http://schemas.microsoft.com/office/drawing/2014/main" id="{D4A5B1B4-970B-4450-9917-673F246F0A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1380" name="Slide Number Placeholder 3">
            <a:extLst>
              <a:ext uri="{FF2B5EF4-FFF2-40B4-BE49-F238E27FC236}">
                <a16:creationId xmlns:a16="http://schemas.microsoft.com/office/drawing/2014/main" id="{A24C955C-19FB-4F4A-B182-348D6B938E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329AD9-3551-4DD8-8318-B1ADAB425527}" type="slidenum">
              <a:rPr lang="en-US" altLang="en-US" sz="1200"/>
              <a:pPr/>
              <a:t>8</a:t>
            </a:fld>
            <a:endParaRPr lang="en-US" altLang="en-US" sz="1200" dirty="0"/>
          </a:p>
        </p:txBody>
      </p:sp>
    </p:spTree>
    <p:extLst>
      <p:ext uri="{BB962C8B-B14F-4D97-AF65-F5344CB8AC3E}">
        <p14:creationId xmlns:p14="http://schemas.microsoft.com/office/powerpoint/2010/main" val="2753139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48AB013D-721C-4508-BA7A-D3035E5A500C}"/>
              </a:ext>
            </a:extLst>
          </p:cNvPr>
          <p:cNvSpPr>
            <a:spLocks noGrp="1" noRot="1" noChangeAspect="1" noTextEdit="1"/>
          </p:cNvSpPr>
          <p:nvPr>
            <p:ph type="sldImg"/>
          </p:nvPr>
        </p:nvSpPr>
        <p:spPr>
          <a:xfrm>
            <a:off x="381000" y="685800"/>
            <a:ext cx="6096000" cy="3429000"/>
          </a:xfrm>
          <a:ln/>
        </p:spPr>
      </p:sp>
      <p:sp>
        <p:nvSpPr>
          <p:cNvPr id="101379" name="Notes Placeholder 2">
            <a:extLst>
              <a:ext uri="{FF2B5EF4-FFF2-40B4-BE49-F238E27FC236}">
                <a16:creationId xmlns:a16="http://schemas.microsoft.com/office/drawing/2014/main" id="{D4A5B1B4-970B-4450-9917-673F246F0A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1380" name="Slide Number Placeholder 3">
            <a:extLst>
              <a:ext uri="{FF2B5EF4-FFF2-40B4-BE49-F238E27FC236}">
                <a16:creationId xmlns:a16="http://schemas.microsoft.com/office/drawing/2014/main" id="{A24C955C-19FB-4F4A-B182-348D6B938E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329AD9-3551-4DD8-8318-B1ADAB425527}" type="slidenum">
              <a:rPr lang="en-US" altLang="en-US" sz="1200"/>
              <a:pPr/>
              <a:t>9</a:t>
            </a:fld>
            <a:endParaRPr lang="en-US" altLang="en-US" sz="1200" dirty="0"/>
          </a:p>
        </p:txBody>
      </p:sp>
    </p:spTree>
    <p:extLst>
      <p:ext uri="{BB962C8B-B14F-4D97-AF65-F5344CB8AC3E}">
        <p14:creationId xmlns:p14="http://schemas.microsoft.com/office/powerpoint/2010/main" val="3090331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29832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364992"/>
            <a:ext cx="8534400" cy="227380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E6148B79-5DE9-4AC8-A193-355EA8541291}"/>
              </a:ext>
            </a:extLst>
          </p:cNvPr>
          <p:cNvSpPr>
            <a:spLocks noGrp="1" noChangeArrowheads="1"/>
          </p:cNvSpPr>
          <p:nvPr>
            <p:ph type="dt" sz="half" idx="10"/>
          </p:nvPr>
        </p:nvSpPr>
        <p:spPr>
          <a:ln/>
        </p:spPr>
        <p:txBody>
          <a:bodyPr/>
          <a:lstStyle>
            <a:lvl1pPr>
              <a:defRPr>
                <a:latin typeface="+mn-lt"/>
              </a:defRPr>
            </a:lvl1pPr>
          </a:lstStyle>
          <a:p>
            <a:pPr>
              <a:defRPr/>
            </a:pPr>
            <a:r>
              <a:rPr lang="en-US"/>
              <a:t>1/5/2023</a:t>
            </a:r>
            <a:endParaRPr lang="en-US" dirty="0"/>
          </a:p>
        </p:txBody>
      </p:sp>
      <p:sp>
        <p:nvSpPr>
          <p:cNvPr id="5" name="Rectangle 5">
            <a:extLst>
              <a:ext uri="{FF2B5EF4-FFF2-40B4-BE49-F238E27FC236}">
                <a16:creationId xmlns:a16="http://schemas.microsoft.com/office/drawing/2014/main" id="{7C4C5FFC-A4B2-4D93-9F25-8BC76101A47C}"/>
              </a:ext>
            </a:extLst>
          </p:cNvPr>
          <p:cNvSpPr>
            <a:spLocks noGrp="1" noChangeArrowheads="1"/>
          </p:cNvSpPr>
          <p:nvPr>
            <p:ph type="ftr" sz="quarter" idx="11"/>
          </p:nvPr>
        </p:nvSpPr>
        <p:spPr>
          <a:ln/>
        </p:spPr>
        <p:txBody>
          <a:bodyPr/>
          <a:lstStyle>
            <a:lvl1pPr>
              <a:defRPr>
                <a:latin typeface="+mn-lt"/>
              </a:defRPr>
            </a:lvl1pPr>
          </a:lstStyle>
          <a:p>
            <a:pPr>
              <a:defRPr/>
            </a:pPr>
            <a:r>
              <a:rPr lang="en-US"/>
              <a:t>Predicting R2000 Next Returns with XGBoost</a:t>
            </a:r>
            <a:endParaRPr lang="en-US" dirty="0"/>
          </a:p>
        </p:txBody>
      </p:sp>
      <p:sp>
        <p:nvSpPr>
          <p:cNvPr id="6" name="Rectangle 6">
            <a:extLst>
              <a:ext uri="{FF2B5EF4-FFF2-40B4-BE49-F238E27FC236}">
                <a16:creationId xmlns:a16="http://schemas.microsoft.com/office/drawing/2014/main" id="{63581225-340F-4160-B5D9-7E879E444399}"/>
              </a:ext>
            </a:extLst>
          </p:cNvPr>
          <p:cNvSpPr>
            <a:spLocks noGrp="1" noChangeArrowheads="1"/>
          </p:cNvSpPr>
          <p:nvPr>
            <p:ph type="sldNum" sz="quarter" idx="12"/>
          </p:nvPr>
        </p:nvSpPr>
        <p:spPr>
          <a:ln/>
        </p:spPr>
        <p:txBody>
          <a:bodyPr/>
          <a:lstStyle>
            <a:lvl1pPr>
              <a:defRPr>
                <a:latin typeface="+mj-lt"/>
              </a:defRPr>
            </a:lvl1pPr>
          </a:lstStyle>
          <a:p>
            <a:fld id="{BF6FE275-99E0-4B39-80F7-4DC016279C4C}" type="slidenum">
              <a:rPr lang="en-US" altLang="en-US" smtClean="0"/>
              <a:pPr/>
              <a:t>‹#›</a:t>
            </a:fld>
            <a:endParaRPr lang="en-US" altLang="en-US" dirty="0"/>
          </a:p>
        </p:txBody>
      </p:sp>
    </p:spTree>
    <p:extLst>
      <p:ext uri="{BB962C8B-B14F-4D97-AF65-F5344CB8AC3E}">
        <p14:creationId xmlns:p14="http://schemas.microsoft.com/office/powerpoint/2010/main" val="219410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786CD820-7A2E-4831-87E8-1BBAEC595770}"/>
              </a:ext>
            </a:extLst>
          </p:cNvPr>
          <p:cNvSpPr>
            <a:spLocks noGrp="1" noChangeArrowheads="1"/>
          </p:cNvSpPr>
          <p:nvPr>
            <p:ph type="dt" sz="half" idx="10"/>
          </p:nvPr>
        </p:nvSpPr>
        <p:spPr>
          <a:ln/>
        </p:spPr>
        <p:txBody>
          <a:bodyPr/>
          <a:lstStyle>
            <a:lvl1pPr>
              <a:defRPr/>
            </a:lvl1pPr>
          </a:lstStyle>
          <a:p>
            <a:pPr>
              <a:defRPr/>
            </a:pPr>
            <a:r>
              <a:rPr lang="en-US"/>
              <a:t>1/5/2023</a:t>
            </a:r>
            <a:endParaRPr lang="en-US" dirty="0"/>
          </a:p>
        </p:txBody>
      </p:sp>
      <p:sp>
        <p:nvSpPr>
          <p:cNvPr id="5" name="Rectangle 5">
            <a:extLst>
              <a:ext uri="{FF2B5EF4-FFF2-40B4-BE49-F238E27FC236}">
                <a16:creationId xmlns:a16="http://schemas.microsoft.com/office/drawing/2014/main" id="{00C4833E-1906-4A6A-B79D-1136205CBD6E}"/>
              </a:ext>
            </a:extLst>
          </p:cNvPr>
          <p:cNvSpPr>
            <a:spLocks noGrp="1" noChangeArrowheads="1"/>
          </p:cNvSpPr>
          <p:nvPr>
            <p:ph type="ftr" sz="quarter" idx="11"/>
          </p:nvPr>
        </p:nvSpPr>
        <p:spPr>
          <a:ln/>
        </p:spPr>
        <p:txBody>
          <a:bodyPr/>
          <a:lstStyle>
            <a:lvl1pPr>
              <a:defRPr/>
            </a:lvl1pPr>
          </a:lstStyle>
          <a:p>
            <a:pPr>
              <a:defRPr/>
            </a:pPr>
            <a:r>
              <a:rPr lang="en-US"/>
              <a:t>Predicting R2000 Next Returns with XGBoost</a:t>
            </a:r>
            <a:endParaRPr lang="en-US" dirty="0"/>
          </a:p>
        </p:txBody>
      </p:sp>
      <p:sp>
        <p:nvSpPr>
          <p:cNvPr id="6" name="Rectangle 6">
            <a:extLst>
              <a:ext uri="{FF2B5EF4-FFF2-40B4-BE49-F238E27FC236}">
                <a16:creationId xmlns:a16="http://schemas.microsoft.com/office/drawing/2014/main" id="{9F5F9DBE-BD26-4A42-AEC7-57237636524E}"/>
              </a:ext>
            </a:extLst>
          </p:cNvPr>
          <p:cNvSpPr>
            <a:spLocks noGrp="1" noChangeArrowheads="1"/>
          </p:cNvSpPr>
          <p:nvPr>
            <p:ph type="sldNum" sz="quarter" idx="12"/>
          </p:nvPr>
        </p:nvSpPr>
        <p:spPr>
          <a:ln/>
        </p:spPr>
        <p:txBody>
          <a:bodyPr/>
          <a:lstStyle>
            <a:lvl1pPr>
              <a:defRPr/>
            </a:lvl1pPr>
          </a:lstStyle>
          <a:p>
            <a:fld id="{6931B4DF-DAB4-40AB-BF66-0E27A68A505B}" type="slidenum">
              <a:rPr lang="en-US" altLang="en-US"/>
              <a:pPr/>
              <a:t>‹#›</a:t>
            </a:fld>
            <a:endParaRPr lang="en-US" altLang="en-US" dirty="0"/>
          </a:p>
        </p:txBody>
      </p:sp>
    </p:spTree>
    <p:extLst>
      <p:ext uri="{BB962C8B-B14F-4D97-AF65-F5344CB8AC3E}">
        <p14:creationId xmlns:p14="http://schemas.microsoft.com/office/powerpoint/2010/main" val="370017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EEB9CB-2144-446B-BC99-6FB681679E26}"/>
              </a:ext>
            </a:extLst>
          </p:cNvPr>
          <p:cNvSpPr>
            <a:spLocks noGrp="1" noChangeArrowheads="1"/>
          </p:cNvSpPr>
          <p:nvPr>
            <p:ph type="dt" sz="half" idx="10"/>
          </p:nvPr>
        </p:nvSpPr>
        <p:spPr>
          <a:ln/>
        </p:spPr>
        <p:txBody>
          <a:bodyPr/>
          <a:lstStyle>
            <a:lvl1pPr>
              <a:defRPr/>
            </a:lvl1pPr>
          </a:lstStyle>
          <a:p>
            <a:pPr>
              <a:defRPr/>
            </a:pPr>
            <a:r>
              <a:rPr lang="en-US"/>
              <a:t>1/5/2023</a:t>
            </a:r>
            <a:endParaRPr lang="en-US" dirty="0"/>
          </a:p>
        </p:txBody>
      </p:sp>
      <p:sp>
        <p:nvSpPr>
          <p:cNvPr id="5" name="Rectangle 5">
            <a:extLst>
              <a:ext uri="{FF2B5EF4-FFF2-40B4-BE49-F238E27FC236}">
                <a16:creationId xmlns:a16="http://schemas.microsoft.com/office/drawing/2014/main" id="{9109895B-EAEA-4723-AFE3-4A42A7E8B7FB}"/>
              </a:ext>
            </a:extLst>
          </p:cNvPr>
          <p:cNvSpPr>
            <a:spLocks noGrp="1" noChangeArrowheads="1"/>
          </p:cNvSpPr>
          <p:nvPr>
            <p:ph type="ftr" sz="quarter" idx="11"/>
          </p:nvPr>
        </p:nvSpPr>
        <p:spPr>
          <a:ln/>
        </p:spPr>
        <p:txBody>
          <a:bodyPr/>
          <a:lstStyle>
            <a:lvl1pPr>
              <a:defRPr/>
            </a:lvl1pPr>
          </a:lstStyle>
          <a:p>
            <a:pPr>
              <a:defRPr/>
            </a:pPr>
            <a:r>
              <a:rPr lang="en-US"/>
              <a:t>Predicting R2000 Next Returns with XGBoost</a:t>
            </a:r>
            <a:endParaRPr lang="en-US" dirty="0"/>
          </a:p>
        </p:txBody>
      </p:sp>
      <p:sp>
        <p:nvSpPr>
          <p:cNvPr id="6" name="Rectangle 6">
            <a:extLst>
              <a:ext uri="{FF2B5EF4-FFF2-40B4-BE49-F238E27FC236}">
                <a16:creationId xmlns:a16="http://schemas.microsoft.com/office/drawing/2014/main" id="{0CC00437-497B-4721-BFD5-3FEF999118E8}"/>
              </a:ext>
            </a:extLst>
          </p:cNvPr>
          <p:cNvSpPr>
            <a:spLocks noGrp="1" noChangeArrowheads="1"/>
          </p:cNvSpPr>
          <p:nvPr>
            <p:ph type="sldNum" sz="quarter" idx="12"/>
          </p:nvPr>
        </p:nvSpPr>
        <p:spPr>
          <a:ln/>
        </p:spPr>
        <p:txBody>
          <a:bodyPr/>
          <a:lstStyle>
            <a:lvl1pPr>
              <a:defRPr/>
            </a:lvl1pPr>
          </a:lstStyle>
          <a:p>
            <a:fld id="{C94D93F7-F398-4748-8087-7F2069101B82}" type="slidenum">
              <a:rPr lang="en-US" altLang="en-US"/>
              <a:pPr/>
              <a:t>‹#›</a:t>
            </a:fld>
            <a:endParaRPr lang="en-US" altLang="en-US" dirty="0"/>
          </a:p>
        </p:txBody>
      </p:sp>
    </p:spTree>
    <p:extLst>
      <p:ext uri="{BB962C8B-B14F-4D97-AF65-F5344CB8AC3E}">
        <p14:creationId xmlns:p14="http://schemas.microsoft.com/office/powerpoint/2010/main" val="343120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446050"/>
            <a:ext cx="10363200" cy="907570"/>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914400" y="1460820"/>
            <a:ext cx="10363200" cy="463518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B3665F42-1A37-407C-B1F7-ECD0AC771A86}"/>
              </a:ext>
            </a:extLst>
          </p:cNvPr>
          <p:cNvSpPr>
            <a:spLocks noGrp="1" noChangeArrowheads="1"/>
          </p:cNvSpPr>
          <p:nvPr>
            <p:ph type="dt" sz="half" idx="10"/>
          </p:nvPr>
        </p:nvSpPr>
        <p:spPr>
          <a:ln/>
        </p:spPr>
        <p:txBody>
          <a:bodyPr/>
          <a:lstStyle>
            <a:lvl1pPr>
              <a:defRPr>
                <a:latin typeface="+mn-lt"/>
              </a:defRPr>
            </a:lvl1pPr>
          </a:lstStyle>
          <a:p>
            <a:pPr>
              <a:defRPr/>
            </a:pPr>
            <a:r>
              <a:rPr lang="en-US"/>
              <a:t>1/5/2023</a:t>
            </a:r>
            <a:endParaRPr lang="en-US" dirty="0"/>
          </a:p>
        </p:txBody>
      </p:sp>
      <p:sp>
        <p:nvSpPr>
          <p:cNvPr id="5" name="Rectangle 5">
            <a:extLst>
              <a:ext uri="{FF2B5EF4-FFF2-40B4-BE49-F238E27FC236}">
                <a16:creationId xmlns:a16="http://schemas.microsoft.com/office/drawing/2014/main" id="{8A83C407-36C8-4ADC-AA2A-6BE29A945442}"/>
              </a:ext>
            </a:extLst>
          </p:cNvPr>
          <p:cNvSpPr>
            <a:spLocks noGrp="1" noChangeArrowheads="1"/>
          </p:cNvSpPr>
          <p:nvPr>
            <p:ph type="ftr" sz="quarter" idx="11"/>
          </p:nvPr>
        </p:nvSpPr>
        <p:spPr>
          <a:ln/>
        </p:spPr>
        <p:txBody>
          <a:bodyPr/>
          <a:lstStyle>
            <a:lvl1pPr>
              <a:defRPr>
                <a:latin typeface="+mn-lt"/>
              </a:defRPr>
            </a:lvl1pPr>
          </a:lstStyle>
          <a:p>
            <a:pPr>
              <a:defRPr/>
            </a:pPr>
            <a:r>
              <a:rPr lang="en-US"/>
              <a:t>Predicting R2000 Next Returns with XGBoost</a:t>
            </a:r>
            <a:endParaRPr lang="en-US" dirty="0"/>
          </a:p>
        </p:txBody>
      </p:sp>
      <p:sp>
        <p:nvSpPr>
          <p:cNvPr id="6" name="Rectangle 6">
            <a:extLst>
              <a:ext uri="{FF2B5EF4-FFF2-40B4-BE49-F238E27FC236}">
                <a16:creationId xmlns:a16="http://schemas.microsoft.com/office/drawing/2014/main" id="{2F2E43A1-721D-4BE2-8E2C-6F2116B1DC66}"/>
              </a:ext>
            </a:extLst>
          </p:cNvPr>
          <p:cNvSpPr>
            <a:spLocks noGrp="1" noChangeArrowheads="1"/>
          </p:cNvSpPr>
          <p:nvPr>
            <p:ph type="sldNum" sz="quarter" idx="12"/>
          </p:nvPr>
        </p:nvSpPr>
        <p:spPr>
          <a:ln/>
        </p:spPr>
        <p:txBody>
          <a:bodyPr/>
          <a:lstStyle>
            <a:lvl1pPr>
              <a:defRPr>
                <a:latin typeface="+mn-lt"/>
              </a:defRPr>
            </a:lvl1pPr>
          </a:lstStyle>
          <a:p>
            <a:fld id="{52692368-F45C-44DC-9AC7-9C014B34C6AD}" type="slidenum">
              <a:rPr lang="en-US" altLang="en-US" smtClean="0"/>
              <a:pPr/>
              <a:t>‹#›</a:t>
            </a:fld>
            <a:endParaRPr lang="en-US" altLang="en-US" dirty="0"/>
          </a:p>
        </p:txBody>
      </p:sp>
      <p:cxnSp>
        <p:nvCxnSpPr>
          <p:cNvPr id="8" name="Straight Connector 7">
            <a:extLst>
              <a:ext uri="{FF2B5EF4-FFF2-40B4-BE49-F238E27FC236}">
                <a16:creationId xmlns:a16="http://schemas.microsoft.com/office/drawing/2014/main" id="{B534DC98-353E-4537-9439-C242C26EFD02}"/>
              </a:ext>
            </a:extLst>
          </p:cNvPr>
          <p:cNvCxnSpPr>
            <a:cxnSpLocks/>
          </p:cNvCxnSpPr>
          <p:nvPr userDrawn="1"/>
        </p:nvCxnSpPr>
        <p:spPr bwMode="auto">
          <a:xfrm>
            <a:off x="914400" y="1353620"/>
            <a:ext cx="10363200" cy="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9850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6797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1ED8254-CBF5-4148-871C-AD0AF33B0E7C}"/>
              </a:ext>
            </a:extLst>
          </p:cNvPr>
          <p:cNvSpPr>
            <a:spLocks noGrp="1" noChangeArrowheads="1"/>
          </p:cNvSpPr>
          <p:nvPr>
            <p:ph type="dt" sz="half" idx="10"/>
          </p:nvPr>
        </p:nvSpPr>
        <p:spPr>
          <a:ln/>
        </p:spPr>
        <p:txBody>
          <a:bodyPr/>
          <a:lstStyle>
            <a:lvl1pPr>
              <a:defRPr/>
            </a:lvl1pPr>
          </a:lstStyle>
          <a:p>
            <a:pPr>
              <a:defRPr/>
            </a:pPr>
            <a:r>
              <a:rPr lang="en-US"/>
              <a:t>1/5/2023</a:t>
            </a:r>
            <a:endParaRPr lang="en-US" dirty="0"/>
          </a:p>
        </p:txBody>
      </p:sp>
      <p:sp>
        <p:nvSpPr>
          <p:cNvPr id="6" name="Rectangle 5">
            <a:extLst>
              <a:ext uri="{FF2B5EF4-FFF2-40B4-BE49-F238E27FC236}">
                <a16:creationId xmlns:a16="http://schemas.microsoft.com/office/drawing/2014/main" id="{B3114849-98DC-45ED-9FB2-D3B3FBD24B60}"/>
              </a:ext>
            </a:extLst>
          </p:cNvPr>
          <p:cNvSpPr>
            <a:spLocks noGrp="1" noChangeArrowheads="1"/>
          </p:cNvSpPr>
          <p:nvPr>
            <p:ph type="ftr" sz="quarter" idx="11"/>
          </p:nvPr>
        </p:nvSpPr>
        <p:spPr>
          <a:ln/>
        </p:spPr>
        <p:txBody>
          <a:bodyPr/>
          <a:lstStyle>
            <a:lvl1pPr>
              <a:defRPr/>
            </a:lvl1pPr>
          </a:lstStyle>
          <a:p>
            <a:pPr>
              <a:defRPr/>
            </a:pPr>
            <a:r>
              <a:rPr lang="en-US"/>
              <a:t>Predicting R2000 Next Returns with XGBoost</a:t>
            </a:r>
            <a:endParaRPr lang="en-US" dirty="0"/>
          </a:p>
        </p:txBody>
      </p:sp>
      <p:sp>
        <p:nvSpPr>
          <p:cNvPr id="7" name="Rectangle 6">
            <a:extLst>
              <a:ext uri="{FF2B5EF4-FFF2-40B4-BE49-F238E27FC236}">
                <a16:creationId xmlns:a16="http://schemas.microsoft.com/office/drawing/2014/main" id="{01B7F82A-55CC-4289-95A8-CF19BB195204}"/>
              </a:ext>
            </a:extLst>
          </p:cNvPr>
          <p:cNvSpPr>
            <a:spLocks noGrp="1" noChangeArrowheads="1"/>
          </p:cNvSpPr>
          <p:nvPr>
            <p:ph type="sldNum" sz="quarter" idx="12"/>
          </p:nvPr>
        </p:nvSpPr>
        <p:spPr>
          <a:ln/>
        </p:spPr>
        <p:txBody>
          <a:bodyPr/>
          <a:lstStyle>
            <a:lvl1pPr>
              <a:defRPr/>
            </a:lvl1pPr>
          </a:lstStyle>
          <a:p>
            <a:fld id="{C8537DA0-7390-449F-BDD7-BF03BFE0DDE9}" type="slidenum">
              <a:rPr lang="en-US" altLang="en-US"/>
              <a:pPr/>
              <a:t>‹#›</a:t>
            </a:fld>
            <a:endParaRPr lang="en-US" altLang="en-US" dirty="0"/>
          </a:p>
        </p:txBody>
      </p:sp>
    </p:spTree>
    <p:extLst>
      <p:ext uri="{BB962C8B-B14F-4D97-AF65-F5344CB8AC3E}">
        <p14:creationId xmlns:p14="http://schemas.microsoft.com/office/powerpoint/2010/main" val="81761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6/2/2019Fourth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16E318F-E539-414C-8249-9DFA147F64C8}"/>
              </a:ext>
            </a:extLst>
          </p:cNvPr>
          <p:cNvSpPr>
            <a:spLocks noGrp="1" noChangeArrowheads="1"/>
          </p:cNvSpPr>
          <p:nvPr>
            <p:ph type="dt" sz="half" idx="10"/>
          </p:nvPr>
        </p:nvSpPr>
        <p:spPr>
          <a:ln/>
        </p:spPr>
        <p:txBody>
          <a:bodyPr/>
          <a:lstStyle>
            <a:lvl1pPr>
              <a:defRPr/>
            </a:lvl1pPr>
          </a:lstStyle>
          <a:p>
            <a:pPr>
              <a:defRPr/>
            </a:pPr>
            <a:r>
              <a:rPr lang="en-US"/>
              <a:t>1/5/2023</a:t>
            </a:r>
            <a:endParaRPr lang="en-US" dirty="0"/>
          </a:p>
        </p:txBody>
      </p:sp>
      <p:sp>
        <p:nvSpPr>
          <p:cNvPr id="8" name="Rectangle 5">
            <a:extLst>
              <a:ext uri="{FF2B5EF4-FFF2-40B4-BE49-F238E27FC236}">
                <a16:creationId xmlns:a16="http://schemas.microsoft.com/office/drawing/2014/main" id="{78ABE027-52E7-40D0-B7E3-D2C59F850381}"/>
              </a:ext>
            </a:extLst>
          </p:cNvPr>
          <p:cNvSpPr>
            <a:spLocks noGrp="1" noChangeArrowheads="1"/>
          </p:cNvSpPr>
          <p:nvPr>
            <p:ph type="ftr" sz="quarter" idx="11"/>
          </p:nvPr>
        </p:nvSpPr>
        <p:spPr>
          <a:ln/>
        </p:spPr>
        <p:txBody>
          <a:bodyPr/>
          <a:lstStyle>
            <a:lvl1pPr>
              <a:defRPr/>
            </a:lvl1pPr>
          </a:lstStyle>
          <a:p>
            <a:pPr>
              <a:defRPr/>
            </a:pPr>
            <a:r>
              <a:rPr lang="en-US"/>
              <a:t>Predicting R2000 Next Returns with XGBoost</a:t>
            </a:r>
            <a:endParaRPr lang="en-US" dirty="0"/>
          </a:p>
        </p:txBody>
      </p:sp>
      <p:sp>
        <p:nvSpPr>
          <p:cNvPr id="9" name="Rectangle 6">
            <a:extLst>
              <a:ext uri="{FF2B5EF4-FFF2-40B4-BE49-F238E27FC236}">
                <a16:creationId xmlns:a16="http://schemas.microsoft.com/office/drawing/2014/main" id="{A6F1E3EC-10A4-4500-AB9C-5235E3B30940}"/>
              </a:ext>
            </a:extLst>
          </p:cNvPr>
          <p:cNvSpPr>
            <a:spLocks noGrp="1" noChangeArrowheads="1"/>
          </p:cNvSpPr>
          <p:nvPr>
            <p:ph type="sldNum" sz="quarter" idx="12"/>
          </p:nvPr>
        </p:nvSpPr>
        <p:spPr>
          <a:ln/>
        </p:spPr>
        <p:txBody>
          <a:bodyPr/>
          <a:lstStyle>
            <a:lvl1pPr>
              <a:defRPr/>
            </a:lvl1pPr>
          </a:lstStyle>
          <a:p>
            <a:fld id="{22535EA8-231C-4667-92E3-29D9F01BDB24}" type="slidenum">
              <a:rPr lang="en-US" altLang="en-US"/>
              <a:pPr/>
              <a:t>‹#›</a:t>
            </a:fld>
            <a:endParaRPr lang="en-US" altLang="en-US" dirty="0"/>
          </a:p>
        </p:txBody>
      </p:sp>
    </p:spTree>
    <p:extLst>
      <p:ext uri="{BB962C8B-B14F-4D97-AF65-F5344CB8AC3E}">
        <p14:creationId xmlns:p14="http://schemas.microsoft.com/office/powerpoint/2010/main" val="306510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6C97A7E-6770-475A-B580-BDD4891F3DF5}"/>
              </a:ext>
            </a:extLst>
          </p:cNvPr>
          <p:cNvSpPr>
            <a:spLocks noGrp="1" noChangeArrowheads="1"/>
          </p:cNvSpPr>
          <p:nvPr>
            <p:ph type="dt" sz="half" idx="10"/>
          </p:nvPr>
        </p:nvSpPr>
        <p:spPr>
          <a:ln/>
        </p:spPr>
        <p:txBody>
          <a:bodyPr/>
          <a:lstStyle>
            <a:lvl1pPr>
              <a:defRPr>
                <a:latin typeface="+mj-lt"/>
              </a:defRPr>
            </a:lvl1pPr>
          </a:lstStyle>
          <a:p>
            <a:pPr>
              <a:defRPr/>
            </a:pPr>
            <a:r>
              <a:rPr lang="en-US"/>
              <a:t>1/5/2023</a:t>
            </a:r>
            <a:endParaRPr lang="en-US" dirty="0"/>
          </a:p>
        </p:txBody>
      </p:sp>
      <p:sp>
        <p:nvSpPr>
          <p:cNvPr id="4" name="Rectangle 5">
            <a:extLst>
              <a:ext uri="{FF2B5EF4-FFF2-40B4-BE49-F238E27FC236}">
                <a16:creationId xmlns:a16="http://schemas.microsoft.com/office/drawing/2014/main" id="{769F0870-96EB-4CF4-B1F0-8941EE783C87}"/>
              </a:ext>
            </a:extLst>
          </p:cNvPr>
          <p:cNvSpPr>
            <a:spLocks noGrp="1" noChangeArrowheads="1"/>
          </p:cNvSpPr>
          <p:nvPr>
            <p:ph type="ftr" sz="quarter" idx="11"/>
          </p:nvPr>
        </p:nvSpPr>
        <p:spPr>
          <a:ln/>
        </p:spPr>
        <p:txBody>
          <a:bodyPr/>
          <a:lstStyle>
            <a:lvl1pPr>
              <a:defRPr>
                <a:latin typeface="+mn-lt"/>
              </a:defRPr>
            </a:lvl1pPr>
          </a:lstStyle>
          <a:p>
            <a:pPr>
              <a:defRPr/>
            </a:pPr>
            <a:r>
              <a:rPr lang="en-US"/>
              <a:t>Predicting R2000 Next Returns with XGBoost</a:t>
            </a:r>
            <a:endParaRPr lang="en-US" dirty="0"/>
          </a:p>
        </p:txBody>
      </p:sp>
      <p:sp>
        <p:nvSpPr>
          <p:cNvPr id="5" name="Rectangle 6">
            <a:extLst>
              <a:ext uri="{FF2B5EF4-FFF2-40B4-BE49-F238E27FC236}">
                <a16:creationId xmlns:a16="http://schemas.microsoft.com/office/drawing/2014/main" id="{F01A6800-8E98-4924-AC5D-0EAE2286B57A}"/>
              </a:ext>
            </a:extLst>
          </p:cNvPr>
          <p:cNvSpPr>
            <a:spLocks noGrp="1" noChangeArrowheads="1"/>
          </p:cNvSpPr>
          <p:nvPr>
            <p:ph type="sldNum" sz="quarter" idx="12"/>
          </p:nvPr>
        </p:nvSpPr>
        <p:spPr>
          <a:ln/>
        </p:spPr>
        <p:txBody>
          <a:bodyPr/>
          <a:lstStyle>
            <a:lvl1pPr>
              <a:defRPr>
                <a:latin typeface="+mn-lt"/>
              </a:defRPr>
            </a:lvl1pPr>
          </a:lstStyle>
          <a:p>
            <a:fld id="{8CE42A90-932C-41F0-84E1-794383A5A43A}" type="slidenum">
              <a:rPr lang="en-US" altLang="en-US" smtClean="0"/>
              <a:pPr/>
              <a:t>‹#›</a:t>
            </a:fld>
            <a:endParaRPr lang="en-US" altLang="en-US" dirty="0"/>
          </a:p>
        </p:txBody>
      </p:sp>
    </p:spTree>
    <p:extLst>
      <p:ext uri="{BB962C8B-B14F-4D97-AF65-F5344CB8AC3E}">
        <p14:creationId xmlns:p14="http://schemas.microsoft.com/office/powerpoint/2010/main" val="359883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F4B7736-585E-41E5-89F6-0008940DDBFA}"/>
              </a:ext>
            </a:extLst>
          </p:cNvPr>
          <p:cNvSpPr>
            <a:spLocks noGrp="1" noChangeArrowheads="1"/>
          </p:cNvSpPr>
          <p:nvPr>
            <p:ph type="dt" sz="half" idx="10"/>
          </p:nvPr>
        </p:nvSpPr>
        <p:spPr>
          <a:ln/>
        </p:spPr>
        <p:txBody>
          <a:bodyPr/>
          <a:lstStyle>
            <a:lvl1pPr>
              <a:defRPr>
                <a:latin typeface="+mn-lt"/>
              </a:defRPr>
            </a:lvl1pPr>
          </a:lstStyle>
          <a:p>
            <a:pPr>
              <a:defRPr/>
            </a:pPr>
            <a:r>
              <a:rPr lang="en-US"/>
              <a:t>1/5/2023</a:t>
            </a:r>
            <a:endParaRPr lang="en-US" dirty="0"/>
          </a:p>
        </p:txBody>
      </p:sp>
      <p:sp>
        <p:nvSpPr>
          <p:cNvPr id="3" name="Rectangle 5">
            <a:extLst>
              <a:ext uri="{FF2B5EF4-FFF2-40B4-BE49-F238E27FC236}">
                <a16:creationId xmlns:a16="http://schemas.microsoft.com/office/drawing/2014/main" id="{FE7C81CC-0BED-4A10-9851-6A44004EEC71}"/>
              </a:ext>
            </a:extLst>
          </p:cNvPr>
          <p:cNvSpPr>
            <a:spLocks noGrp="1" noChangeArrowheads="1"/>
          </p:cNvSpPr>
          <p:nvPr>
            <p:ph type="ftr" sz="quarter" idx="11"/>
          </p:nvPr>
        </p:nvSpPr>
        <p:spPr>
          <a:ln/>
        </p:spPr>
        <p:txBody>
          <a:bodyPr/>
          <a:lstStyle>
            <a:lvl1pPr>
              <a:defRPr>
                <a:latin typeface="+mn-lt"/>
              </a:defRPr>
            </a:lvl1pPr>
          </a:lstStyle>
          <a:p>
            <a:pPr>
              <a:defRPr/>
            </a:pPr>
            <a:r>
              <a:rPr lang="en-US"/>
              <a:t>Predicting R2000 Next Returns with XGBoost</a:t>
            </a:r>
            <a:endParaRPr lang="en-US" dirty="0"/>
          </a:p>
        </p:txBody>
      </p:sp>
      <p:sp>
        <p:nvSpPr>
          <p:cNvPr id="4" name="Rectangle 6">
            <a:extLst>
              <a:ext uri="{FF2B5EF4-FFF2-40B4-BE49-F238E27FC236}">
                <a16:creationId xmlns:a16="http://schemas.microsoft.com/office/drawing/2014/main" id="{24475828-38D8-4753-9BDC-FB6A6A94F5FF}"/>
              </a:ext>
            </a:extLst>
          </p:cNvPr>
          <p:cNvSpPr>
            <a:spLocks noGrp="1" noChangeArrowheads="1"/>
          </p:cNvSpPr>
          <p:nvPr>
            <p:ph type="sldNum" sz="quarter" idx="12"/>
          </p:nvPr>
        </p:nvSpPr>
        <p:spPr>
          <a:ln/>
        </p:spPr>
        <p:txBody>
          <a:bodyPr/>
          <a:lstStyle>
            <a:lvl1pPr>
              <a:defRPr>
                <a:latin typeface="+mn-lt"/>
              </a:defRPr>
            </a:lvl1pPr>
          </a:lstStyle>
          <a:p>
            <a:fld id="{A4F2C496-6BF7-4749-9563-CD6D740C37F2}" type="slidenum">
              <a:rPr lang="en-US" altLang="en-US" smtClean="0"/>
              <a:pPr/>
              <a:t>‹#›</a:t>
            </a:fld>
            <a:endParaRPr lang="en-US" altLang="en-US" dirty="0"/>
          </a:p>
        </p:txBody>
      </p:sp>
    </p:spTree>
    <p:extLst>
      <p:ext uri="{BB962C8B-B14F-4D97-AF65-F5344CB8AC3E}">
        <p14:creationId xmlns:p14="http://schemas.microsoft.com/office/powerpoint/2010/main" val="103273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a:extLst>
              <a:ext uri="{FF2B5EF4-FFF2-40B4-BE49-F238E27FC236}">
                <a16:creationId xmlns:a16="http://schemas.microsoft.com/office/drawing/2014/main" id="{B963E6C0-1BBA-4B54-8379-5A87C04F81A8}"/>
              </a:ext>
            </a:extLst>
          </p:cNvPr>
          <p:cNvSpPr>
            <a:spLocks noGrp="1"/>
          </p:cNvSpPr>
          <p:nvPr>
            <p:ph type="dt" sz="half" idx="10"/>
          </p:nvPr>
        </p:nvSpPr>
        <p:spPr/>
        <p:txBody>
          <a:bodyPr/>
          <a:lstStyle/>
          <a:p>
            <a:pPr>
              <a:defRPr/>
            </a:pPr>
            <a:r>
              <a:rPr lang="en-US"/>
              <a:t>1/5/2023</a:t>
            </a:r>
            <a:endParaRPr lang="en-US" dirty="0"/>
          </a:p>
        </p:txBody>
      </p:sp>
      <p:sp>
        <p:nvSpPr>
          <p:cNvPr id="9" name="Footer Placeholder 8">
            <a:extLst>
              <a:ext uri="{FF2B5EF4-FFF2-40B4-BE49-F238E27FC236}">
                <a16:creationId xmlns:a16="http://schemas.microsoft.com/office/drawing/2014/main" id="{9B7E1BDE-706B-4A65-AD2E-692D29AEBFBA}"/>
              </a:ext>
            </a:extLst>
          </p:cNvPr>
          <p:cNvSpPr>
            <a:spLocks noGrp="1"/>
          </p:cNvSpPr>
          <p:nvPr>
            <p:ph type="ftr" sz="quarter" idx="11"/>
          </p:nvPr>
        </p:nvSpPr>
        <p:spPr/>
        <p:txBody>
          <a:bodyPr/>
          <a:lstStyle/>
          <a:p>
            <a:pPr>
              <a:defRPr/>
            </a:pPr>
            <a:r>
              <a:rPr lang="en-US"/>
              <a:t>Predicting R2000 Next Returns with XGBoost</a:t>
            </a:r>
            <a:endParaRPr lang="en-US" dirty="0"/>
          </a:p>
        </p:txBody>
      </p:sp>
      <p:sp>
        <p:nvSpPr>
          <p:cNvPr id="10" name="Slide Number Placeholder 9">
            <a:extLst>
              <a:ext uri="{FF2B5EF4-FFF2-40B4-BE49-F238E27FC236}">
                <a16:creationId xmlns:a16="http://schemas.microsoft.com/office/drawing/2014/main" id="{52AF7261-D0D3-42A9-95FE-AE52FBD09231}"/>
              </a:ext>
            </a:extLst>
          </p:cNvPr>
          <p:cNvSpPr>
            <a:spLocks noGrp="1"/>
          </p:cNvSpPr>
          <p:nvPr>
            <p:ph type="sldNum" sz="quarter" idx="12"/>
          </p:nvPr>
        </p:nvSpPr>
        <p:spPr/>
        <p:txBody>
          <a:bodyPr/>
          <a:lstStyle/>
          <a:p>
            <a:fld id="{508E139B-8929-42BB-A9C0-375CB5372222}" type="slidenum">
              <a:rPr lang="en-US" altLang="en-US" smtClean="0"/>
              <a:pPr/>
              <a:t>‹#›</a:t>
            </a:fld>
            <a:endParaRPr lang="en-US" altLang="en-US" dirty="0"/>
          </a:p>
        </p:txBody>
      </p:sp>
    </p:spTree>
    <p:extLst>
      <p:ext uri="{BB962C8B-B14F-4D97-AF65-F5344CB8AC3E}">
        <p14:creationId xmlns:p14="http://schemas.microsoft.com/office/powerpoint/2010/main" val="375471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4E53EC2-897B-4CE4-B693-C072D045E1E6}"/>
              </a:ext>
            </a:extLst>
          </p:cNvPr>
          <p:cNvSpPr>
            <a:spLocks noGrp="1" noChangeArrowheads="1"/>
          </p:cNvSpPr>
          <p:nvPr>
            <p:ph type="dt" sz="half" idx="10"/>
          </p:nvPr>
        </p:nvSpPr>
        <p:spPr>
          <a:ln/>
        </p:spPr>
        <p:txBody>
          <a:bodyPr/>
          <a:lstStyle>
            <a:lvl1pPr>
              <a:defRPr/>
            </a:lvl1pPr>
          </a:lstStyle>
          <a:p>
            <a:pPr>
              <a:defRPr/>
            </a:pPr>
            <a:r>
              <a:rPr lang="en-US"/>
              <a:t>1/5/2023</a:t>
            </a:r>
            <a:endParaRPr lang="en-US" dirty="0"/>
          </a:p>
        </p:txBody>
      </p:sp>
      <p:sp>
        <p:nvSpPr>
          <p:cNvPr id="6" name="Rectangle 5">
            <a:extLst>
              <a:ext uri="{FF2B5EF4-FFF2-40B4-BE49-F238E27FC236}">
                <a16:creationId xmlns:a16="http://schemas.microsoft.com/office/drawing/2014/main" id="{DAB437C2-7356-425B-9731-08AF8D0D69BC}"/>
              </a:ext>
            </a:extLst>
          </p:cNvPr>
          <p:cNvSpPr>
            <a:spLocks noGrp="1" noChangeArrowheads="1"/>
          </p:cNvSpPr>
          <p:nvPr>
            <p:ph type="ftr" sz="quarter" idx="11"/>
          </p:nvPr>
        </p:nvSpPr>
        <p:spPr>
          <a:ln/>
        </p:spPr>
        <p:txBody>
          <a:bodyPr/>
          <a:lstStyle>
            <a:lvl1pPr>
              <a:defRPr/>
            </a:lvl1pPr>
          </a:lstStyle>
          <a:p>
            <a:pPr>
              <a:defRPr/>
            </a:pPr>
            <a:r>
              <a:rPr lang="en-US"/>
              <a:t>Predicting R2000 Next Returns with XGBoost</a:t>
            </a:r>
            <a:endParaRPr lang="en-US" dirty="0"/>
          </a:p>
        </p:txBody>
      </p:sp>
      <p:sp>
        <p:nvSpPr>
          <p:cNvPr id="7" name="Rectangle 6">
            <a:extLst>
              <a:ext uri="{FF2B5EF4-FFF2-40B4-BE49-F238E27FC236}">
                <a16:creationId xmlns:a16="http://schemas.microsoft.com/office/drawing/2014/main" id="{F85B5F81-79EA-44AE-8162-9FD3A242E247}"/>
              </a:ext>
            </a:extLst>
          </p:cNvPr>
          <p:cNvSpPr>
            <a:spLocks noGrp="1" noChangeArrowheads="1"/>
          </p:cNvSpPr>
          <p:nvPr>
            <p:ph type="sldNum" sz="quarter" idx="12"/>
          </p:nvPr>
        </p:nvSpPr>
        <p:spPr>
          <a:ln/>
        </p:spPr>
        <p:txBody>
          <a:bodyPr/>
          <a:lstStyle>
            <a:lvl1pPr>
              <a:defRPr/>
            </a:lvl1pPr>
          </a:lstStyle>
          <a:p>
            <a:fld id="{0F1B2610-156B-4C76-86A5-094D696FC4BA}" type="slidenum">
              <a:rPr lang="en-US" altLang="en-US"/>
              <a:pPr/>
              <a:t>‹#›</a:t>
            </a:fld>
            <a:endParaRPr lang="en-US" altLang="en-US" dirty="0"/>
          </a:p>
        </p:txBody>
      </p:sp>
    </p:spTree>
    <p:extLst>
      <p:ext uri="{BB962C8B-B14F-4D97-AF65-F5344CB8AC3E}">
        <p14:creationId xmlns:p14="http://schemas.microsoft.com/office/powerpoint/2010/main" val="125561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D46B15-F918-4AF3-BF0B-A8F6339D7B50}"/>
              </a:ext>
            </a:extLst>
          </p:cNvPr>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E459D0C-5729-4E02-90CB-D547C9F3CDE2}"/>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FCF8A826-2B7F-449F-8625-7779097E924C}"/>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r>
              <a:rPr lang="en-US"/>
              <a:t>1/5/2023</a:t>
            </a:r>
            <a:endParaRPr lang="en-US" dirty="0"/>
          </a:p>
        </p:txBody>
      </p:sp>
      <p:sp>
        <p:nvSpPr>
          <p:cNvPr id="1029" name="Rectangle 5">
            <a:extLst>
              <a:ext uri="{FF2B5EF4-FFF2-40B4-BE49-F238E27FC236}">
                <a16:creationId xmlns:a16="http://schemas.microsoft.com/office/drawing/2014/main" id="{3BFD03C5-0E95-42BE-A687-A063587E65F0}"/>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defRPr>
            </a:lvl1pPr>
          </a:lstStyle>
          <a:p>
            <a:pPr>
              <a:defRPr/>
            </a:pPr>
            <a:r>
              <a:rPr lang="en-US"/>
              <a:t>Predicting R2000 Next Returns with XGBoost</a:t>
            </a:r>
            <a:endParaRPr lang="en-US" dirty="0"/>
          </a:p>
        </p:txBody>
      </p:sp>
      <p:sp>
        <p:nvSpPr>
          <p:cNvPr id="1030" name="Rectangle 6">
            <a:extLst>
              <a:ext uri="{FF2B5EF4-FFF2-40B4-BE49-F238E27FC236}">
                <a16:creationId xmlns:a16="http://schemas.microsoft.com/office/drawing/2014/main" id="{A19E802C-FBF8-4330-B09D-96A7E1BAADBD}"/>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defRPr>
            </a:lvl1pPr>
          </a:lstStyle>
          <a:p>
            <a:fld id="{508E139B-8929-42BB-A9C0-375CB5372222}"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EC5F65CF-4955-4078-A0B6-7EAE1DE39706}"/>
              </a:ext>
            </a:extLst>
          </p:cNvPr>
          <p:cNvSpPr>
            <a:spLocks noGrp="1" noChangeArrowheads="1"/>
          </p:cNvSpPr>
          <p:nvPr>
            <p:ph type="ctrTitle"/>
          </p:nvPr>
        </p:nvSpPr>
        <p:spPr>
          <a:xfrm>
            <a:off x="914400" y="1398906"/>
            <a:ext cx="10363200" cy="1470025"/>
          </a:xfrm>
        </p:spPr>
        <p:txBody>
          <a:bodyPr/>
          <a:lstStyle/>
          <a:p>
            <a:r>
              <a:rPr lang="en-US" altLang="en-US" sz="4800" dirty="0"/>
              <a:t>BRK Forward Returns as a Function of Price to Book Value</a:t>
            </a:r>
            <a:endParaRPr lang="en-US" altLang="en-US" sz="5400" dirty="0"/>
          </a:p>
        </p:txBody>
      </p:sp>
      <p:sp>
        <p:nvSpPr>
          <p:cNvPr id="3076" name="Rectangle 3">
            <a:extLst>
              <a:ext uri="{FF2B5EF4-FFF2-40B4-BE49-F238E27FC236}">
                <a16:creationId xmlns:a16="http://schemas.microsoft.com/office/drawing/2014/main" id="{431160B8-ECAE-4F0E-808C-9BDD5EA4701F}"/>
              </a:ext>
            </a:extLst>
          </p:cNvPr>
          <p:cNvSpPr>
            <a:spLocks noGrp="1" noChangeArrowheads="1"/>
          </p:cNvSpPr>
          <p:nvPr>
            <p:ph type="subTitle" idx="1"/>
          </p:nvPr>
        </p:nvSpPr>
        <p:spPr>
          <a:xfrm>
            <a:off x="1828800" y="3989070"/>
            <a:ext cx="8534400" cy="1649730"/>
          </a:xfrm>
        </p:spPr>
        <p:txBody>
          <a:bodyPr/>
          <a:lstStyle/>
          <a:p>
            <a:pPr marL="0" indent="0">
              <a:buNone/>
            </a:pPr>
            <a:r>
              <a:rPr lang="en-US" sz="2800" dirty="0"/>
              <a:t>John Merkel</a:t>
            </a:r>
          </a:p>
          <a:p>
            <a:pPr marL="0" indent="0">
              <a:buNone/>
            </a:pPr>
            <a:endParaRPr lang="en-US" sz="1050" dirty="0"/>
          </a:p>
          <a:p>
            <a:pPr marL="0" indent="0">
              <a:buNone/>
            </a:pPr>
            <a:endParaRPr lang="en-US" sz="1050" dirty="0"/>
          </a:p>
          <a:p>
            <a:pPr marL="0" indent="0">
              <a:buNone/>
            </a:pPr>
            <a:r>
              <a:rPr lang="en-US" sz="1800" dirty="0"/>
              <a:t>03 August 2023</a:t>
            </a:r>
          </a:p>
        </p:txBody>
      </p:sp>
      <p:sp>
        <p:nvSpPr>
          <p:cNvPr id="2" name="Date Placeholder 1">
            <a:extLst>
              <a:ext uri="{FF2B5EF4-FFF2-40B4-BE49-F238E27FC236}">
                <a16:creationId xmlns:a16="http://schemas.microsoft.com/office/drawing/2014/main" id="{B114CBFF-1F4D-4FCA-9CEC-00BA8E3EA396}"/>
              </a:ext>
            </a:extLst>
          </p:cNvPr>
          <p:cNvSpPr>
            <a:spLocks noGrp="1"/>
          </p:cNvSpPr>
          <p:nvPr>
            <p:ph type="dt" sz="half" idx="10"/>
          </p:nvPr>
        </p:nvSpPr>
        <p:spPr/>
        <p:txBody>
          <a:bodyPr/>
          <a:lstStyle/>
          <a:p>
            <a:pPr>
              <a:defRPr/>
            </a:pPr>
            <a:r>
              <a:rPr lang="en-US" dirty="0"/>
              <a:t>03 August 2023</a:t>
            </a:r>
          </a:p>
        </p:txBody>
      </p:sp>
      <p:sp>
        <p:nvSpPr>
          <p:cNvPr id="3" name="Slide Number Placeholder 2">
            <a:extLst>
              <a:ext uri="{FF2B5EF4-FFF2-40B4-BE49-F238E27FC236}">
                <a16:creationId xmlns:a16="http://schemas.microsoft.com/office/drawing/2014/main" id="{FE34A17F-5DAF-42FF-A688-9106425BE7F4}"/>
              </a:ext>
            </a:extLst>
          </p:cNvPr>
          <p:cNvSpPr>
            <a:spLocks noGrp="1"/>
          </p:cNvSpPr>
          <p:nvPr>
            <p:ph type="sldNum" sz="quarter" idx="12"/>
          </p:nvPr>
        </p:nvSpPr>
        <p:spPr/>
        <p:txBody>
          <a:bodyPr/>
          <a:lstStyle/>
          <a:p>
            <a:fld id="{BF6FE275-99E0-4B39-80F7-4DC016279C4C}" type="slidenum">
              <a:rPr lang="en-US" altLang="en-US" smtClean="0"/>
              <a:pPr/>
              <a:t>1</a:t>
            </a:fld>
            <a:endParaRPr lang="en-US" altLang="en-US" dirty="0"/>
          </a:p>
        </p:txBody>
      </p:sp>
      <p:sp>
        <p:nvSpPr>
          <p:cNvPr id="4" name="Footer Placeholder 3">
            <a:extLst>
              <a:ext uri="{FF2B5EF4-FFF2-40B4-BE49-F238E27FC236}">
                <a16:creationId xmlns:a16="http://schemas.microsoft.com/office/drawing/2014/main" id="{52500BCF-3D61-4FE6-8683-2F9B9A1FC818}"/>
              </a:ext>
            </a:extLst>
          </p:cNvPr>
          <p:cNvSpPr>
            <a:spLocks noGrp="1"/>
          </p:cNvSpPr>
          <p:nvPr>
            <p:ph type="ftr" sz="quarter" idx="11"/>
          </p:nvPr>
        </p:nvSpPr>
        <p:spPr>
          <a:xfrm>
            <a:off x="4165600" y="6248400"/>
            <a:ext cx="4040250" cy="457200"/>
          </a:xfrm>
        </p:spPr>
        <p:txBody>
          <a:bodyPr/>
          <a:lstStyle/>
          <a:p>
            <a:pPr>
              <a:defRPr/>
            </a:pPr>
            <a:r>
              <a:rPr lang="en-US" dirty="0">
                <a:latin typeface="+mn-lt"/>
              </a:rPr>
              <a:t>BRK Forward Returns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6">
            <a:extLst>
              <a:ext uri="{FF2B5EF4-FFF2-40B4-BE49-F238E27FC236}">
                <a16:creationId xmlns:a16="http://schemas.microsoft.com/office/drawing/2014/main" id="{7546B996-C387-4F11-B1BF-2280BA425D9F}"/>
              </a:ext>
            </a:extLst>
          </p:cNvPr>
          <p:cNvSpPr>
            <a:spLocks noGrp="1"/>
          </p:cNvSpPr>
          <p:nvPr>
            <p:ph type="title"/>
          </p:nvPr>
        </p:nvSpPr>
        <p:spPr/>
        <p:txBody>
          <a:bodyPr/>
          <a:lstStyle/>
          <a:p>
            <a:r>
              <a:rPr lang="en-US" altLang="en-US" sz="3200" b="1" dirty="0">
                <a:solidFill>
                  <a:srgbClr val="0070C0"/>
                </a:solidFill>
              </a:rPr>
              <a:t>Legal Disclaimer And Risk Disclosure</a:t>
            </a:r>
          </a:p>
        </p:txBody>
      </p:sp>
      <p:sp>
        <p:nvSpPr>
          <p:cNvPr id="2" name="Content Placeholder 1">
            <a:extLst>
              <a:ext uri="{FF2B5EF4-FFF2-40B4-BE49-F238E27FC236}">
                <a16:creationId xmlns:a16="http://schemas.microsoft.com/office/drawing/2014/main" id="{489C9CBD-9D36-42B1-95F6-0D21869421F8}"/>
              </a:ext>
            </a:extLst>
          </p:cNvPr>
          <p:cNvSpPr>
            <a:spLocks noGrp="1"/>
          </p:cNvSpPr>
          <p:nvPr>
            <p:ph idx="1"/>
          </p:nvPr>
        </p:nvSpPr>
        <p:spPr>
          <a:xfrm>
            <a:off x="914400" y="1489678"/>
            <a:ext cx="10363200" cy="4758722"/>
          </a:xfrm>
        </p:spPr>
        <p:txBody>
          <a:bodyPr/>
          <a:lstStyle/>
          <a:p>
            <a:pPr marL="0" indent="0">
              <a:buNone/>
            </a:pPr>
            <a:r>
              <a:rPr lang="en-US" altLang="en-US" sz="2000" b="1" dirty="0">
                <a:solidFill>
                  <a:srgbClr val="FF0000"/>
                </a:solidFill>
              </a:rPr>
              <a:t>These materials are for educational and entertainment purposes only and are neither a solicitation, nor an offer to buy or sell any financial instrument</a:t>
            </a:r>
            <a:r>
              <a:rPr lang="en-US" altLang="en-US" sz="2000" dirty="0"/>
              <a:t>. </a:t>
            </a:r>
          </a:p>
          <a:p>
            <a:pPr marL="0" indent="0">
              <a:buNone/>
            </a:pPr>
            <a:endParaRPr lang="en-US" altLang="en-US" sz="1600" dirty="0"/>
          </a:p>
          <a:p>
            <a:pPr marL="0" indent="0">
              <a:buNone/>
            </a:pPr>
            <a:r>
              <a:rPr lang="en-US" altLang="en-US" sz="2000" dirty="0"/>
              <a:t>All information provided here is the personal opinion of the authors. The authors, AAII, AAII-Silicon Valley, AAII-SV-CI Group leaders and members, make no claim that the information in any of these presentations is correct. Under no circumstances should any of the information in these presentations be taken as personal or individual trading advice. Past performance and/or hypothetical results of any trading method are not indicative of future results. Trading and investing in any financial instrument carries high levels of risk and may not be suitable for all investors. You should be aware of all the risks associated with trading, and seek advice from a financial professional, if you have any doubts. </a:t>
            </a:r>
          </a:p>
          <a:p>
            <a:pPr marL="0" indent="0">
              <a:buNone/>
            </a:pPr>
            <a:endParaRPr lang="en-US" altLang="en-US" sz="1600" b="1" dirty="0">
              <a:solidFill>
                <a:srgbClr val="FF0000"/>
              </a:solidFill>
            </a:endParaRPr>
          </a:p>
          <a:p>
            <a:pPr marL="0" indent="0">
              <a:buNone/>
            </a:pPr>
            <a:r>
              <a:rPr lang="en-US" altLang="en-US" sz="2000" b="1" dirty="0">
                <a:solidFill>
                  <a:srgbClr val="FF0000"/>
                </a:solidFill>
              </a:rPr>
              <a:t>The authors, AAII, AAII-Silicon Valley, AAII-SV-CI Group leaders and members, will not assume any responsibility whatsoever for the actions of the reader nor financial losses that may result from the use or misuse of the information presented.</a:t>
            </a:r>
          </a:p>
          <a:p>
            <a:pPr marL="0" indent="0">
              <a:buNone/>
            </a:pPr>
            <a:endParaRPr lang="en-US" dirty="0"/>
          </a:p>
        </p:txBody>
      </p:sp>
      <p:sp>
        <p:nvSpPr>
          <p:cNvPr id="2051" name="Date Placeholder 3">
            <a:extLst>
              <a:ext uri="{FF2B5EF4-FFF2-40B4-BE49-F238E27FC236}">
                <a16:creationId xmlns:a16="http://schemas.microsoft.com/office/drawing/2014/main" id="{CFD29F2A-FC85-45CA-B1E0-2D31F6DB5C56}"/>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03 August 2023</a:t>
            </a:r>
          </a:p>
        </p:txBody>
      </p:sp>
      <p:sp>
        <p:nvSpPr>
          <p:cNvPr id="2053" name="Slide Number Placeholder 4">
            <a:extLst>
              <a:ext uri="{FF2B5EF4-FFF2-40B4-BE49-F238E27FC236}">
                <a16:creationId xmlns:a16="http://schemas.microsoft.com/office/drawing/2014/main" id="{301939D3-C0D6-4192-B7FD-5E62B93F6D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BF27C9-0A94-4F14-89FF-E0CD95CCAE3A}" type="slidenum">
              <a:rPr lang="en-US" altLang="en-US" sz="1400"/>
              <a:pPr/>
              <a:t>2</a:t>
            </a:fld>
            <a:endParaRPr lang="en-US" altLang="en-US" sz="1400" dirty="0"/>
          </a:p>
        </p:txBody>
      </p:sp>
      <p:sp>
        <p:nvSpPr>
          <p:cNvPr id="3" name="Footer Placeholder 2">
            <a:extLst>
              <a:ext uri="{FF2B5EF4-FFF2-40B4-BE49-F238E27FC236}">
                <a16:creationId xmlns:a16="http://schemas.microsoft.com/office/drawing/2014/main" id="{04EE9FF4-0D48-49E9-944C-C26F9B8E4DB2}"/>
              </a:ext>
            </a:extLst>
          </p:cNvPr>
          <p:cNvSpPr>
            <a:spLocks noGrp="1"/>
          </p:cNvSpPr>
          <p:nvPr>
            <p:ph type="ftr" sz="quarter" idx="11"/>
          </p:nvPr>
        </p:nvSpPr>
        <p:spPr/>
        <p:txBody>
          <a:bodyPr/>
          <a:lstStyle/>
          <a:p>
            <a:pPr>
              <a:defRPr/>
            </a:pPr>
            <a:r>
              <a:rPr lang="en-US" dirty="0"/>
              <a:t>BRK Forward Returns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F13F4-DC9C-469B-84DF-2BF7B7250DC9}"/>
              </a:ext>
            </a:extLst>
          </p:cNvPr>
          <p:cNvSpPr>
            <a:spLocks noGrp="1"/>
          </p:cNvSpPr>
          <p:nvPr>
            <p:ph type="title"/>
          </p:nvPr>
        </p:nvSpPr>
        <p:spPr/>
        <p:txBody>
          <a:bodyPr/>
          <a:lstStyle/>
          <a:p>
            <a:r>
              <a:rPr lang="en-US" dirty="0"/>
              <a:t>Outline</a:t>
            </a:r>
          </a:p>
        </p:txBody>
      </p:sp>
      <p:sp>
        <p:nvSpPr>
          <p:cNvPr id="4" name="Content Placeholder 3">
            <a:extLst>
              <a:ext uri="{FF2B5EF4-FFF2-40B4-BE49-F238E27FC236}">
                <a16:creationId xmlns:a16="http://schemas.microsoft.com/office/drawing/2014/main" id="{80BB2E57-A85A-4E3E-8B67-43EA009DAFA0}"/>
              </a:ext>
            </a:extLst>
          </p:cNvPr>
          <p:cNvSpPr>
            <a:spLocks noGrp="1"/>
          </p:cNvSpPr>
          <p:nvPr>
            <p:ph idx="1"/>
          </p:nvPr>
        </p:nvSpPr>
        <p:spPr>
          <a:xfrm>
            <a:off x="1735014" y="1460820"/>
            <a:ext cx="9542585" cy="4787580"/>
          </a:xfrm>
        </p:spPr>
        <p:txBody>
          <a:bodyPr/>
          <a:lstStyle/>
          <a:p>
            <a:pPr marL="514350" lvl="1" indent="0">
              <a:buNone/>
            </a:pPr>
            <a:endParaRPr lang="en-US" dirty="0"/>
          </a:p>
          <a:p>
            <a:pPr marL="971550" lvl="1" indent="-457200">
              <a:lnSpc>
                <a:spcPct val="150000"/>
              </a:lnSpc>
              <a:buFont typeface="Courier New" panose="02070309020205020404" pitchFamily="49" charset="0"/>
              <a:buChar char="o"/>
            </a:pPr>
            <a:r>
              <a:rPr lang="en-US" dirty="0"/>
              <a:t>Motivation</a:t>
            </a:r>
          </a:p>
          <a:p>
            <a:pPr marL="971550" lvl="1" indent="-457200">
              <a:lnSpc>
                <a:spcPct val="150000"/>
              </a:lnSpc>
              <a:buFont typeface="Courier New" panose="02070309020205020404" pitchFamily="49" charset="0"/>
              <a:buChar char="o"/>
            </a:pPr>
            <a:r>
              <a:rPr lang="en-US" dirty="0"/>
              <a:t>Calculations</a:t>
            </a:r>
          </a:p>
          <a:p>
            <a:pPr marL="971550" lvl="1" indent="-457200">
              <a:lnSpc>
                <a:spcPct val="150000"/>
              </a:lnSpc>
              <a:buFont typeface="Courier New" panose="02070309020205020404" pitchFamily="49" charset="0"/>
              <a:buChar char="o"/>
            </a:pPr>
            <a:r>
              <a:rPr lang="en-US" dirty="0"/>
              <a:t>Analysis</a:t>
            </a:r>
          </a:p>
          <a:p>
            <a:pPr marL="971550" lvl="1" indent="-457200">
              <a:lnSpc>
                <a:spcPct val="150000"/>
              </a:lnSpc>
              <a:buFont typeface="Courier New" panose="02070309020205020404" pitchFamily="49" charset="0"/>
              <a:buChar char="o"/>
            </a:pPr>
            <a:r>
              <a:rPr lang="en-US" dirty="0"/>
              <a:t>Discussion</a:t>
            </a:r>
          </a:p>
        </p:txBody>
      </p:sp>
      <p:sp>
        <p:nvSpPr>
          <p:cNvPr id="4098" name="Date Placeholder 3">
            <a:extLst>
              <a:ext uri="{FF2B5EF4-FFF2-40B4-BE49-F238E27FC236}">
                <a16:creationId xmlns:a16="http://schemas.microsoft.com/office/drawing/2014/main" id="{0EFC5FDE-CBD1-432B-9A57-40DE3D47C08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03 August 2023</a:t>
            </a:r>
          </a:p>
        </p:txBody>
      </p:sp>
      <p:sp>
        <p:nvSpPr>
          <p:cNvPr id="2" name="Footer Placeholder 1">
            <a:extLst>
              <a:ext uri="{FF2B5EF4-FFF2-40B4-BE49-F238E27FC236}">
                <a16:creationId xmlns:a16="http://schemas.microsoft.com/office/drawing/2014/main" id="{7EA0C010-B989-46B7-91D2-7281A389860D}"/>
              </a:ext>
            </a:extLst>
          </p:cNvPr>
          <p:cNvSpPr>
            <a:spLocks noGrp="1"/>
          </p:cNvSpPr>
          <p:nvPr>
            <p:ph type="ftr" sz="quarter" idx="11"/>
          </p:nvPr>
        </p:nvSpPr>
        <p:spPr/>
        <p:txBody>
          <a:bodyPr/>
          <a:lstStyle/>
          <a:p>
            <a:pPr>
              <a:defRPr/>
            </a:pPr>
            <a:r>
              <a:rPr lang="en-US"/>
              <a:t>Predicting R2000 Next Returns with XGBoost</a:t>
            </a:r>
            <a:endParaRPr lang="en-US" dirty="0"/>
          </a:p>
        </p:txBody>
      </p:sp>
      <p:sp>
        <p:nvSpPr>
          <p:cNvPr id="4101" name="Slide Number Placeholder 6">
            <a:extLst>
              <a:ext uri="{FF2B5EF4-FFF2-40B4-BE49-F238E27FC236}">
                <a16:creationId xmlns:a16="http://schemas.microsoft.com/office/drawing/2014/main" id="{303E3327-802E-4E19-8B9F-B9D7BB99BA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3D27A4-13E1-4F43-99BD-757B1132600D}" type="slidenum">
              <a:rPr lang="en-US" altLang="en-US" sz="1400"/>
              <a:pPr/>
              <a:t>3</a:t>
            </a:fld>
            <a:endParaRPr lang="en-US"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F13F4-DC9C-469B-84DF-2BF7B7250DC9}"/>
              </a:ext>
            </a:extLst>
          </p:cNvPr>
          <p:cNvSpPr>
            <a:spLocks noGrp="1"/>
          </p:cNvSpPr>
          <p:nvPr>
            <p:ph type="title"/>
          </p:nvPr>
        </p:nvSpPr>
        <p:spPr/>
        <p:txBody>
          <a:bodyPr/>
          <a:lstStyle/>
          <a:p>
            <a:r>
              <a:rPr lang="en-US" dirty="0"/>
              <a:t>Motivation / Idea</a:t>
            </a:r>
          </a:p>
        </p:txBody>
      </p:sp>
      <p:sp>
        <p:nvSpPr>
          <p:cNvPr id="4" name="Content Placeholder 3">
            <a:extLst>
              <a:ext uri="{FF2B5EF4-FFF2-40B4-BE49-F238E27FC236}">
                <a16:creationId xmlns:a16="http://schemas.microsoft.com/office/drawing/2014/main" id="{80BB2E57-A85A-4E3E-8B67-43EA009DAFA0}"/>
              </a:ext>
            </a:extLst>
          </p:cNvPr>
          <p:cNvSpPr>
            <a:spLocks noGrp="1"/>
          </p:cNvSpPr>
          <p:nvPr>
            <p:ph idx="1"/>
          </p:nvPr>
        </p:nvSpPr>
        <p:spPr>
          <a:xfrm>
            <a:off x="914400" y="1460820"/>
            <a:ext cx="10363200" cy="4787580"/>
          </a:xfrm>
        </p:spPr>
        <p:txBody>
          <a:bodyPr/>
          <a:lstStyle/>
          <a:p>
            <a:pPr marL="514350" lvl="1" indent="0">
              <a:buNone/>
            </a:pPr>
            <a:endParaRPr lang="en-US" dirty="0"/>
          </a:p>
          <a:p>
            <a:pPr marL="971550" lvl="1" indent="-457200">
              <a:buFont typeface="Courier New" panose="02070309020205020404" pitchFamily="49" charset="0"/>
              <a:buChar char="o"/>
            </a:pPr>
            <a:r>
              <a:rPr lang="en-US" dirty="0"/>
              <a:t>Based on posts by </a:t>
            </a:r>
            <a:r>
              <a:rPr lang="en-US" dirty="0" err="1"/>
              <a:t>Mungofitch</a:t>
            </a:r>
            <a:r>
              <a:rPr lang="en-US" dirty="0"/>
              <a:t> on MF/</a:t>
            </a:r>
            <a:r>
              <a:rPr lang="en-US" dirty="0" err="1"/>
              <a:t>Shrewd’m</a:t>
            </a:r>
            <a:r>
              <a:rPr lang="en-US" dirty="0"/>
              <a:t> investing boards.</a:t>
            </a:r>
          </a:p>
          <a:p>
            <a:pPr marL="514350" lvl="1" indent="0">
              <a:buNone/>
            </a:pPr>
            <a:endParaRPr lang="en-US" sz="1000" dirty="0"/>
          </a:p>
          <a:p>
            <a:pPr marL="971550" lvl="1" indent="-457200">
              <a:buFont typeface="Courier New" panose="02070309020205020404" pitchFamily="49" charset="0"/>
              <a:buChar char="o"/>
            </a:pPr>
            <a:r>
              <a:rPr lang="en-US" dirty="0"/>
              <a:t>Low P/BV represents a buying opportunity for BRK</a:t>
            </a:r>
          </a:p>
          <a:p>
            <a:pPr marL="514350" lvl="1" indent="0">
              <a:buNone/>
            </a:pPr>
            <a:endParaRPr lang="en-US" sz="1000" dirty="0"/>
          </a:p>
          <a:p>
            <a:pPr marL="971550" lvl="1" indent="-457200">
              <a:buFont typeface="Courier New" panose="02070309020205020404" pitchFamily="49" charset="0"/>
              <a:buChar char="o"/>
            </a:pPr>
            <a:r>
              <a:rPr lang="en-US" dirty="0"/>
              <a:t>BRK price has roughly tracked BV</a:t>
            </a:r>
          </a:p>
          <a:p>
            <a:pPr marL="514350" lvl="1" indent="0">
              <a:buNone/>
            </a:pPr>
            <a:endParaRPr lang="en-US" sz="1000" dirty="0"/>
          </a:p>
          <a:p>
            <a:pPr marL="971550" lvl="1" indent="-457200">
              <a:buFont typeface="Courier New" panose="02070309020205020404" pitchFamily="49" charset="0"/>
              <a:buChar char="o"/>
            </a:pPr>
            <a:r>
              <a:rPr lang="en-US" dirty="0"/>
              <a:t>Mungo likely maintains several models based on variations of this idea.</a:t>
            </a:r>
          </a:p>
        </p:txBody>
      </p:sp>
      <p:sp>
        <p:nvSpPr>
          <p:cNvPr id="4098" name="Date Placeholder 3">
            <a:extLst>
              <a:ext uri="{FF2B5EF4-FFF2-40B4-BE49-F238E27FC236}">
                <a16:creationId xmlns:a16="http://schemas.microsoft.com/office/drawing/2014/main" id="{0EFC5FDE-CBD1-432B-9A57-40DE3D47C08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1/5/2023</a:t>
            </a:r>
            <a:endParaRPr lang="en-US" altLang="en-US" sz="1400" dirty="0"/>
          </a:p>
        </p:txBody>
      </p:sp>
      <p:sp>
        <p:nvSpPr>
          <p:cNvPr id="2" name="Footer Placeholder 1">
            <a:extLst>
              <a:ext uri="{FF2B5EF4-FFF2-40B4-BE49-F238E27FC236}">
                <a16:creationId xmlns:a16="http://schemas.microsoft.com/office/drawing/2014/main" id="{7EA0C010-B989-46B7-91D2-7281A389860D}"/>
              </a:ext>
            </a:extLst>
          </p:cNvPr>
          <p:cNvSpPr>
            <a:spLocks noGrp="1"/>
          </p:cNvSpPr>
          <p:nvPr>
            <p:ph type="ftr" sz="quarter" idx="11"/>
          </p:nvPr>
        </p:nvSpPr>
        <p:spPr/>
        <p:txBody>
          <a:bodyPr/>
          <a:lstStyle/>
          <a:p>
            <a:pPr>
              <a:defRPr/>
            </a:pPr>
            <a:r>
              <a:rPr lang="en-US" dirty="0"/>
              <a:t>BRK Forward Returns</a:t>
            </a:r>
          </a:p>
        </p:txBody>
      </p:sp>
      <p:sp>
        <p:nvSpPr>
          <p:cNvPr id="4101" name="Slide Number Placeholder 6">
            <a:extLst>
              <a:ext uri="{FF2B5EF4-FFF2-40B4-BE49-F238E27FC236}">
                <a16:creationId xmlns:a16="http://schemas.microsoft.com/office/drawing/2014/main" id="{303E3327-802E-4E19-8B9F-B9D7BB99BA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3D27A4-13E1-4F43-99BD-757B1132600D}" type="slidenum">
              <a:rPr lang="en-US" altLang="en-US" sz="1400"/>
              <a:pPr/>
              <a:t>4</a:t>
            </a:fld>
            <a:endParaRPr lang="en-US" altLang="en-US" sz="1400" dirty="0"/>
          </a:p>
        </p:txBody>
      </p:sp>
    </p:spTree>
    <p:extLst>
      <p:ext uri="{BB962C8B-B14F-4D97-AF65-F5344CB8AC3E}">
        <p14:creationId xmlns:p14="http://schemas.microsoft.com/office/powerpoint/2010/main" val="257193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F13F4-DC9C-469B-84DF-2BF7B7250DC9}"/>
              </a:ext>
            </a:extLst>
          </p:cNvPr>
          <p:cNvSpPr>
            <a:spLocks noGrp="1"/>
          </p:cNvSpPr>
          <p:nvPr>
            <p:ph type="title"/>
          </p:nvPr>
        </p:nvSpPr>
        <p:spPr/>
        <p:txBody>
          <a:bodyPr/>
          <a:lstStyle/>
          <a:p>
            <a:r>
              <a:rPr lang="en-US" dirty="0"/>
              <a:t>About Berkshire Hathaway</a:t>
            </a:r>
          </a:p>
        </p:txBody>
      </p:sp>
      <p:sp>
        <p:nvSpPr>
          <p:cNvPr id="4" name="Content Placeholder 3">
            <a:extLst>
              <a:ext uri="{FF2B5EF4-FFF2-40B4-BE49-F238E27FC236}">
                <a16:creationId xmlns:a16="http://schemas.microsoft.com/office/drawing/2014/main" id="{80BB2E57-A85A-4E3E-8B67-43EA009DAFA0}"/>
              </a:ext>
            </a:extLst>
          </p:cNvPr>
          <p:cNvSpPr>
            <a:spLocks noGrp="1"/>
          </p:cNvSpPr>
          <p:nvPr>
            <p:ph idx="1"/>
          </p:nvPr>
        </p:nvSpPr>
        <p:spPr>
          <a:xfrm>
            <a:off x="914400" y="1460820"/>
            <a:ext cx="10363200" cy="4787580"/>
          </a:xfrm>
        </p:spPr>
        <p:txBody>
          <a:bodyPr/>
          <a:lstStyle/>
          <a:p>
            <a:pPr marL="514350" lvl="1" indent="0">
              <a:buNone/>
            </a:pPr>
            <a:endParaRPr lang="en-US" dirty="0"/>
          </a:p>
          <a:p>
            <a:pPr marL="971550" lvl="1" indent="-457200">
              <a:buFont typeface="Courier New" panose="02070309020205020404" pitchFamily="49" charset="0"/>
              <a:buChar char="o"/>
            </a:pPr>
            <a:r>
              <a:rPr lang="en-US" dirty="0"/>
              <a:t>Market Cap = $773B</a:t>
            </a:r>
          </a:p>
          <a:p>
            <a:pPr marL="514350" lvl="1" indent="0">
              <a:buNone/>
            </a:pPr>
            <a:endParaRPr lang="en-US" sz="1000" dirty="0"/>
          </a:p>
          <a:p>
            <a:pPr marL="971550" lvl="1" indent="-457200">
              <a:buFont typeface="Courier New" panose="02070309020205020404" pitchFamily="49" charset="0"/>
              <a:buChar char="o"/>
            </a:pPr>
            <a:r>
              <a:rPr lang="en-US" dirty="0"/>
              <a:t>BRK-A = $541,000/</a:t>
            </a:r>
            <a:r>
              <a:rPr lang="en-US" dirty="0" err="1"/>
              <a:t>sh</a:t>
            </a:r>
            <a:endParaRPr lang="en-US" dirty="0"/>
          </a:p>
          <a:p>
            <a:pPr marL="514350" lvl="1" indent="0">
              <a:buNone/>
            </a:pPr>
            <a:endParaRPr lang="en-US" sz="1000" dirty="0"/>
          </a:p>
          <a:p>
            <a:pPr marL="971550" lvl="1" indent="-457200">
              <a:buFont typeface="Courier New" panose="02070309020205020404" pitchFamily="49" charset="0"/>
              <a:buChar char="o"/>
            </a:pPr>
            <a:r>
              <a:rPr lang="en-US" dirty="0"/>
              <a:t>BRK-B = $353.81/</a:t>
            </a:r>
            <a:r>
              <a:rPr lang="en-US" dirty="0" err="1"/>
              <a:t>sh</a:t>
            </a:r>
            <a:endParaRPr lang="en-US" dirty="0"/>
          </a:p>
          <a:p>
            <a:pPr marL="514350" lvl="1" indent="0">
              <a:buNone/>
            </a:pPr>
            <a:endParaRPr lang="en-US" dirty="0"/>
          </a:p>
        </p:txBody>
      </p:sp>
      <p:sp>
        <p:nvSpPr>
          <p:cNvPr id="4098" name="Date Placeholder 3">
            <a:extLst>
              <a:ext uri="{FF2B5EF4-FFF2-40B4-BE49-F238E27FC236}">
                <a16:creationId xmlns:a16="http://schemas.microsoft.com/office/drawing/2014/main" id="{0EFC5FDE-CBD1-432B-9A57-40DE3D47C08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1/5/2023</a:t>
            </a:r>
            <a:endParaRPr lang="en-US" altLang="en-US" sz="1400" dirty="0"/>
          </a:p>
        </p:txBody>
      </p:sp>
      <p:sp>
        <p:nvSpPr>
          <p:cNvPr id="2" name="Footer Placeholder 1">
            <a:extLst>
              <a:ext uri="{FF2B5EF4-FFF2-40B4-BE49-F238E27FC236}">
                <a16:creationId xmlns:a16="http://schemas.microsoft.com/office/drawing/2014/main" id="{7EA0C010-B989-46B7-91D2-7281A389860D}"/>
              </a:ext>
            </a:extLst>
          </p:cNvPr>
          <p:cNvSpPr>
            <a:spLocks noGrp="1"/>
          </p:cNvSpPr>
          <p:nvPr>
            <p:ph type="ftr" sz="quarter" idx="11"/>
          </p:nvPr>
        </p:nvSpPr>
        <p:spPr/>
        <p:txBody>
          <a:bodyPr/>
          <a:lstStyle/>
          <a:p>
            <a:pPr>
              <a:defRPr/>
            </a:pPr>
            <a:r>
              <a:rPr lang="en-US" dirty="0"/>
              <a:t>BRK Forward Returns</a:t>
            </a:r>
          </a:p>
        </p:txBody>
      </p:sp>
      <p:sp>
        <p:nvSpPr>
          <p:cNvPr id="4101" name="Slide Number Placeholder 6">
            <a:extLst>
              <a:ext uri="{FF2B5EF4-FFF2-40B4-BE49-F238E27FC236}">
                <a16:creationId xmlns:a16="http://schemas.microsoft.com/office/drawing/2014/main" id="{303E3327-802E-4E19-8B9F-B9D7BB99BA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3D27A4-13E1-4F43-99BD-757B1132600D}" type="slidenum">
              <a:rPr lang="en-US" altLang="en-US" sz="1400"/>
              <a:pPr/>
              <a:t>5</a:t>
            </a:fld>
            <a:endParaRPr lang="en-US" altLang="en-US" sz="1400" dirty="0"/>
          </a:p>
        </p:txBody>
      </p:sp>
    </p:spTree>
    <p:extLst>
      <p:ext uri="{BB962C8B-B14F-4D97-AF65-F5344CB8AC3E}">
        <p14:creationId xmlns:p14="http://schemas.microsoft.com/office/powerpoint/2010/main" val="28266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F13F4-DC9C-469B-84DF-2BF7B7250DC9}"/>
              </a:ext>
            </a:extLst>
          </p:cNvPr>
          <p:cNvSpPr>
            <a:spLocks noGrp="1"/>
          </p:cNvSpPr>
          <p:nvPr>
            <p:ph type="title"/>
          </p:nvPr>
        </p:nvSpPr>
        <p:spPr/>
        <p:txBody>
          <a:bodyPr/>
          <a:lstStyle/>
          <a:p>
            <a:r>
              <a:rPr lang="en-US" dirty="0"/>
              <a:t>Calculating Price / Trend Book Value</a:t>
            </a:r>
          </a:p>
        </p:txBody>
      </p:sp>
      <p:sp>
        <p:nvSpPr>
          <p:cNvPr id="4" name="Content Placeholder 3">
            <a:extLst>
              <a:ext uri="{FF2B5EF4-FFF2-40B4-BE49-F238E27FC236}">
                <a16:creationId xmlns:a16="http://schemas.microsoft.com/office/drawing/2014/main" id="{80BB2E57-A85A-4E3E-8B67-43EA009DAFA0}"/>
              </a:ext>
            </a:extLst>
          </p:cNvPr>
          <p:cNvSpPr>
            <a:spLocks noGrp="1"/>
          </p:cNvSpPr>
          <p:nvPr>
            <p:ph idx="1"/>
          </p:nvPr>
        </p:nvSpPr>
        <p:spPr>
          <a:xfrm>
            <a:off x="914400" y="1460820"/>
            <a:ext cx="10363200" cy="4787580"/>
          </a:xfrm>
        </p:spPr>
        <p:txBody>
          <a:bodyPr/>
          <a:lstStyle/>
          <a:p>
            <a:pPr marL="514350" lvl="1" indent="0">
              <a:buNone/>
            </a:pPr>
            <a:endParaRPr lang="en-US" b="1" dirty="0"/>
          </a:p>
          <a:p>
            <a:pPr marL="514350" lvl="1" indent="0">
              <a:buNone/>
            </a:pPr>
            <a:r>
              <a:rPr lang="en-US" b="1" dirty="0"/>
              <a:t>Data</a:t>
            </a:r>
          </a:p>
          <a:p>
            <a:pPr lvl="3">
              <a:lnSpc>
                <a:spcPct val="200000"/>
              </a:lnSpc>
              <a:buFont typeface="Courier New" panose="02070309020205020404" pitchFamily="49" charset="0"/>
              <a:buChar char="o"/>
            </a:pPr>
            <a:r>
              <a:rPr lang="en-US" dirty="0"/>
              <a:t>BRK daily price series</a:t>
            </a:r>
          </a:p>
          <a:p>
            <a:pPr lvl="3">
              <a:lnSpc>
                <a:spcPct val="200000"/>
              </a:lnSpc>
              <a:buFont typeface="Courier New" panose="02070309020205020404" pitchFamily="49" charset="0"/>
              <a:buChar char="o"/>
            </a:pPr>
            <a:r>
              <a:rPr lang="en-US" dirty="0"/>
              <a:t>BRK quarterly book value (from statements)</a:t>
            </a:r>
          </a:p>
          <a:p>
            <a:pPr lvl="3">
              <a:lnSpc>
                <a:spcPct val="200000"/>
              </a:lnSpc>
              <a:buFont typeface="Courier New" panose="02070309020205020404" pitchFamily="49" charset="0"/>
              <a:buChar char="o"/>
            </a:pPr>
            <a:r>
              <a:rPr lang="en-US" dirty="0"/>
              <a:t>Statement release dates (when BV would be known)</a:t>
            </a:r>
          </a:p>
          <a:p>
            <a:pPr lvl="3">
              <a:lnSpc>
                <a:spcPct val="200000"/>
              </a:lnSpc>
              <a:buFont typeface="Courier New" panose="02070309020205020404" pitchFamily="49" charset="0"/>
              <a:buChar char="o"/>
            </a:pPr>
            <a:r>
              <a:rPr lang="en-US" dirty="0"/>
              <a:t>Consumer Price Index (CPI) (to adjust prices and BV)</a:t>
            </a:r>
          </a:p>
          <a:p>
            <a:pPr lvl="3"/>
            <a:endParaRPr lang="en-US" dirty="0"/>
          </a:p>
          <a:p>
            <a:pPr marL="514350" lvl="1" indent="0">
              <a:buNone/>
            </a:pPr>
            <a:endParaRPr lang="en-US" dirty="0"/>
          </a:p>
        </p:txBody>
      </p:sp>
      <p:sp>
        <p:nvSpPr>
          <p:cNvPr id="4098" name="Date Placeholder 3">
            <a:extLst>
              <a:ext uri="{FF2B5EF4-FFF2-40B4-BE49-F238E27FC236}">
                <a16:creationId xmlns:a16="http://schemas.microsoft.com/office/drawing/2014/main" id="{0EFC5FDE-CBD1-432B-9A57-40DE3D47C08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03 August 2023</a:t>
            </a:r>
          </a:p>
        </p:txBody>
      </p:sp>
      <p:sp>
        <p:nvSpPr>
          <p:cNvPr id="2" name="Footer Placeholder 1">
            <a:extLst>
              <a:ext uri="{FF2B5EF4-FFF2-40B4-BE49-F238E27FC236}">
                <a16:creationId xmlns:a16="http://schemas.microsoft.com/office/drawing/2014/main" id="{7EA0C010-B989-46B7-91D2-7281A389860D}"/>
              </a:ext>
            </a:extLst>
          </p:cNvPr>
          <p:cNvSpPr>
            <a:spLocks noGrp="1"/>
          </p:cNvSpPr>
          <p:nvPr>
            <p:ph type="ftr" sz="quarter" idx="11"/>
          </p:nvPr>
        </p:nvSpPr>
        <p:spPr/>
        <p:txBody>
          <a:bodyPr/>
          <a:lstStyle/>
          <a:p>
            <a:pPr>
              <a:defRPr/>
            </a:pPr>
            <a:r>
              <a:rPr lang="en-US" dirty="0"/>
              <a:t>BRK Forward Returns</a:t>
            </a:r>
          </a:p>
        </p:txBody>
      </p:sp>
      <p:sp>
        <p:nvSpPr>
          <p:cNvPr id="4101" name="Slide Number Placeholder 6">
            <a:extLst>
              <a:ext uri="{FF2B5EF4-FFF2-40B4-BE49-F238E27FC236}">
                <a16:creationId xmlns:a16="http://schemas.microsoft.com/office/drawing/2014/main" id="{303E3327-802E-4E19-8B9F-B9D7BB99BA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3D27A4-13E1-4F43-99BD-757B1132600D}" type="slidenum">
              <a:rPr lang="en-US" altLang="en-US" sz="1400"/>
              <a:pPr/>
              <a:t>6</a:t>
            </a:fld>
            <a:endParaRPr lang="en-US" altLang="en-US" sz="1400" dirty="0"/>
          </a:p>
        </p:txBody>
      </p:sp>
    </p:spTree>
    <p:extLst>
      <p:ext uri="{BB962C8B-B14F-4D97-AF65-F5344CB8AC3E}">
        <p14:creationId xmlns:p14="http://schemas.microsoft.com/office/powerpoint/2010/main" val="235817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F13F4-DC9C-469B-84DF-2BF7B7250DC9}"/>
              </a:ext>
            </a:extLst>
          </p:cNvPr>
          <p:cNvSpPr>
            <a:spLocks noGrp="1"/>
          </p:cNvSpPr>
          <p:nvPr>
            <p:ph type="title"/>
          </p:nvPr>
        </p:nvSpPr>
        <p:spPr/>
        <p:txBody>
          <a:bodyPr/>
          <a:lstStyle/>
          <a:p>
            <a:r>
              <a:rPr lang="en-US" dirty="0"/>
              <a:t>Calculating Price / Trend Book Value</a:t>
            </a:r>
          </a:p>
        </p:txBody>
      </p:sp>
      <p:sp>
        <p:nvSpPr>
          <p:cNvPr id="4" name="Content Placeholder 3">
            <a:extLst>
              <a:ext uri="{FF2B5EF4-FFF2-40B4-BE49-F238E27FC236}">
                <a16:creationId xmlns:a16="http://schemas.microsoft.com/office/drawing/2014/main" id="{80BB2E57-A85A-4E3E-8B67-43EA009DAFA0}"/>
              </a:ext>
            </a:extLst>
          </p:cNvPr>
          <p:cNvSpPr>
            <a:spLocks noGrp="1"/>
          </p:cNvSpPr>
          <p:nvPr>
            <p:ph idx="1"/>
          </p:nvPr>
        </p:nvSpPr>
        <p:spPr>
          <a:xfrm>
            <a:off x="914400" y="1460820"/>
            <a:ext cx="10363200" cy="4787580"/>
          </a:xfrm>
        </p:spPr>
        <p:txBody>
          <a:bodyPr/>
          <a:lstStyle/>
          <a:p>
            <a:pPr marL="514350" lvl="1" indent="0">
              <a:buNone/>
            </a:pPr>
            <a:endParaRPr lang="en-US" b="1" dirty="0"/>
          </a:p>
          <a:p>
            <a:pPr marL="514350" lvl="1" indent="0">
              <a:buNone/>
            </a:pPr>
            <a:r>
              <a:rPr lang="en-US" b="1" dirty="0"/>
              <a:t>         Steps</a:t>
            </a:r>
          </a:p>
          <a:p>
            <a:pPr marL="514350" lvl="1" indent="0">
              <a:buNone/>
            </a:pPr>
            <a:endParaRPr lang="en-US" sz="2000" b="1" dirty="0"/>
          </a:p>
          <a:p>
            <a:pPr marL="1828800" lvl="3" indent="-457200">
              <a:buFont typeface="+mj-lt"/>
              <a:buAutoNum type="arabicPeriod"/>
            </a:pPr>
            <a:r>
              <a:rPr lang="en-US" dirty="0"/>
              <a:t>Adjust Price, BV for CPI</a:t>
            </a:r>
          </a:p>
          <a:p>
            <a:pPr marL="1828800" lvl="3" indent="-457200">
              <a:lnSpc>
                <a:spcPct val="200000"/>
              </a:lnSpc>
              <a:buFont typeface="+mj-lt"/>
              <a:buAutoNum type="arabicPeriod"/>
            </a:pPr>
            <a:r>
              <a:rPr lang="en-US" dirty="0"/>
              <a:t>Apply log() to CPI adjusted BV</a:t>
            </a:r>
          </a:p>
          <a:p>
            <a:pPr marL="1828800" lvl="3" indent="-457200">
              <a:lnSpc>
                <a:spcPct val="150000"/>
              </a:lnSpc>
              <a:buFont typeface="+mj-lt"/>
              <a:buAutoNum type="arabicPeriod"/>
            </a:pPr>
            <a:r>
              <a:rPr lang="en-US" dirty="0"/>
              <a:t>For each quarterly earnings release date (forward walk):</a:t>
            </a:r>
            <a:br>
              <a:rPr lang="en-US" dirty="0"/>
            </a:br>
            <a:r>
              <a:rPr lang="en-US" dirty="0"/>
              <a:t>   * Calculate linear regression line for log CPI BV series (10 </a:t>
            </a:r>
            <a:r>
              <a:rPr lang="en-US" dirty="0" err="1"/>
              <a:t>yr</a:t>
            </a:r>
            <a:r>
              <a:rPr lang="en-US" dirty="0"/>
              <a:t> window)</a:t>
            </a:r>
            <a:br>
              <a:rPr lang="en-US" dirty="0"/>
            </a:br>
            <a:r>
              <a:rPr lang="en-US" dirty="0"/>
              <a:t>   * Exponentiate line back to CPI adjusted trend BV curve  </a:t>
            </a:r>
            <a:br>
              <a:rPr lang="en-US" dirty="0"/>
            </a:br>
            <a:r>
              <a:rPr lang="en-US" dirty="0"/>
              <a:t>   * Calculate Price/trend BV (CPI adjusted)</a:t>
            </a:r>
          </a:p>
          <a:p>
            <a:pPr marL="1828800" lvl="3" indent="-457200">
              <a:lnSpc>
                <a:spcPct val="150000"/>
              </a:lnSpc>
              <a:buFont typeface="+mj-lt"/>
              <a:buAutoNum type="arabicPeriod"/>
            </a:pPr>
            <a:endParaRPr lang="en-US" dirty="0"/>
          </a:p>
          <a:p>
            <a:pPr marL="1828800" lvl="3" indent="-457200">
              <a:lnSpc>
                <a:spcPct val="200000"/>
              </a:lnSpc>
              <a:buFont typeface="+mj-lt"/>
              <a:buAutoNum type="arabicPeriod"/>
            </a:pPr>
            <a:endParaRPr lang="en-US" dirty="0"/>
          </a:p>
          <a:p>
            <a:pPr marL="514350" lvl="1" indent="0">
              <a:buNone/>
            </a:pPr>
            <a:endParaRPr lang="en-US" dirty="0"/>
          </a:p>
        </p:txBody>
      </p:sp>
      <p:sp>
        <p:nvSpPr>
          <p:cNvPr id="4098" name="Date Placeholder 3">
            <a:extLst>
              <a:ext uri="{FF2B5EF4-FFF2-40B4-BE49-F238E27FC236}">
                <a16:creationId xmlns:a16="http://schemas.microsoft.com/office/drawing/2014/main" id="{0EFC5FDE-CBD1-432B-9A57-40DE3D47C08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03 August 2023</a:t>
            </a:r>
          </a:p>
        </p:txBody>
      </p:sp>
      <p:sp>
        <p:nvSpPr>
          <p:cNvPr id="2" name="Footer Placeholder 1">
            <a:extLst>
              <a:ext uri="{FF2B5EF4-FFF2-40B4-BE49-F238E27FC236}">
                <a16:creationId xmlns:a16="http://schemas.microsoft.com/office/drawing/2014/main" id="{7EA0C010-B989-46B7-91D2-7281A389860D}"/>
              </a:ext>
            </a:extLst>
          </p:cNvPr>
          <p:cNvSpPr>
            <a:spLocks noGrp="1"/>
          </p:cNvSpPr>
          <p:nvPr>
            <p:ph type="ftr" sz="quarter" idx="11"/>
          </p:nvPr>
        </p:nvSpPr>
        <p:spPr/>
        <p:txBody>
          <a:bodyPr/>
          <a:lstStyle/>
          <a:p>
            <a:pPr>
              <a:defRPr/>
            </a:pPr>
            <a:r>
              <a:rPr lang="en-US" dirty="0"/>
              <a:t>BRK Forward Returns</a:t>
            </a:r>
          </a:p>
        </p:txBody>
      </p:sp>
      <p:sp>
        <p:nvSpPr>
          <p:cNvPr id="4101" name="Slide Number Placeholder 6">
            <a:extLst>
              <a:ext uri="{FF2B5EF4-FFF2-40B4-BE49-F238E27FC236}">
                <a16:creationId xmlns:a16="http://schemas.microsoft.com/office/drawing/2014/main" id="{303E3327-802E-4E19-8B9F-B9D7BB99BA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3D27A4-13E1-4F43-99BD-757B1132600D}" type="slidenum">
              <a:rPr lang="en-US" altLang="en-US" sz="1400"/>
              <a:pPr/>
              <a:t>7</a:t>
            </a:fld>
            <a:endParaRPr lang="en-US" altLang="en-US" sz="1400" dirty="0"/>
          </a:p>
        </p:txBody>
      </p:sp>
    </p:spTree>
    <p:extLst>
      <p:ext uri="{BB962C8B-B14F-4D97-AF65-F5344CB8AC3E}">
        <p14:creationId xmlns:p14="http://schemas.microsoft.com/office/powerpoint/2010/main" val="4068726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F13F4-DC9C-469B-84DF-2BF7B7250DC9}"/>
              </a:ext>
            </a:extLst>
          </p:cNvPr>
          <p:cNvSpPr>
            <a:spLocks noGrp="1"/>
          </p:cNvSpPr>
          <p:nvPr>
            <p:ph type="title"/>
          </p:nvPr>
        </p:nvSpPr>
        <p:spPr/>
        <p:txBody>
          <a:bodyPr/>
          <a:lstStyle/>
          <a:p>
            <a:r>
              <a:rPr lang="en-US" dirty="0"/>
              <a:t>Analysis</a:t>
            </a:r>
          </a:p>
        </p:txBody>
      </p:sp>
      <p:sp>
        <p:nvSpPr>
          <p:cNvPr id="4" name="Content Placeholder 3">
            <a:extLst>
              <a:ext uri="{FF2B5EF4-FFF2-40B4-BE49-F238E27FC236}">
                <a16:creationId xmlns:a16="http://schemas.microsoft.com/office/drawing/2014/main" id="{80BB2E57-A85A-4E3E-8B67-43EA009DAFA0}"/>
              </a:ext>
            </a:extLst>
          </p:cNvPr>
          <p:cNvSpPr>
            <a:spLocks noGrp="1"/>
          </p:cNvSpPr>
          <p:nvPr>
            <p:ph idx="1"/>
          </p:nvPr>
        </p:nvSpPr>
        <p:spPr>
          <a:xfrm>
            <a:off x="914400" y="1460820"/>
            <a:ext cx="10363200" cy="4787580"/>
          </a:xfrm>
        </p:spPr>
        <p:txBody>
          <a:bodyPr/>
          <a:lstStyle/>
          <a:p>
            <a:pPr marL="514350" lvl="1" indent="0">
              <a:buNone/>
            </a:pPr>
            <a:endParaRPr lang="en-US" b="1" dirty="0"/>
          </a:p>
          <a:p>
            <a:pPr marL="1828800" lvl="3" indent="-457200">
              <a:buFont typeface="+mj-lt"/>
              <a:buAutoNum type="arabicPeriod"/>
            </a:pPr>
            <a:r>
              <a:rPr lang="en-US" dirty="0"/>
              <a:t>Calculate current mean and median P/trend BV</a:t>
            </a:r>
          </a:p>
          <a:p>
            <a:pPr lvl="4">
              <a:buFont typeface="Arial" panose="020B0604020202020204" pitchFamily="34" charset="0"/>
              <a:buChar char="•"/>
            </a:pPr>
            <a:r>
              <a:rPr lang="en-US" dirty="0"/>
              <a:t>mean = 1.341</a:t>
            </a:r>
          </a:p>
          <a:p>
            <a:pPr lvl="4">
              <a:buFont typeface="Arial" panose="020B0604020202020204" pitchFamily="34" charset="0"/>
              <a:buChar char="•"/>
            </a:pPr>
            <a:r>
              <a:rPr lang="en-US" dirty="0"/>
              <a:t>median = 1.348</a:t>
            </a:r>
          </a:p>
          <a:p>
            <a:pPr marL="1828800" lvl="4" indent="0">
              <a:buNone/>
            </a:pPr>
            <a:endParaRPr lang="en-US" dirty="0"/>
          </a:p>
          <a:p>
            <a:pPr marL="1828800" lvl="3" indent="-457200">
              <a:buFont typeface="+mj-lt"/>
              <a:buAutoNum type="arabicPeriod"/>
            </a:pPr>
            <a:r>
              <a:rPr lang="en-US" dirty="0"/>
              <a:t>Calculate P/trend BV quantiles</a:t>
            </a:r>
            <a:br>
              <a:rPr lang="en-US" dirty="0"/>
            </a:br>
            <a:endParaRPr lang="en-US" dirty="0"/>
          </a:p>
          <a:p>
            <a:pPr marL="1828800" lvl="3" indent="-457200">
              <a:buFont typeface="+mj-lt"/>
              <a:buAutoNum type="arabicPeriod"/>
            </a:pPr>
            <a:r>
              <a:rPr lang="en-US" dirty="0"/>
              <a:t>Aggregate 1 </a:t>
            </a:r>
            <a:r>
              <a:rPr lang="en-US" dirty="0" err="1"/>
              <a:t>yr</a:t>
            </a:r>
            <a:r>
              <a:rPr lang="en-US" dirty="0"/>
              <a:t> and 2 </a:t>
            </a:r>
            <a:r>
              <a:rPr lang="en-US" dirty="0" err="1"/>
              <a:t>yr</a:t>
            </a:r>
            <a:r>
              <a:rPr lang="en-US" dirty="0"/>
              <a:t> returns by P/trend BV quantiles</a:t>
            </a:r>
          </a:p>
          <a:p>
            <a:pPr marL="1371600" lvl="3" indent="0">
              <a:lnSpc>
                <a:spcPct val="200000"/>
              </a:lnSpc>
              <a:buNone/>
            </a:pPr>
            <a:endParaRPr lang="en-US" dirty="0"/>
          </a:p>
          <a:p>
            <a:pPr marL="514350" lvl="1" indent="0">
              <a:buNone/>
            </a:pPr>
            <a:endParaRPr lang="en-US" dirty="0"/>
          </a:p>
        </p:txBody>
      </p:sp>
      <p:sp>
        <p:nvSpPr>
          <p:cNvPr id="4098" name="Date Placeholder 3">
            <a:extLst>
              <a:ext uri="{FF2B5EF4-FFF2-40B4-BE49-F238E27FC236}">
                <a16:creationId xmlns:a16="http://schemas.microsoft.com/office/drawing/2014/main" id="{0EFC5FDE-CBD1-432B-9A57-40DE3D47C08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03 August 2023</a:t>
            </a:r>
          </a:p>
        </p:txBody>
      </p:sp>
      <p:sp>
        <p:nvSpPr>
          <p:cNvPr id="2" name="Footer Placeholder 1">
            <a:extLst>
              <a:ext uri="{FF2B5EF4-FFF2-40B4-BE49-F238E27FC236}">
                <a16:creationId xmlns:a16="http://schemas.microsoft.com/office/drawing/2014/main" id="{7EA0C010-B989-46B7-91D2-7281A389860D}"/>
              </a:ext>
            </a:extLst>
          </p:cNvPr>
          <p:cNvSpPr>
            <a:spLocks noGrp="1"/>
          </p:cNvSpPr>
          <p:nvPr>
            <p:ph type="ftr" sz="quarter" idx="11"/>
          </p:nvPr>
        </p:nvSpPr>
        <p:spPr/>
        <p:txBody>
          <a:bodyPr/>
          <a:lstStyle/>
          <a:p>
            <a:pPr>
              <a:defRPr/>
            </a:pPr>
            <a:r>
              <a:rPr lang="en-US" dirty="0"/>
              <a:t>BRK Forward Returns</a:t>
            </a:r>
          </a:p>
        </p:txBody>
      </p:sp>
      <p:sp>
        <p:nvSpPr>
          <p:cNvPr id="4101" name="Slide Number Placeholder 6">
            <a:extLst>
              <a:ext uri="{FF2B5EF4-FFF2-40B4-BE49-F238E27FC236}">
                <a16:creationId xmlns:a16="http://schemas.microsoft.com/office/drawing/2014/main" id="{303E3327-802E-4E19-8B9F-B9D7BB99BA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3D27A4-13E1-4F43-99BD-757B1132600D}" type="slidenum">
              <a:rPr lang="en-US" altLang="en-US" sz="1400"/>
              <a:pPr/>
              <a:t>8</a:t>
            </a:fld>
            <a:endParaRPr lang="en-US" altLang="en-US" sz="1400" dirty="0"/>
          </a:p>
        </p:txBody>
      </p:sp>
    </p:spTree>
    <p:extLst>
      <p:ext uri="{BB962C8B-B14F-4D97-AF65-F5344CB8AC3E}">
        <p14:creationId xmlns:p14="http://schemas.microsoft.com/office/powerpoint/2010/main" val="97668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F13F4-DC9C-469B-84DF-2BF7B7250DC9}"/>
              </a:ext>
            </a:extLst>
          </p:cNvPr>
          <p:cNvSpPr>
            <a:spLocks noGrp="1"/>
          </p:cNvSpPr>
          <p:nvPr>
            <p:ph type="title"/>
          </p:nvPr>
        </p:nvSpPr>
        <p:spPr/>
        <p:txBody>
          <a:bodyPr/>
          <a:lstStyle/>
          <a:p>
            <a:r>
              <a:rPr lang="en-US" dirty="0"/>
              <a:t>Discussion / Questions</a:t>
            </a:r>
          </a:p>
        </p:txBody>
      </p:sp>
      <p:sp>
        <p:nvSpPr>
          <p:cNvPr id="4" name="Content Placeholder 3">
            <a:extLst>
              <a:ext uri="{FF2B5EF4-FFF2-40B4-BE49-F238E27FC236}">
                <a16:creationId xmlns:a16="http://schemas.microsoft.com/office/drawing/2014/main" id="{80BB2E57-A85A-4E3E-8B67-43EA009DAFA0}"/>
              </a:ext>
            </a:extLst>
          </p:cNvPr>
          <p:cNvSpPr>
            <a:spLocks noGrp="1"/>
          </p:cNvSpPr>
          <p:nvPr>
            <p:ph idx="1"/>
          </p:nvPr>
        </p:nvSpPr>
        <p:spPr>
          <a:xfrm>
            <a:off x="914400" y="1460820"/>
            <a:ext cx="10363200" cy="4787580"/>
          </a:xfrm>
        </p:spPr>
        <p:txBody>
          <a:bodyPr/>
          <a:lstStyle/>
          <a:p>
            <a:pPr marL="800100" lvl="1"/>
            <a:endParaRPr lang="en-US" dirty="0"/>
          </a:p>
          <a:p>
            <a:pPr marL="514350" lvl="1" indent="0">
              <a:lnSpc>
                <a:spcPct val="150000"/>
              </a:lnSpc>
              <a:buNone/>
            </a:pPr>
            <a:endParaRPr lang="en-US" dirty="0"/>
          </a:p>
        </p:txBody>
      </p:sp>
      <p:sp>
        <p:nvSpPr>
          <p:cNvPr id="4098" name="Date Placeholder 3">
            <a:extLst>
              <a:ext uri="{FF2B5EF4-FFF2-40B4-BE49-F238E27FC236}">
                <a16:creationId xmlns:a16="http://schemas.microsoft.com/office/drawing/2014/main" id="{0EFC5FDE-CBD1-432B-9A57-40DE3D47C08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03 August 2023</a:t>
            </a:r>
          </a:p>
        </p:txBody>
      </p:sp>
      <p:sp>
        <p:nvSpPr>
          <p:cNvPr id="2" name="Footer Placeholder 1">
            <a:extLst>
              <a:ext uri="{FF2B5EF4-FFF2-40B4-BE49-F238E27FC236}">
                <a16:creationId xmlns:a16="http://schemas.microsoft.com/office/drawing/2014/main" id="{7EA0C010-B989-46B7-91D2-7281A389860D}"/>
              </a:ext>
            </a:extLst>
          </p:cNvPr>
          <p:cNvSpPr>
            <a:spLocks noGrp="1"/>
          </p:cNvSpPr>
          <p:nvPr>
            <p:ph type="ftr" sz="quarter" idx="11"/>
          </p:nvPr>
        </p:nvSpPr>
        <p:spPr/>
        <p:txBody>
          <a:bodyPr/>
          <a:lstStyle/>
          <a:p>
            <a:pPr>
              <a:defRPr/>
            </a:pPr>
            <a:r>
              <a:rPr lang="en-US" dirty="0"/>
              <a:t>BRK Forward Returns</a:t>
            </a:r>
          </a:p>
        </p:txBody>
      </p:sp>
      <p:sp>
        <p:nvSpPr>
          <p:cNvPr id="4101" name="Slide Number Placeholder 6">
            <a:extLst>
              <a:ext uri="{FF2B5EF4-FFF2-40B4-BE49-F238E27FC236}">
                <a16:creationId xmlns:a16="http://schemas.microsoft.com/office/drawing/2014/main" id="{303E3327-802E-4E19-8B9F-B9D7BB99BA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3D27A4-13E1-4F43-99BD-757B1132600D}" type="slidenum">
              <a:rPr lang="en-US" altLang="en-US" sz="1400"/>
              <a:pPr/>
              <a:t>9</a:t>
            </a:fld>
            <a:endParaRPr lang="en-US" altLang="en-US" sz="1400" dirty="0"/>
          </a:p>
        </p:txBody>
      </p:sp>
    </p:spTree>
    <p:extLst>
      <p:ext uri="{BB962C8B-B14F-4D97-AF65-F5344CB8AC3E}">
        <p14:creationId xmlns:p14="http://schemas.microsoft.com/office/powerpoint/2010/main" val="284541131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27107</TotalTime>
  <Words>506</Words>
  <Application>Microsoft Office PowerPoint</Application>
  <PresentationFormat>Widescreen</PresentationFormat>
  <Paragraphs>93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Courier New</vt:lpstr>
      <vt:lpstr>Times New Roman</vt:lpstr>
      <vt:lpstr>Default Design</vt:lpstr>
      <vt:lpstr>BRK Forward Returns as a Function of Price to Book Value</vt:lpstr>
      <vt:lpstr>Legal Disclaimer And Risk Disclosure</vt:lpstr>
      <vt:lpstr>Outline</vt:lpstr>
      <vt:lpstr>Motivation / Idea</vt:lpstr>
      <vt:lpstr>About Berkshire Hathaway</vt:lpstr>
      <vt:lpstr>Calculating Price / Trend Book Value</vt:lpstr>
      <vt:lpstr>Calculating Price / Trend Book Value</vt:lpstr>
      <vt:lpstr>Analysis</vt:lpstr>
      <vt:lpstr>Discussion / Questions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Sampling Comparison</dc:title>
  <dc:creator>Don Maurer</dc:creator>
  <cp:lastModifiedBy>John Merkel</cp:lastModifiedBy>
  <cp:revision>521</cp:revision>
  <dcterms:created xsi:type="dcterms:W3CDTF">2005-09-12T02:11:08Z</dcterms:created>
  <dcterms:modified xsi:type="dcterms:W3CDTF">2023-08-04T02:28:46Z</dcterms:modified>
</cp:coreProperties>
</file>