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Buenos días a todos. Mi nombre es Juan Cruz Montes. Soy desarrollador .NET hace unos tres años. Trabajo principalmente con .NET Core, Angular y Azure. Y hoy vengo a hablarles de WebAssembly, qué oportunidades nos trae a nosotros como desarrolladores .NET y por último sobre un framework basado en esta tecnología.</a:t>
            </a:r>
            <a:endParaRPr/>
          </a:p>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Surge como un proyecto personal de Steve Sanderson. Originalmente se usó un runtime de .net llamado DotnetAnywhere (DNA). Era super liviano pero le faltaba bastante soporte. Eventualmente se terminó migrando al bien conocido Mono. Hace algunos meses Microsoft lo adoptó como un proyecto del equipo de ASPNET y la versión alfa salió en febrero.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Componentes</a:t>
            </a:r>
            <a:endParaRPr/>
          </a:p>
          <a:p>
            <a:pPr indent="0" lvl="0" marL="0">
              <a:spcBef>
                <a:spcPts val="0"/>
              </a:spcBef>
              <a:spcAft>
                <a:spcPts val="0"/>
              </a:spcAft>
              <a:buNone/>
            </a:pPr>
            <a:r>
              <a:rPr lang="en-GB"/>
              <a:t>Routeo</a:t>
            </a:r>
            <a:endParaRPr/>
          </a:p>
          <a:p>
            <a:pPr indent="0" lvl="0" marL="0">
              <a:spcBef>
                <a:spcPts val="0"/>
              </a:spcBef>
              <a:spcAft>
                <a:spcPts val="0"/>
              </a:spcAft>
              <a:buNone/>
            </a:pPr>
            <a:r>
              <a:rPr lang="en-GB"/>
              <a:t>Forms/Validaciones</a:t>
            </a:r>
            <a:endParaRPr/>
          </a:p>
          <a:p>
            <a:pPr indent="0" lvl="0" marL="0">
              <a:spcBef>
                <a:spcPts val="0"/>
              </a:spcBef>
              <a:spcAft>
                <a:spcPts val="0"/>
              </a:spcAft>
              <a:buNone/>
            </a:pPr>
            <a:r>
              <a:rPr lang="en-GB"/>
              <a:t>Inyección de dependencias</a:t>
            </a:r>
            <a:endParaRPr/>
          </a:p>
          <a:p>
            <a:pPr indent="0" lvl="0" marL="0">
              <a:spcBef>
                <a:spcPts val="0"/>
              </a:spcBef>
              <a:spcAft>
                <a:spcPts val="0"/>
              </a:spcAft>
              <a:buNone/>
            </a:pPr>
            <a:r>
              <a:rPr lang="en-GB"/>
              <a:t>Debugging</a:t>
            </a:r>
            <a:endParaRPr/>
          </a:p>
          <a:p>
            <a:pPr indent="0" lvl="0" marL="0">
              <a:spcBef>
                <a:spcPts val="0"/>
              </a:spcBef>
              <a:spcAft>
                <a:spcPts val="0"/>
              </a:spcAft>
              <a:buNone/>
            </a:pPr>
            <a:r>
              <a:rPr lang="en-GB"/>
              <a:t>Interoperabilidad con JS</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Explosión cambriana de frameworks frontend en lenguajes tradicionales como Python, Ruby, Java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Estándar para navegadores.</a:t>
            </a:r>
            <a:endParaRPr/>
          </a:p>
          <a:p>
            <a:pPr indent="0" lvl="0" marL="0" rtl="0">
              <a:spcBef>
                <a:spcPts val="0"/>
              </a:spcBef>
              <a:spcAft>
                <a:spcPts val="0"/>
              </a:spcAft>
              <a:buNone/>
            </a:pPr>
            <a:r>
              <a:rPr lang="en-GB"/>
              <a:t>Un lenguaje de bajo nivel de instrucciones (simil assembly) para una VM.</a:t>
            </a:r>
            <a:endParaRPr/>
          </a:p>
          <a:p>
            <a:pPr indent="0" lvl="0" marL="0" rtl="0">
              <a:spcBef>
                <a:spcPts val="0"/>
              </a:spcBef>
              <a:spcAft>
                <a:spcPts val="0"/>
              </a:spcAft>
              <a:buNone/>
            </a:pPr>
            <a:r>
              <a:rPr lang="en-GB"/>
              <a:t>Es memorysafe y sandboxed.</a:t>
            </a:r>
            <a:endParaRPr/>
          </a:p>
          <a:p>
            <a:pPr indent="0" lvl="0" marL="0" rtl="0">
              <a:spcBef>
                <a:spcPts val="0"/>
              </a:spcBef>
              <a:spcAft>
                <a:spcPts val="0"/>
              </a:spcAft>
              <a:buNone/>
            </a:pPr>
            <a:r>
              <a:rPr lang="en-GB"/>
              <a:t>Performance casi nativa.</a:t>
            </a:r>
            <a:endParaRPr/>
          </a:p>
          <a:p>
            <a:pPr indent="0" lvl="0" marL="0" rtl="0">
              <a:spcBef>
                <a:spcPts val="0"/>
              </a:spcBef>
              <a:spcAft>
                <a:spcPts val="0"/>
              </a:spcAft>
              <a:buNone/>
            </a:pPr>
            <a:r>
              <a:rPr lang="en-GB"/>
              <a:t>Compila de C/C++.</a:t>
            </a:r>
            <a:endParaRPr/>
          </a:p>
          <a:p>
            <a:pPr indent="0" lvl="0" marL="0" rtl="0">
              <a:spcBef>
                <a:spcPts val="0"/>
              </a:spcBef>
              <a:spcAft>
                <a:spcPts val="0"/>
              </a:spcAft>
              <a:buNone/>
            </a:pPr>
            <a:r>
              <a:rPr lang="en-GB"/>
              <a:t>También se puede usar con Rust.</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En este momento se estarán preguntando</a:t>
            </a:r>
            <a:r>
              <a:rPr lang="en-GB"/>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learn-blazor.com/" TargetMode="External"/><Relationship Id="rId4" Type="http://schemas.openxmlformats.org/officeDocument/2006/relationships/hyperlink" Target="https://github.com/aspnet/Blazor" TargetMode="External"/><Relationship Id="rId5" Type="http://schemas.openxmlformats.org/officeDocument/2006/relationships/hyperlink" Target="https://blogs.msdn.microsoft.com/webdev/2018/03/22/get-started-building-net-web-apps-in-the-browser-with-blazor/" TargetMode="External"/><Relationship Id="rId6" Type="http://schemas.openxmlformats.org/officeDocument/2006/relationships/hyperlink" Target="http://blog.stevensanderson.com/2018/02/06/blazor-intro/"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mailto:jcmontes95@gmail.com" TargetMode="External"/><Relationship Id="rId4" Type="http://schemas.openxmlformats.org/officeDocument/2006/relationships/image" Target="../media/image8.pn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Un punto de encuentro entre .NET y WebAssembly</a:t>
            </a:r>
            <a:endParaRPr/>
          </a:p>
        </p:txBody>
      </p:sp>
      <p:pic>
        <p:nvPicPr>
          <p:cNvPr id="68" name="Shape 68"/>
          <p:cNvPicPr preferRelativeResize="0"/>
          <p:nvPr/>
        </p:nvPicPr>
        <p:blipFill>
          <a:blip r:embed="rId3">
            <a:alphaModFix/>
          </a:blip>
          <a:stretch>
            <a:fillRect/>
          </a:stretch>
        </p:blipFill>
        <p:spPr>
          <a:xfrm>
            <a:off x="3627522" y="3271325"/>
            <a:ext cx="1888949" cy="16346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br>
              <a:rPr lang="en-GB"/>
            </a:br>
            <a:r>
              <a:rPr lang="en-GB"/>
              <a:t>¿Qué es?</a:t>
            </a:r>
            <a:endParaRPr/>
          </a:p>
        </p:txBody>
      </p:sp>
      <p:sp>
        <p:nvSpPr>
          <p:cNvPr id="124" name="Shape 124"/>
          <p:cNvSpPr txBox="1"/>
          <p:nvPr>
            <p:ph idx="1" type="body"/>
          </p:nvPr>
        </p:nvSpPr>
        <p:spPr>
          <a:xfrm>
            <a:off x="471900" y="1919075"/>
            <a:ext cx="8222100" cy="3019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Un framework para hacer SPAs con .NET que corre en el browser.</a:t>
            </a:r>
            <a:endParaRPr/>
          </a:p>
          <a:p>
            <a:pPr indent="-342900" lvl="0" marL="457200" rtl="0">
              <a:spcBef>
                <a:spcPts val="0"/>
              </a:spcBef>
              <a:spcAft>
                <a:spcPts val="0"/>
              </a:spcAft>
              <a:buSzPts val="1800"/>
              <a:buChar char="●"/>
            </a:pPr>
            <a:r>
              <a:rPr lang="en-GB"/>
              <a:t>Razor syntax.</a:t>
            </a:r>
            <a:endParaRPr/>
          </a:p>
          <a:p>
            <a:pPr indent="-342900" lvl="0" marL="457200" rtl="0">
              <a:spcBef>
                <a:spcPts val="0"/>
              </a:spcBef>
              <a:spcAft>
                <a:spcPts val="0"/>
              </a:spcAft>
              <a:buSzPts val="1800"/>
              <a:buChar char="●"/>
            </a:pPr>
            <a:r>
              <a:rPr lang="en-GB"/>
              <a:t>Soporta C#, F# y VB.</a:t>
            </a:r>
            <a:endParaRPr/>
          </a:p>
          <a:p>
            <a:pPr indent="0" lvl="0" marL="0">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Effect filter="fade" transition="in">
                                      <p:cBhvr>
                                        <p:cTn dur="1000"/>
                                        <p:tgtEl>
                                          <p:spTgt spid="1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Effect filter="fade" transition="in">
                                      <p:cBhvr>
                                        <p:cTn dur="1000"/>
                                        <p:tgtEl>
                                          <p:spTgt spid="1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animEffect filter="fade" transition="in">
                                      <p:cBhvr>
                                        <p:cTn dur="1000"/>
                                        <p:tgtEl>
                                          <p:spTgt spid="1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animEffect filter="fade" transition="in">
                                      <p:cBhvr>
                                        <p:cTn dur="1000"/>
                                        <p:tgtEl>
                                          <p:spTgt spid="12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Un poco de historia</a:t>
            </a:r>
            <a:endParaRPr/>
          </a:p>
        </p:txBody>
      </p:sp>
      <p:sp>
        <p:nvSpPr>
          <p:cNvPr id="130" name="Shape 1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31" name="Shape 131"/>
          <p:cNvPicPr preferRelativeResize="0"/>
          <p:nvPr/>
        </p:nvPicPr>
        <p:blipFill>
          <a:blip r:embed="rId3">
            <a:alphaModFix/>
          </a:blip>
          <a:stretch>
            <a:fillRect/>
          </a:stretch>
        </p:blipFill>
        <p:spPr>
          <a:xfrm>
            <a:off x="527488" y="1756675"/>
            <a:ext cx="8089026" cy="3181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37" name="Shape 137"/>
          <p:cNvPicPr preferRelativeResize="0"/>
          <p:nvPr/>
        </p:nvPicPr>
        <p:blipFill>
          <a:blip r:embed="rId3">
            <a:alphaModFix/>
          </a:blip>
          <a:stretch>
            <a:fillRect/>
          </a:stretch>
        </p:blipFill>
        <p:spPr>
          <a:xfrm>
            <a:off x="1727013" y="152400"/>
            <a:ext cx="5689980" cy="4392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AOT</a:t>
            </a:r>
            <a:endParaRPr/>
          </a:p>
        </p:txBody>
      </p:sp>
      <p:pic>
        <p:nvPicPr>
          <p:cNvPr id="143" name="Shape 143"/>
          <p:cNvPicPr preferRelativeResize="0"/>
          <p:nvPr/>
        </p:nvPicPr>
        <p:blipFill>
          <a:blip r:embed="rId3">
            <a:alphaModFix/>
          </a:blip>
          <a:stretch>
            <a:fillRect/>
          </a:stretch>
        </p:blipFill>
        <p:spPr>
          <a:xfrm>
            <a:off x="2086888" y="179675"/>
            <a:ext cx="4970236" cy="4392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Features</a:t>
            </a:r>
            <a:endParaRPr/>
          </a:p>
        </p:txBody>
      </p:sp>
      <p:sp>
        <p:nvSpPr>
          <p:cNvPr id="149" name="Shape 14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Componentes</a:t>
            </a:r>
            <a:endParaRPr/>
          </a:p>
          <a:p>
            <a:pPr indent="-342900" lvl="0" marL="457200" rtl="0">
              <a:spcBef>
                <a:spcPts val="0"/>
              </a:spcBef>
              <a:spcAft>
                <a:spcPts val="0"/>
              </a:spcAft>
              <a:buSzPts val="1800"/>
              <a:buChar char="●"/>
            </a:pPr>
            <a:r>
              <a:rPr lang="en-GB"/>
              <a:t>Routeo</a:t>
            </a:r>
            <a:endParaRPr/>
          </a:p>
          <a:p>
            <a:pPr indent="-342900" lvl="0" marL="457200" rtl="0">
              <a:spcBef>
                <a:spcPts val="0"/>
              </a:spcBef>
              <a:spcAft>
                <a:spcPts val="0"/>
              </a:spcAft>
              <a:buSzPts val="1800"/>
              <a:buChar char="●"/>
            </a:pPr>
            <a:r>
              <a:rPr lang="en-GB"/>
              <a:t>Forms/Validaciones (en desarollo)</a:t>
            </a:r>
            <a:endParaRPr/>
          </a:p>
          <a:p>
            <a:pPr indent="-342900" lvl="0" marL="457200" rtl="0">
              <a:spcBef>
                <a:spcPts val="0"/>
              </a:spcBef>
              <a:spcAft>
                <a:spcPts val="0"/>
              </a:spcAft>
              <a:buSzPts val="1800"/>
              <a:buChar char="●"/>
            </a:pPr>
            <a:r>
              <a:rPr lang="en-GB"/>
              <a:t>Inyección de dependencias</a:t>
            </a:r>
            <a:endParaRPr/>
          </a:p>
          <a:p>
            <a:pPr indent="-342900" lvl="0" marL="457200" rtl="0">
              <a:spcBef>
                <a:spcPts val="0"/>
              </a:spcBef>
              <a:spcAft>
                <a:spcPts val="0"/>
              </a:spcAft>
              <a:buSzPts val="1800"/>
              <a:buChar char="●"/>
            </a:pPr>
            <a:r>
              <a:rPr lang="en-GB"/>
              <a:t>Debugging (en desarollo)</a:t>
            </a:r>
            <a:endParaRPr/>
          </a:p>
          <a:p>
            <a:pPr indent="-342900" lvl="0" marL="457200" rtl="0">
              <a:spcBef>
                <a:spcPts val="0"/>
              </a:spcBef>
              <a:spcAft>
                <a:spcPts val="0"/>
              </a:spcAft>
              <a:buSzPts val="1800"/>
              <a:buChar char="●"/>
            </a:pPr>
            <a:r>
              <a:rPr lang="en-GB"/>
              <a:t>Interoperabilidad con JS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Effect filter="fade" transition="in">
                                      <p:cBhvr>
                                        <p:cTn dur="1000"/>
                                        <p:tgtEl>
                                          <p:spTgt spid="1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Effect filter="fade" transition="in">
                                      <p:cBhvr>
                                        <p:cTn dur="1000"/>
                                        <p:tgtEl>
                                          <p:spTgt spid="1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Effect filter="fade" transition="in">
                                      <p:cBhvr>
                                        <p:cTn dur="1000"/>
                                        <p:tgtEl>
                                          <p:spTgt spid="1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animEffect filter="fade" transition="in">
                                      <p:cBhvr>
                                        <p:cTn dur="1000"/>
                                        <p:tgtEl>
                                          <p:spTgt spid="1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animEffect filter="fade" transition="in">
                                      <p:cBhvr>
                                        <p:cTn dur="1000"/>
                                        <p:tgtEl>
                                          <p:spTgt spid="14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5" st="5"/>
                                            </p:txEl>
                                          </p:spTgt>
                                        </p:tgtEl>
                                        <p:attrNameLst>
                                          <p:attrName>style.visibility</p:attrName>
                                        </p:attrNameLst>
                                      </p:cBhvr>
                                      <p:to>
                                        <p:strVal val="visible"/>
                                      </p:to>
                                    </p:set>
                                    <p:animEffect filter="fade" transition="in">
                                      <p:cBhvr>
                                        <p:cTn dur="1000"/>
                                        <p:tgtEl>
                                          <p:spTgt spid="14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Demo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Perspectivas para el futuro</a:t>
            </a:r>
            <a:endParaRPr/>
          </a:p>
        </p:txBody>
      </p:sp>
      <p:pic>
        <p:nvPicPr>
          <p:cNvPr id="160" name="Shape 160"/>
          <p:cNvPicPr preferRelativeResize="0"/>
          <p:nvPr/>
        </p:nvPicPr>
        <p:blipFill>
          <a:blip r:embed="rId3">
            <a:alphaModFix/>
          </a:blip>
          <a:stretch>
            <a:fillRect/>
          </a:stretch>
        </p:blipFill>
        <p:spPr>
          <a:xfrm>
            <a:off x="2014139" y="1950900"/>
            <a:ext cx="5115725" cy="28776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Recursos</a:t>
            </a:r>
            <a:endParaRPr/>
          </a:p>
        </p:txBody>
      </p:sp>
      <p:sp>
        <p:nvSpPr>
          <p:cNvPr id="166" name="Shape 166"/>
          <p:cNvSpPr txBox="1"/>
          <p:nvPr>
            <p:ph idx="4294967295" type="body"/>
          </p:nvPr>
        </p:nvSpPr>
        <p:spPr>
          <a:xfrm>
            <a:off x="400500" y="1216650"/>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u="sng">
                <a:solidFill>
                  <a:schemeClr val="hlink"/>
                </a:solidFill>
                <a:hlinkClick r:id="rId3"/>
              </a:rPr>
              <a:t>https://learn-blazor.com/</a:t>
            </a:r>
            <a:endParaRPr/>
          </a:p>
          <a:p>
            <a:pPr indent="-342900" lvl="0" marL="457200" rtl="0">
              <a:spcBef>
                <a:spcPts val="0"/>
              </a:spcBef>
              <a:spcAft>
                <a:spcPts val="0"/>
              </a:spcAft>
              <a:buSzPts val="1800"/>
              <a:buChar char="●"/>
            </a:pPr>
            <a:r>
              <a:rPr lang="en-GB" u="sng">
                <a:solidFill>
                  <a:schemeClr val="hlink"/>
                </a:solidFill>
                <a:hlinkClick r:id="rId4"/>
              </a:rPr>
              <a:t>https://github.com/aspnet/Blazor</a:t>
            </a:r>
            <a:endParaRPr/>
          </a:p>
          <a:p>
            <a:pPr indent="-342900" lvl="0" marL="457200" rtl="0">
              <a:spcBef>
                <a:spcPts val="0"/>
              </a:spcBef>
              <a:spcAft>
                <a:spcPts val="0"/>
              </a:spcAft>
              <a:buSzPts val="1800"/>
              <a:buChar char="●"/>
            </a:pPr>
            <a:r>
              <a:rPr lang="en-GB" u="sng">
                <a:solidFill>
                  <a:schemeClr val="hlink"/>
                </a:solidFill>
                <a:hlinkClick r:id="rId5"/>
              </a:rPr>
              <a:t>https://blogs.msdn.microsoft.com/webdev/2018/03/22/get-started-building-net-web-apps-in-the-browser-with-blazor/</a:t>
            </a:r>
            <a:endParaRPr/>
          </a:p>
          <a:p>
            <a:pPr indent="-342900" lvl="0" marL="457200" rtl="0">
              <a:spcBef>
                <a:spcPts val="0"/>
              </a:spcBef>
              <a:spcAft>
                <a:spcPts val="0"/>
              </a:spcAft>
              <a:buSzPts val="1800"/>
              <a:buChar char="●"/>
            </a:pPr>
            <a:r>
              <a:rPr lang="en-GB" u="sng">
                <a:solidFill>
                  <a:schemeClr val="hlink"/>
                </a:solidFill>
                <a:hlinkClick r:id="rId6"/>
              </a:rPr>
              <a:t>http://blog.stevensanderson.com/2018/02/06/blazor-intro/</a:t>
            </a:r>
            <a:endParaRPr/>
          </a:p>
          <a:p>
            <a:pPr indent="0" lvl="0" marL="0" rtl="0">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¿Preguntas?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272625" y="678675"/>
            <a:ext cx="8222100" cy="1012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¡Muchas gracias!</a:t>
            </a:r>
            <a:endParaRPr/>
          </a:p>
        </p:txBody>
      </p:sp>
      <p:sp>
        <p:nvSpPr>
          <p:cNvPr id="177" name="Shape 177"/>
          <p:cNvSpPr txBox="1"/>
          <p:nvPr/>
        </p:nvSpPr>
        <p:spPr>
          <a:xfrm>
            <a:off x="4819125" y="3449325"/>
            <a:ext cx="4069200" cy="1379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sz="2200">
              <a:solidFill>
                <a:srgbClr val="FFFFFF"/>
              </a:solidFill>
              <a:latin typeface="Roboto"/>
              <a:ea typeface="Roboto"/>
              <a:cs typeface="Roboto"/>
              <a:sym typeface="Roboto"/>
            </a:endParaRPr>
          </a:p>
          <a:p>
            <a:pPr indent="0" lvl="0" marL="0">
              <a:spcBef>
                <a:spcPts val="0"/>
              </a:spcBef>
              <a:spcAft>
                <a:spcPts val="0"/>
              </a:spcAft>
              <a:buNone/>
            </a:pPr>
            <a:r>
              <a:rPr lang="en-GB" sz="2200">
                <a:solidFill>
                  <a:srgbClr val="FFFFFF"/>
                </a:solidFill>
                <a:latin typeface="Roboto"/>
                <a:ea typeface="Roboto"/>
                <a:cs typeface="Roboto"/>
                <a:sym typeface="Roboto"/>
              </a:rPr>
              <a:t>Email:</a:t>
            </a:r>
            <a:r>
              <a:rPr lang="en-GB" sz="2200" u="sng">
                <a:solidFill>
                  <a:schemeClr val="accent5"/>
                </a:solidFill>
                <a:latin typeface="Roboto"/>
                <a:ea typeface="Roboto"/>
                <a:cs typeface="Roboto"/>
                <a:sym typeface="Roboto"/>
                <a:hlinkClick r:id="rId3"/>
              </a:rPr>
              <a:t>jcmontes95@gmail.com</a:t>
            </a:r>
            <a:endParaRPr sz="2200">
              <a:solidFill>
                <a:srgbClr val="FFFFFF"/>
              </a:solidFill>
              <a:latin typeface="Roboto"/>
              <a:ea typeface="Roboto"/>
              <a:cs typeface="Roboto"/>
              <a:sym typeface="Roboto"/>
            </a:endParaRPr>
          </a:p>
          <a:p>
            <a:pPr indent="0" lvl="0" marL="0">
              <a:spcBef>
                <a:spcPts val="0"/>
              </a:spcBef>
              <a:spcAft>
                <a:spcPts val="0"/>
              </a:spcAft>
              <a:buNone/>
            </a:pPr>
            <a:r>
              <a:rPr lang="en-GB" sz="2200">
                <a:solidFill>
                  <a:srgbClr val="FFFFFF"/>
                </a:solidFill>
                <a:latin typeface="Roboto"/>
                <a:ea typeface="Roboto"/>
                <a:cs typeface="Roboto"/>
                <a:sym typeface="Roboto"/>
              </a:rPr>
              <a:t>GH: @jcmontx</a:t>
            </a:r>
            <a:endParaRPr sz="2200">
              <a:solidFill>
                <a:srgbClr val="FFFFFF"/>
              </a:solidFill>
              <a:latin typeface="Roboto"/>
              <a:ea typeface="Roboto"/>
              <a:cs typeface="Roboto"/>
              <a:sym typeface="Roboto"/>
            </a:endParaRPr>
          </a:p>
          <a:p>
            <a:pPr indent="0" lvl="0" marL="0">
              <a:spcBef>
                <a:spcPts val="0"/>
              </a:spcBef>
              <a:spcAft>
                <a:spcPts val="0"/>
              </a:spcAft>
              <a:buNone/>
            </a:pPr>
            <a:r>
              <a:rPr lang="en-GB" sz="2200">
                <a:solidFill>
                  <a:srgbClr val="FFFFFF"/>
                </a:solidFill>
                <a:latin typeface="Roboto"/>
                <a:ea typeface="Roboto"/>
                <a:cs typeface="Roboto"/>
                <a:sym typeface="Roboto"/>
              </a:rPr>
              <a:t>IN: juancruzmontes</a:t>
            </a:r>
            <a:endParaRPr sz="2200">
              <a:solidFill>
                <a:srgbClr val="FFFFFF"/>
              </a:solidFill>
              <a:latin typeface="Roboto"/>
              <a:ea typeface="Roboto"/>
              <a:cs typeface="Roboto"/>
              <a:sym typeface="Roboto"/>
            </a:endParaRPr>
          </a:p>
        </p:txBody>
      </p:sp>
      <p:pic>
        <p:nvPicPr>
          <p:cNvPr id="178" name="Shape 178"/>
          <p:cNvPicPr preferRelativeResize="0"/>
          <p:nvPr/>
        </p:nvPicPr>
        <p:blipFill>
          <a:blip r:embed="rId4">
            <a:alphaModFix/>
          </a:blip>
          <a:stretch>
            <a:fillRect/>
          </a:stretch>
        </p:blipFill>
        <p:spPr>
          <a:xfrm>
            <a:off x="5920676" y="304800"/>
            <a:ext cx="2762375" cy="2390525"/>
          </a:xfrm>
          <a:prstGeom prst="rect">
            <a:avLst/>
          </a:prstGeom>
          <a:noFill/>
          <a:ln>
            <a:noFill/>
          </a:ln>
        </p:spPr>
      </p:pic>
      <p:pic>
        <p:nvPicPr>
          <p:cNvPr id="179" name="Shape 179"/>
          <p:cNvPicPr preferRelativeResize="0"/>
          <p:nvPr/>
        </p:nvPicPr>
        <p:blipFill>
          <a:blip r:embed="rId5">
            <a:alphaModFix/>
          </a:blip>
          <a:stretch>
            <a:fillRect/>
          </a:stretch>
        </p:blipFill>
        <p:spPr>
          <a:xfrm>
            <a:off x="117100" y="4333775"/>
            <a:ext cx="389000" cy="389000"/>
          </a:xfrm>
          <a:prstGeom prst="rect">
            <a:avLst/>
          </a:prstGeom>
          <a:noFill/>
          <a:ln>
            <a:noFill/>
          </a:ln>
        </p:spPr>
      </p:pic>
      <p:sp>
        <p:nvSpPr>
          <p:cNvPr id="180" name="Shape 180"/>
          <p:cNvSpPr txBox="1"/>
          <p:nvPr/>
        </p:nvSpPr>
        <p:spPr>
          <a:xfrm>
            <a:off x="447275" y="4333775"/>
            <a:ext cx="6779400" cy="790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solidFill>
                  <a:srgbClr val="F3F3F3"/>
                </a:solidFill>
                <a:latin typeface="Roboto"/>
                <a:ea typeface="Roboto"/>
                <a:cs typeface="Roboto"/>
                <a:sym typeface="Roboto"/>
              </a:rPr>
              <a:t>r/dotnet</a:t>
            </a:r>
            <a:endParaRPr>
              <a:solidFill>
                <a:srgbClr val="F3F3F3"/>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Agenda</a:t>
            </a:r>
            <a:endParaRPr/>
          </a:p>
        </p:txBody>
      </p:sp>
      <p:sp>
        <p:nvSpPr>
          <p:cNvPr id="74" name="Shape 74"/>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5" name="Shape 7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spcBef>
                <a:spcPts val="0"/>
              </a:spcBef>
              <a:spcAft>
                <a:spcPts val="0"/>
              </a:spcAft>
              <a:buSzPts val="1800"/>
              <a:buChar char="●"/>
            </a:pPr>
            <a:r>
              <a:rPr lang="en-GB"/>
              <a:t>Introducción a WebAssembly</a:t>
            </a:r>
            <a:endParaRPr/>
          </a:p>
          <a:p>
            <a:pPr indent="-342900" lvl="0" marL="457200" rtl="0">
              <a:spcBef>
                <a:spcPts val="0"/>
              </a:spcBef>
              <a:spcAft>
                <a:spcPts val="0"/>
              </a:spcAft>
              <a:buSzPts val="1800"/>
              <a:buChar char="●"/>
            </a:pPr>
            <a:r>
              <a:rPr lang="en-GB"/>
              <a:t>Demo</a:t>
            </a:r>
            <a:endParaRPr/>
          </a:p>
          <a:p>
            <a:pPr indent="-342900" lvl="0" marL="457200" rtl="0">
              <a:spcBef>
                <a:spcPts val="0"/>
              </a:spcBef>
              <a:spcAft>
                <a:spcPts val="0"/>
              </a:spcAft>
              <a:buSzPts val="1800"/>
              <a:buChar char="●"/>
            </a:pPr>
            <a:r>
              <a:rPr lang="en-GB"/>
              <a:t>Introducción a Blazor</a:t>
            </a:r>
            <a:endParaRPr/>
          </a:p>
          <a:p>
            <a:pPr indent="-342900" lvl="0" marL="457200" rtl="0">
              <a:spcBef>
                <a:spcPts val="0"/>
              </a:spcBef>
              <a:spcAft>
                <a:spcPts val="0"/>
              </a:spcAft>
              <a:buSzPts val="1800"/>
              <a:buChar char="●"/>
            </a:pPr>
            <a:r>
              <a:rPr lang="en-GB"/>
              <a:t>Demo</a:t>
            </a:r>
            <a:endParaRPr/>
          </a:p>
          <a:p>
            <a:pPr indent="-342900" lvl="0" marL="457200">
              <a:spcBef>
                <a:spcPts val="0"/>
              </a:spcBef>
              <a:spcAft>
                <a:spcPts val="0"/>
              </a:spcAft>
              <a:buSzPts val="1800"/>
              <a:buChar char="●"/>
            </a:pPr>
            <a:r>
              <a:rPr lang="en-GB"/>
              <a:t>Perspectivas para el futuro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¿Qué es WebAssembly?</a:t>
            </a:r>
            <a:endParaRPr/>
          </a:p>
        </p:txBody>
      </p:sp>
      <p:sp>
        <p:nvSpPr>
          <p:cNvPr id="81" name="Shape 8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Estándar para navegadores.</a:t>
            </a:r>
            <a:endParaRPr/>
          </a:p>
          <a:p>
            <a:pPr indent="-342900" lvl="0" marL="457200" rtl="0">
              <a:spcBef>
                <a:spcPts val="0"/>
              </a:spcBef>
              <a:spcAft>
                <a:spcPts val="0"/>
              </a:spcAft>
              <a:buSzPts val="1800"/>
              <a:buChar char="●"/>
            </a:pPr>
            <a:r>
              <a:rPr lang="en-GB"/>
              <a:t>Un lenguaje de bajo nivel de instrucciones (simil assembly) para una VM.</a:t>
            </a:r>
            <a:endParaRPr/>
          </a:p>
          <a:p>
            <a:pPr indent="-342900" lvl="0" marL="457200" rtl="0">
              <a:spcBef>
                <a:spcPts val="0"/>
              </a:spcBef>
              <a:spcAft>
                <a:spcPts val="0"/>
              </a:spcAft>
              <a:buSzPts val="1800"/>
              <a:buChar char="●"/>
            </a:pPr>
            <a:r>
              <a:rPr lang="en-GB"/>
              <a:t>Es memorysafe y sandboxed.</a:t>
            </a:r>
            <a:endParaRPr/>
          </a:p>
          <a:p>
            <a:pPr indent="-342900" lvl="0" marL="457200" rtl="0">
              <a:spcBef>
                <a:spcPts val="0"/>
              </a:spcBef>
              <a:spcAft>
                <a:spcPts val="0"/>
              </a:spcAft>
              <a:buSzPts val="1800"/>
              <a:buChar char="●"/>
            </a:pPr>
            <a:r>
              <a:rPr lang="en-GB"/>
              <a:t>Performance casi nativa.</a:t>
            </a:r>
            <a:endParaRPr/>
          </a:p>
          <a:p>
            <a:pPr indent="-342900" lvl="0" marL="457200" rtl="0">
              <a:spcBef>
                <a:spcPts val="0"/>
              </a:spcBef>
              <a:spcAft>
                <a:spcPts val="0"/>
              </a:spcAft>
              <a:buSzPts val="1800"/>
              <a:buChar char="●"/>
            </a:pPr>
            <a:r>
              <a:rPr lang="en-GB"/>
              <a:t>Compila de C/C++.</a:t>
            </a:r>
            <a:endParaRPr/>
          </a:p>
          <a:p>
            <a:pPr indent="-342900" lvl="0" marL="457200" rtl="0">
              <a:spcBef>
                <a:spcPts val="0"/>
              </a:spcBef>
              <a:spcAft>
                <a:spcPts val="0"/>
              </a:spcAft>
              <a:buSzPts val="1800"/>
              <a:buChar char="●"/>
            </a:pPr>
            <a:r>
              <a:rPr lang="en-GB"/>
              <a:t>También se puede usar con Rust.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0" st="0"/>
                                            </p:txEl>
                                          </p:spTgt>
                                        </p:tgtEl>
                                        <p:attrNameLst>
                                          <p:attrName>style.visibility</p:attrName>
                                        </p:attrNameLst>
                                      </p:cBhvr>
                                      <p:to>
                                        <p:strVal val="visible"/>
                                      </p:to>
                                    </p:set>
                                    <p:animEffect filter="fade" transition="in">
                                      <p:cBhvr>
                                        <p:cTn dur="1000"/>
                                        <p:tgtEl>
                                          <p:spTgt spid="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1" st="1"/>
                                            </p:txEl>
                                          </p:spTgt>
                                        </p:tgtEl>
                                        <p:attrNameLst>
                                          <p:attrName>style.visibility</p:attrName>
                                        </p:attrNameLst>
                                      </p:cBhvr>
                                      <p:to>
                                        <p:strVal val="visible"/>
                                      </p:to>
                                    </p:set>
                                    <p:animEffect filter="fade" transition="in">
                                      <p:cBhvr>
                                        <p:cTn dur="1000"/>
                                        <p:tgtEl>
                                          <p:spTgt spid="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2" st="2"/>
                                            </p:txEl>
                                          </p:spTgt>
                                        </p:tgtEl>
                                        <p:attrNameLst>
                                          <p:attrName>style.visibility</p:attrName>
                                        </p:attrNameLst>
                                      </p:cBhvr>
                                      <p:to>
                                        <p:strVal val="visible"/>
                                      </p:to>
                                    </p:set>
                                    <p:animEffect filter="fade" transition="in">
                                      <p:cBhvr>
                                        <p:cTn dur="1000"/>
                                        <p:tgtEl>
                                          <p:spTgt spid="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3" st="3"/>
                                            </p:txEl>
                                          </p:spTgt>
                                        </p:tgtEl>
                                        <p:attrNameLst>
                                          <p:attrName>style.visibility</p:attrName>
                                        </p:attrNameLst>
                                      </p:cBhvr>
                                      <p:to>
                                        <p:strVal val="visible"/>
                                      </p:to>
                                    </p:set>
                                    <p:animEffect filter="fade" transition="in">
                                      <p:cBhvr>
                                        <p:cTn dur="1000"/>
                                        <p:tgtEl>
                                          <p:spTgt spid="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4" st="4"/>
                                            </p:txEl>
                                          </p:spTgt>
                                        </p:tgtEl>
                                        <p:attrNameLst>
                                          <p:attrName>style.visibility</p:attrName>
                                        </p:attrNameLst>
                                      </p:cBhvr>
                                      <p:to>
                                        <p:strVal val="visible"/>
                                      </p:to>
                                    </p:set>
                                    <p:animEffect filter="fade" transition="in">
                                      <p:cBhvr>
                                        <p:cTn dur="1000"/>
                                        <p:tgtEl>
                                          <p:spTgt spid="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5" st="5"/>
                                            </p:txEl>
                                          </p:spTgt>
                                        </p:tgtEl>
                                        <p:attrNameLst>
                                          <p:attrName>style.visibility</p:attrName>
                                        </p:attrNameLst>
                                      </p:cBhvr>
                                      <p:to>
                                        <p:strVal val="visible"/>
                                      </p:to>
                                    </p:set>
                                    <p:animEffect filter="fade" transition="in">
                                      <p:cBhvr>
                                        <p:cTn dur="1000"/>
                                        <p:tgtEl>
                                          <p:spTgt spid="8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¿Quiénes lo soportan?</a:t>
            </a:r>
            <a:endParaRPr/>
          </a:p>
        </p:txBody>
      </p:sp>
      <p:sp>
        <p:nvSpPr>
          <p:cNvPr id="87" name="Shape 8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GB"/>
              <a:t>Los navegadores más importantes.</a:t>
            </a:r>
            <a:endParaRPr/>
          </a:p>
        </p:txBody>
      </p:sp>
      <p:pic>
        <p:nvPicPr>
          <p:cNvPr id="88" name="Shape 88"/>
          <p:cNvPicPr preferRelativeResize="0"/>
          <p:nvPr/>
        </p:nvPicPr>
        <p:blipFill>
          <a:blip r:embed="rId3">
            <a:alphaModFix/>
          </a:blip>
          <a:stretch>
            <a:fillRect/>
          </a:stretch>
        </p:blipFill>
        <p:spPr>
          <a:xfrm>
            <a:off x="2705100" y="3103763"/>
            <a:ext cx="3733800" cy="1114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Casos de uso</a:t>
            </a:r>
            <a:endParaRPr/>
          </a:p>
        </p:txBody>
      </p:sp>
      <p:sp>
        <p:nvSpPr>
          <p:cNvPr id="94" name="Shape 9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GB"/>
              <a:t>Gaming</a:t>
            </a:r>
            <a:endParaRPr b="1"/>
          </a:p>
          <a:p>
            <a:pPr indent="-342900" lvl="0" marL="457200" rtl="0">
              <a:spcBef>
                <a:spcPts val="0"/>
              </a:spcBef>
              <a:spcAft>
                <a:spcPts val="0"/>
              </a:spcAft>
              <a:buSzPts val="1800"/>
              <a:buChar char="●"/>
            </a:pPr>
            <a:r>
              <a:rPr lang="en-GB"/>
              <a:t>Computer vision</a:t>
            </a:r>
            <a:endParaRPr/>
          </a:p>
          <a:p>
            <a:pPr indent="-342900" lvl="0" marL="457200" rtl="0">
              <a:spcBef>
                <a:spcPts val="0"/>
              </a:spcBef>
              <a:spcAft>
                <a:spcPts val="0"/>
              </a:spcAft>
              <a:buSzPts val="1800"/>
              <a:buChar char="●"/>
            </a:pPr>
            <a:r>
              <a:rPr lang="en-GB"/>
              <a:t>3D mapping</a:t>
            </a:r>
            <a:endParaRPr/>
          </a:p>
          <a:p>
            <a:pPr indent="-342900" lvl="0" marL="457200" rtl="0">
              <a:spcBef>
                <a:spcPts val="0"/>
              </a:spcBef>
              <a:spcAft>
                <a:spcPts val="0"/>
              </a:spcAft>
              <a:buSzPts val="1800"/>
              <a:buChar char="●"/>
            </a:pPr>
            <a:r>
              <a:rPr lang="en-GB"/>
              <a:t>Detección de lenguaje</a:t>
            </a:r>
            <a:endParaRPr/>
          </a:p>
          <a:p>
            <a:pPr indent="-342900" lvl="0" marL="457200" rtl="0">
              <a:spcBef>
                <a:spcPts val="0"/>
              </a:spcBef>
              <a:spcAft>
                <a:spcPts val="0"/>
              </a:spcAft>
              <a:buSzPts val="1800"/>
              <a:buChar char="●"/>
            </a:pPr>
            <a:r>
              <a:rPr lang="en-GB"/>
              <a:t>Audio mixing</a:t>
            </a:r>
            <a:endParaRPr/>
          </a:p>
          <a:p>
            <a:pPr indent="-342900" lvl="0" marL="457200" rtl="0">
              <a:spcBef>
                <a:spcPts val="0"/>
              </a:spcBef>
              <a:spcAft>
                <a:spcPts val="0"/>
              </a:spcAft>
              <a:buSzPts val="1800"/>
              <a:buChar char="●"/>
            </a:pPr>
            <a:r>
              <a:rPr lang="en-GB"/>
              <a:t>Soporte para codecs</a:t>
            </a:r>
            <a:endParaRPr/>
          </a:p>
          <a:p>
            <a:pPr indent="-342900" lvl="0" marL="457200" rtl="0">
              <a:spcBef>
                <a:spcPts val="0"/>
              </a:spcBef>
              <a:spcAft>
                <a:spcPts val="0"/>
              </a:spcAft>
              <a:buSzPts val="1800"/>
              <a:buChar char="●"/>
            </a:pPr>
            <a:r>
              <a:rPr lang="en-GB"/>
              <a:t>Encriptación</a:t>
            </a:r>
            <a:endParaRPr/>
          </a:p>
          <a:p>
            <a:pPr indent="-342900" lvl="0" marL="457200" rtl="0">
              <a:spcBef>
                <a:spcPts val="0"/>
              </a:spcBef>
              <a:spcAft>
                <a:spcPts val="0"/>
              </a:spcAft>
              <a:buSzPts val="1800"/>
              <a:buChar char="●"/>
            </a:pPr>
            <a:r>
              <a:rPr lang="en-GB"/>
              <a:t>UI</a:t>
            </a:r>
            <a:endParaRPr/>
          </a:p>
          <a:p>
            <a:pPr indent="0" lvl="0" marL="0">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Ok, ¿la idea es escribir web apps en C++ ?</a:t>
            </a:r>
            <a:endParaRPr/>
          </a:p>
        </p:txBody>
      </p:sp>
      <p:sp>
        <p:nvSpPr>
          <p:cNvPr id="100" name="Shape 100"/>
          <p:cNvSpPr txBox="1"/>
          <p:nvPr>
            <p:ph idx="1" type="body"/>
          </p:nvPr>
        </p:nvSpPr>
        <p:spPr>
          <a:xfrm>
            <a:off x="471900" y="1919075"/>
            <a:ext cx="8222100" cy="617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b="1" lang="en-GB" sz="2500"/>
              <a:t>Definitivamente no.</a:t>
            </a:r>
            <a:endParaRPr b="1"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471900" y="738725"/>
            <a:ext cx="41472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¿Cómo se usa entonces?</a:t>
            </a:r>
            <a:endParaRPr/>
          </a:p>
        </p:txBody>
      </p:sp>
      <p:sp>
        <p:nvSpPr>
          <p:cNvPr id="106" name="Shape 106"/>
          <p:cNvSpPr txBox="1"/>
          <p:nvPr>
            <p:ph idx="1" type="body"/>
          </p:nvPr>
        </p:nvSpPr>
        <p:spPr>
          <a:xfrm>
            <a:off x="471900" y="1919075"/>
            <a:ext cx="3713400" cy="271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Escribís las funciones más costosas en C/C++/Rust.</a:t>
            </a:r>
            <a:endParaRPr/>
          </a:p>
          <a:p>
            <a:pPr indent="-342900" lvl="0" marL="457200" rtl="0">
              <a:spcBef>
                <a:spcPts val="0"/>
              </a:spcBef>
              <a:spcAft>
                <a:spcPts val="0"/>
              </a:spcAft>
              <a:buSzPts val="1800"/>
              <a:buChar char="●"/>
            </a:pPr>
            <a:r>
              <a:rPr lang="en-GB"/>
              <a:t>Compilás a Wasm.</a:t>
            </a:r>
            <a:endParaRPr/>
          </a:p>
          <a:p>
            <a:pPr indent="-342900" lvl="0" marL="457200" rtl="0">
              <a:spcBef>
                <a:spcPts val="0"/>
              </a:spcBef>
              <a:spcAft>
                <a:spcPts val="0"/>
              </a:spcAft>
              <a:buSzPts val="1800"/>
              <a:buChar char="●"/>
            </a:pPr>
            <a:r>
              <a:rPr lang="en-GB"/>
              <a:t>Importás tu archivo compilado “.wasm”</a:t>
            </a:r>
            <a:endParaRPr/>
          </a:p>
          <a:p>
            <a:pPr indent="-342900" lvl="0" marL="457200">
              <a:spcBef>
                <a:spcPts val="0"/>
              </a:spcBef>
              <a:spcAft>
                <a:spcPts val="0"/>
              </a:spcAft>
              <a:buSzPts val="1800"/>
              <a:buChar char="●"/>
            </a:pPr>
            <a:r>
              <a:rPr lang="en-GB"/>
              <a:t>Llamás a las funciones desde tu código JS.</a:t>
            </a:r>
            <a:endParaRPr/>
          </a:p>
        </p:txBody>
      </p:sp>
      <p:pic>
        <p:nvPicPr>
          <p:cNvPr id="107" name="Shape 107"/>
          <p:cNvPicPr preferRelativeResize="0"/>
          <p:nvPr/>
        </p:nvPicPr>
        <p:blipFill rotWithShape="1">
          <a:blip r:embed="rId3">
            <a:alphaModFix/>
          </a:blip>
          <a:srcRect b="13010" l="6499" r="37612" t="5316"/>
          <a:stretch/>
        </p:blipFill>
        <p:spPr>
          <a:xfrm>
            <a:off x="4418375" y="345375"/>
            <a:ext cx="4603824" cy="3784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1000"/>
                                        <p:tgtEl>
                                          <p:spTgt spid="1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animEffect filter="fade" transition="in">
                                      <p:cBhvr>
                                        <p:cTn dur="1000"/>
                                        <p:tgtEl>
                                          <p:spTgt spid="1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animEffect filter="fade" transition="in">
                                      <p:cBhvr>
                                        <p:cTn dur="1000"/>
                                        <p:tgtEl>
                                          <p:spTgt spid="1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animEffect filter="fade" transition="in">
                                      <p:cBhvr>
                                        <p:cTn dur="1000"/>
                                        <p:tgtEl>
                                          <p:spTgt spid="10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Demo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GB"/>
              <a:t>Y a mi, como desarrollador .NET, ¿de qué me sirve?</a:t>
            </a:r>
            <a:endParaRPr/>
          </a:p>
        </p:txBody>
      </p:sp>
      <p:sp>
        <p:nvSpPr>
          <p:cNvPr id="118" name="Shape 1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GB" sz="5000"/>
              <a:t>Blazor.</a:t>
            </a:r>
            <a:endParaRPr sz="5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