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80" r:id="rId2"/>
    <p:sldMasterId id="2147483699" r:id="rId3"/>
  </p:sldMasterIdLst>
  <p:notesMasterIdLst>
    <p:notesMasterId r:id="rId27"/>
  </p:notesMasterIdLst>
  <p:handoutMasterIdLst>
    <p:handoutMasterId r:id="rId28"/>
  </p:handoutMasterIdLst>
  <p:sldIdLst>
    <p:sldId id="258" r:id="rId4"/>
    <p:sldId id="592" r:id="rId5"/>
    <p:sldId id="614" r:id="rId6"/>
    <p:sldId id="589" r:id="rId7"/>
    <p:sldId id="625" r:id="rId8"/>
    <p:sldId id="605" r:id="rId9"/>
    <p:sldId id="634" r:id="rId10"/>
    <p:sldId id="612" r:id="rId11"/>
    <p:sldId id="629" r:id="rId12"/>
    <p:sldId id="608" r:id="rId13"/>
    <p:sldId id="598" r:id="rId14"/>
    <p:sldId id="624" r:id="rId15"/>
    <p:sldId id="627" r:id="rId16"/>
    <p:sldId id="623" r:id="rId17"/>
    <p:sldId id="626" r:id="rId18"/>
    <p:sldId id="365" r:id="rId19"/>
    <p:sldId id="633" r:id="rId20"/>
    <p:sldId id="616" r:id="rId21"/>
    <p:sldId id="615" r:id="rId22"/>
    <p:sldId id="617" r:id="rId23"/>
    <p:sldId id="618" r:id="rId24"/>
    <p:sldId id="619" r:id="rId25"/>
    <p:sldId id="620" r:id="rId26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19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185"/>
    <a:srgbClr val="9BBB5C"/>
    <a:srgbClr val="680000"/>
    <a:srgbClr val="445469"/>
    <a:srgbClr val="F29B26"/>
    <a:srgbClr val="B16A0B"/>
    <a:srgbClr val="647C34"/>
    <a:srgbClr val="8FAADC"/>
    <a:srgbClr val="BD392F"/>
    <a:srgbClr val="242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20" autoAdjust="0"/>
  </p:normalViewPr>
  <p:slideViewPr>
    <p:cSldViewPr snapToGrid="0">
      <p:cViewPr varScale="1">
        <p:scale>
          <a:sx n="99" d="100"/>
          <a:sy n="99" d="100"/>
        </p:scale>
        <p:origin x="1488" y="168"/>
      </p:cViewPr>
      <p:guideLst>
        <p:guide orient="horz" pos="342"/>
        <p:guide pos="612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405" y="72"/>
      </p:cViewPr>
      <p:guideLst>
        <p:guide orient="horz" pos="2880"/>
        <p:guide pos="2119"/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08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>
                <a:latin typeface="Times" pitchFamily="18" charset="0"/>
              </a:defRPr>
            </a:lvl1pPr>
          </a:lstStyle>
          <a:p>
            <a:pPr>
              <a:defRPr/>
            </a:pPr>
            <a:endParaRPr lang="es-ES_tradnl" altLang="es-ES_tradnl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30613" y="0"/>
            <a:ext cx="3038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dirty="0">
                <a:latin typeface="Times" pitchFamily="18" charset="0"/>
              </a:defRPr>
            </a:lvl1pPr>
          </a:lstStyle>
          <a:p>
            <a:pPr>
              <a:defRPr/>
            </a:pPr>
            <a:endParaRPr lang="es-ES_tradnl" altLang="es-ES_tradnl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3557588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dirty="0">
                <a:latin typeface="Times" pitchFamily="18" charset="0"/>
              </a:defRPr>
            </a:lvl1pPr>
          </a:lstStyle>
          <a:p>
            <a:pPr>
              <a:defRPr/>
            </a:pPr>
            <a:endParaRPr lang="es-ES_tradnl" altLang="es-ES_tradnl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fld id="{3FCDF985-D914-4C1E-B15A-FEE737504648}" type="slidenum">
              <a:rPr lang="es-ES_tradnl" altLang="es-ES_tradnl"/>
              <a:pPr>
                <a:defRPr/>
              </a:pPr>
              <a:t>‹Nº›</a:t>
            </a:fld>
            <a:endParaRPr lang="es-ES_tradnl" altLang="es-ES_tradnl" dirty="0"/>
          </a:p>
        </p:txBody>
      </p:sp>
    </p:spTree>
    <p:extLst>
      <p:ext uri="{BB962C8B-B14F-4D97-AF65-F5344CB8AC3E}">
        <p14:creationId xmlns:p14="http://schemas.microsoft.com/office/powerpoint/2010/main" val="2177651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557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dirty="0">
                <a:latin typeface="Times" pitchFamily="18" charset="0"/>
              </a:defRPr>
            </a:lvl1pPr>
          </a:lstStyle>
          <a:p>
            <a:pPr>
              <a:defRPr/>
            </a:pPr>
            <a:endParaRPr lang="es-ES_tradnl" altLang="es-ES_tradnl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dirty="0">
                <a:latin typeface="Times" pitchFamily="18" charset="0"/>
              </a:defRPr>
            </a:lvl1pPr>
          </a:lstStyle>
          <a:p>
            <a:pPr>
              <a:defRPr/>
            </a:pPr>
            <a:endParaRPr lang="es-ES_tradnl" altLang="es-ES_tradnl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/>
              <a:t>Haga clic para modificar el estilo de texto del patrón</a:t>
            </a:r>
          </a:p>
          <a:p>
            <a:pPr lvl="1"/>
            <a:r>
              <a:rPr lang="es-ES_tradnl" altLang="es-ES_tradnl" noProof="0"/>
              <a:t>Segundo nivel</a:t>
            </a:r>
          </a:p>
          <a:p>
            <a:pPr lvl="2"/>
            <a:r>
              <a:rPr lang="es-ES_tradnl" altLang="es-ES_tradnl" noProof="0"/>
              <a:t>Tercer nivel</a:t>
            </a:r>
          </a:p>
          <a:p>
            <a:pPr lvl="3"/>
            <a:r>
              <a:rPr lang="es-ES_tradnl" altLang="es-ES_tradnl" noProof="0"/>
              <a:t>Cuarto nivel</a:t>
            </a:r>
          </a:p>
          <a:p>
            <a:pPr lvl="4"/>
            <a:r>
              <a:rPr lang="es-ES_tradnl" altLang="es-ES_tradnl" noProof="0"/>
              <a:t>Quinto nivel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8788"/>
            <a:ext cx="3557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dirty="0">
                <a:latin typeface="Times" pitchFamily="18" charset="0"/>
              </a:defRPr>
            </a:lvl1pPr>
          </a:lstStyle>
          <a:p>
            <a:pPr>
              <a:defRPr/>
            </a:pPr>
            <a:endParaRPr lang="es-ES_tradnl" altLang="es-ES_tradnl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48788"/>
            <a:ext cx="2889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fld id="{79F7D377-A52C-4A39-8E4B-42404A8C9C95}" type="slidenum">
              <a:rPr lang="es-ES_tradnl" altLang="es-ES_tradnl"/>
              <a:pPr>
                <a:defRPr/>
              </a:pPr>
              <a:t>‹Nº›</a:t>
            </a:fld>
            <a:endParaRPr lang="es-ES_tradnl" altLang="es-ES_tradnl" dirty="0"/>
          </a:p>
        </p:txBody>
      </p:sp>
    </p:spTree>
    <p:extLst>
      <p:ext uri="{BB962C8B-B14F-4D97-AF65-F5344CB8AC3E}">
        <p14:creationId xmlns:p14="http://schemas.microsoft.com/office/powerpoint/2010/main" val="465330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2687"/>
          </a:xfrm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 dirty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A9F6D6-A6A6-4641-B16C-F09E80885C8D}" type="slidenum">
              <a:rPr lang="es-ES_tradnl" altLang="es-ES_tradnl" sz="1200" b="0" smtClean="0">
                <a:latin typeface="Times" panose="02020603050405020304" pitchFamily="18" charset="0"/>
              </a:rPr>
              <a:pPr/>
              <a:t>1</a:t>
            </a:fld>
            <a:endParaRPr lang="es-ES_tradnl" altLang="es-ES_tradnl" sz="1200" b="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9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76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24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60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64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25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56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232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2687"/>
          </a:xfrm>
          <a:ln/>
        </p:spPr>
      </p:sp>
      <p:sp>
        <p:nvSpPr>
          <p:cNvPr id="109571" name="Marcador de nota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 dirty="0"/>
          </a:p>
        </p:txBody>
      </p:sp>
      <p:sp>
        <p:nvSpPr>
          <p:cNvPr id="109572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A1F1F0-16BF-445B-9C08-08C2640A448A}" type="slidenum">
              <a:rPr lang="es-ES_tradnl" altLang="es-ES_tradnl" sz="1200" b="0" smtClean="0">
                <a:latin typeface="Times" panose="02020603050405020304" pitchFamily="18" charset="0"/>
              </a:rPr>
              <a:pPr/>
              <a:t>16</a:t>
            </a:fld>
            <a:endParaRPr lang="es-ES_tradnl" altLang="es-ES_tradnl" sz="1200" b="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6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ic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3891775"/>
            <a:ext cx="9144001" cy="29662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757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9144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836104" y="2504602"/>
            <a:ext cx="3307896" cy="34968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2504602"/>
            <a:ext cx="3329506" cy="34968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170560" y="6144322"/>
            <a:ext cx="2760646" cy="568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2895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3381" y="0"/>
            <a:ext cx="5633425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54216" y="6289288"/>
            <a:ext cx="2610065" cy="367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8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572001" y="2422216"/>
            <a:ext cx="3596460" cy="26486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9847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4226312"/>
            <a:ext cx="4572000" cy="26316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572000" y="4226312"/>
            <a:ext cx="4572000" cy="26316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2700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93348" y="3416300"/>
            <a:ext cx="1931435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59065" y="2286000"/>
            <a:ext cx="1931435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3674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0164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7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54216" y="6266986"/>
            <a:ext cx="2651893" cy="501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cio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>
            <a:spLocks noChangeArrowheads="1"/>
          </p:cNvSpPr>
          <p:nvPr userDrawn="1"/>
        </p:nvSpPr>
        <p:spPr bwMode="auto">
          <a:xfrm>
            <a:off x="254001" y="3884614"/>
            <a:ext cx="8662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" altLang="es-ES" sz="24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inicial</a:t>
            </a:r>
          </a:p>
        </p:txBody>
      </p:sp>
    </p:spTree>
    <p:extLst>
      <p:ext uri="{BB962C8B-B14F-4D97-AF65-F5344CB8AC3E}">
        <p14:creationId xmlns:p14="http://schemas.microsoft.com/office/powerpoint/2010/main" val="2508309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060795" y="4231759"/>
            <a:ext cx="2324601" cy="161614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24733" y="3268345"/>
            <a:ext cx="2324601" cy="164389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171388" y="6278136"/>
            <a:ext cx="4803557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8820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997000" y="2466754"/>
            <a:ext cx="2324601" cy="16879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24733" y="1584251"/>
            <a:ext cx="2324601" cy="158177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16369" y="3984603"/>
            <a:ext cx="2324601" cy="157654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71388" y="6278136"/>
            <a:ext cx="4803557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804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575980" y="3423424"/>
            <a:ext cx="4568021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8366" y="1"/>
            <a:ext cx="4584345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171388" y="6278136"/>
            <a:ext cx="4803557" cy="4125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733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575980" y="3423424"/>
            <a:ext cx="4568021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3423424"/>
            <a:ext cx="457598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575980" y="1"/>
            <a:ext cx="4568021" cy="34234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5187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3981126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0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62874" y="1"/>
            <a:ext cx="3981126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31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14464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0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of 3 - v2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44060" y="2163336"/>
            <a:ext cx="2265467" cy="26428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907736" y="2163336"/>
            <a:ext cx="2265467" cy="26428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55287" y="2163336"/>
            <a:ext cx="2265467" cy="26428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44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" y="0"/>
            <a:ext cx="588978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2917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32128" y="0"/>
            <a:ext cx="5211873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1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cio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>
            <a:spLocks noChangeArrowheads="1"/>
          </p:cNvSpPr>
          <p:nvPr userDrawn="1"/>
        </p:nvSpPr>
        <p:spPr bwMode="auto">
          <a:xfrm>
            <a:off x="254001" y="6183315"/>
            <a:ext cx="8662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altLang="es-ES" sz="24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inicial</a:t>
            </a:r>
          </a:p>
        </p:txBody>
      </p:sp>
    </p:spTree>
    <p:extLst>
      <p:ext uri="{BB962C8B-B14F-4D97-AF65-F5344CB8AC3E}">
        <p14:creationId xmlns:p14="http://schemas.microsoft.com/office/powerpoint/2010/main" val="3404920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54216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8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3254216" y="6255835"/>
            <a:ext cx="2710452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79724" y="0"/>
            <a:ext cx="4564277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0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54216" y="6255835"/>
            <a:ext cx="2710452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64277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0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2391362"/>
            <a:ext cx="4540814" cy="25392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-240030" y="194310"/>
            <a:ext cx="6069330" cy="5950012"/>
          </a:xfrm>
          <a:custGeom>
            <a:avLst/>
            <a:gdLst>
              <a:gd name="connsiteX0" fmla="*/ 8955694 w 11724934"/>
              <a:gd name="connsiteY0" fmla="*/ 2976334 h 13428667"/>
              <a:gd name="connsiteX1" fmla="*/ 3330999 w 11724934"/>
              <a:gd name="connsiteY1" fmla="*/ 12125956 h 13428667"/>
              <a:gd name="connsiteX2" fmla="*/ 3074428 w 11724934"/>
              <a:gd name="connsiteY2" fmla="*/ 11690634 h 13428667"/>
              <a:gd name="connsiteX3" fmla="*/ 8133670 w 11724934"/>
              <a:gd name="connsiteY3" fmla="*/ 3460824 h 13428667"/>
              <a:gd name="connsiteX4" fmla="*/ 6613112 w 11724934"/>
              <a:gd name="connsiteY4" fmla="*/ 2045671 h 13428667"/>
              <a:gd name="connsiteX5" fmla="*/ 988418 w 11724934"/>
              <a:gd name="connsiteY5" fmla="*/ 11195294 h 13428667"/>
              <a:gd name="connsiteX6" fmla="*/ 731845 w 11724934"/>
              <a:gd name="connsiteY6" fmla="*/ 10759973 h 13428667"/>
              <a:gd name="connsiteX7" fmla="*/ 5791089 w 11724934"/>
              <a:gd name="connsiteY7" fmla="*/ 2530161 h 13428667"/>
              <a:gd name="connsiteX8" fmla="*/ 10347090 w 11724934"/>
              <a:gd name="connsiteY8" fmla="*/ 1955479 h 13428667"/>
              <a:gd name="connsiteX9" fmla="*/ 3290281 w 11724934"/>
              <a:gd name="connsiteY9" fmla="*/ 13428667 h 13428667"/>
              <a:gd name="connsiteX10" fmla="*/ 2991235 w 11724934"/>
              <a:gd name="connsiteY10" fmla="*/ 12921283 h 13428667"/>
              <a:gd name="connsiteX11" fmla="*/ 9388443 w 11724934"/>
              <a:gd name="connsiteY11" fmla="*/ 2520493 h 13428667"/>
              <a:gd name="connsiteX12" fmla="*/ 9016568 w 11724934"/>
              <a:gd name="connsiteY12" fmla="*/ 1717422 h 13428667"/>
              <a:gd name="connsiteX13" fmla="*/ 3391873 w 11724934"/>
              <a:gd name="connsiteY13" fmla="*/ 10867044 h 13428667"/>
              <a:gd name="connsiteX14" fmla="*/ 3135302 w 11724934"/>
              <a:gd name="connsiteY14" fmla="*/ 10431723 h 13428667"/>
              <a:gd name="connsiteX15" fmla="*/ 8194543 w 11724934"/>
              <a:gd name="connsiteY15" fmla="*/ 2201912 h 13428667"/>
              <a:gd name="connsiteX16" fmla="*/ 8004509 w 11724934"/>
              <a:gd name="connsiteY16" fmla="*/ 1024816 h 13428667"/>
              <a:gd name="connsiteX17" fmla="*/ 947699 w 11724934"/>
              <a:gd name="connsiteY17" fmla="*/ 12498007 h 13428667"/>
              <a:gd name="connsiteX18" fmla="*/ 648653 w 11724934"/>
              <a:gd name="connsiteY18" fmla="*/ 11990622 h 13428667"/>
              <a:gd name="connsiteX19" fmla="*/ 7045862 w 11724934"/>
              <a:gd name="connsiteY19" fmla="*/ 1589830 h 13428667"/>
              <a:gd name="connsiteX20" fmla="*/ 11724934 w 11724934"/>
              <a:gd name="connsiteY20" fmla="*/ 930662 h 13428667"/>
              <a:gd name="connsiteX21" fmla="*/ 4668125 w 11724934"/>
              <a:gd name="connsiteY21" fmla="*/ 12403851 h 13428667"/>
              <a:gd name="connsiteX22" fmla="*/ 4369080 w 11724934"/>
              <a:gd name="connsiteY22" fmla="*/ 11896466 h 13428667"/>
              <a:gd name="connsiteX23" fmla="*/ 10766288 w 11724934"/>
              <a:gd name="connsiteY23" fmla="*/ 1495676 h 13428667"/>
              <a:gd name="connsiteX24" fmla="*/ 6673985 w 11724934"/>
              <a:gd name="connsiteY24" fmla="*/ 786761 h 13428667"/>
              <a:gd name="connsiteX25" fmla="*/ 1049293 w 11724934"/>
              <a:gd name="connsiteY25" fmla="*/ 9936384 h 13428667"/>
              <a:gd name="connsiteX26" fmla="*/ 792719 w 11724934"/>
              <a:gd name="connsiteY26" fmla="*/ 9501062 h 13428667"/>
              <a:gd name="connsiteX27" fmla="*/ 5851961 w 11724934"/>
              <a:gd name="connsiteY27" fmla="*/ 1271251 h 13428667"/>
              <a:gd name="connsiteX28" fmla="*/ 6440843 w 11724934"/>
              <a:gd name="connsiteY28" fmla="*/ 94156 h 13428667"/>
              <a:gd name="connsiteX29" fmla="*/ 278218 w 11724934"/>
              <a:gd name="connsiteY29" fmla="*/ 10053030 h 13428667"/>
              <a:gd name="connsiteX30" fmla="*/ 0 w 11724934"/>
              <a:gd name="connsiteY30" fmla="*/ 9580984 h 13428667"/>
              <a:gd name="connsiteX31" fmla="*/ 5543097 w 11724934"/>
              <a:gd name="connsiteY31" fmla="*/ 623276 h 13428667"/>
              <a:gd name="connsiteX32" fmla="*/ 9382354 w 11724934"/>
              <a:gd name="connsiteY32" fmla="*/ 0 h 13428667"/>
              <a:gd name="connsiteX33" fmla="*/ 2325545 w 11724934"/>
              <a:gd name="connsiteY33" fmla="*/ 11473190 h 13428667"/>
              <a:gd name="connsiteX34" fmla="*/ 2026498 w 11724934"/>
              <a:gd name="connsiteY34" fmla="*/ 10965805 h 13428667"/>
              <a:gd name="connsiteX35" fmla="*/ 8423706 w 11724934"/>
              <a:gd name="connsiteY35" fmla="*/ 565013 h 1342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724934" h="13428667">
                <a:moveTo>
                  <a:pt x="8955694" y="2976334"/>
                </a:moveTo>
                <a:lnTo>
                  <a:pt x="3330999" y="12125956"/>
                </a:lnTo>
                <a:lnTo>
                  <a:pt x="3074428" y="11690634"/>
                </a:lnTo>
                <a:lnTo>
                  <a:pt x="8133670" y="3460824"/>
                </a:lnTo>
                <a:close/>
                <a:moveTo>
                  <a:pt x="6613112" y="2045671"/>
                </a:moveTo>
                <a:lnTo>
                  <a:pt x="988418" y="11195294"/>
                </a:lnTo>
                <a:lnTo>
                  <a:pt x="731845" y="10759973"/>
                </a:lnTo>
                <a:lnTo>
                  <a:pt x="5791089" y="2530161"/>
                </a:lnTo>
                <a:close/>
                <a:moveTo>
                  <a:pt x="10347090" y="1955479"/>
                </a:moveTo>
                <a:lnTo>
                  <a:pt x="3290281" y="13428667"/>
                </a:lnTo>
                <a:lnTo>
                  <a:pt x="2991235" y="12921283"/>
                </a:lnTo>
                <a:lnTo>
                  <a:pt x="9388443" y="2520493"/>
                </a:lnTo>
                <a:close/>
                <a:moveTo>
                  <a:pt x="9016568" y="1717422"/>
                </a:moveTo>
                <a:lnTo>
                  <a:pt x="3391873" y="10867044"/>
                </a:lnTo>
                <a:lnTo>
                  <a:pt x="3135302" y="10431723"/>
                </a:lnTo>
                <a:lnTo>
                  <a:pt x="8194543" y="2201912"/>
                </a:lnTo>
                <a:close/>
                <a:moveTo>
                  <a:pt x="8004509" y="1024816"/>
                </a:moveTo>
                <a:lnTo>
                  <a:pt x="947699" y="12498007"/>
                </a:lnTo>
                <a:lnTo>
                  <a:pt x="648653" y="11990622"/>
                </a:lnTo>
                <a:lnTo>
                  <a:pt x="7045862" y="1589830"/>
                </a:lnTo>
                <a:close/>
                <a:moveTo>
                  <a:pt x="11724934" y="930662"/>
                </a:moveTo>
                <a:lnTo>
                  <a:pt x="4668125" y="12403851"/>
                </a:lnTo>
                <a:lnTo>
                  <a:pt x="4369080" y="11896466"/>
                </a:lnTo>
                <a:lnTo>
                  <a:pt x="10766288" y="1495676"/>
                </a:lnTo>
                <a:close/>
                <a:moveTo>
                  <a:pt x="6673985" y="786761"/>
                </a:moveTo>
                <a:lnTo>
                  <a:pt x="1049293" y="9936384"/>
                </a:lnTo>
                <a:lnTo>
                  <a:pt x="792719" y="9501062"/>
                </a:lnTo>
                <a:lnTo>
                  <a:pt x="5851961" y="1271251"/>
                </a:lnTo>
                <a:close/>
                <a:moveTo>
                  <a:pt x="6440843" y="94156"/>
                </a:moveTo>
                <a:lnTo>
                  <a:pt x="278218" y="10053030"/>
                </a:lnTo>
                <a:lnTo>
                  <a:pt x="0" y="9580984"/>
                </a:lnTo>
                <a:lnTo>
                  <a:pt x="5543097" y="623276"/>
                </a:lnTo>
                <a:close/>
                <a:moveTo>
                  <a:pt x="9382354" y="0"/>
                </a:moveTo>
                <a:lnTo>
                  <a:pt x="2325545" y="11473190"/>
                </a:lnTo>
                <a:lnTo>
                  <a:pt x="2026498" y="10965805"/>
                </a:lnTo>
                <a:lnTo>
                  <a:pt x="8423706" y="5650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491244" y="2457662"/>
            <a:ext cx="1652756" cy="24104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457662"/>
            <a:ext cx="4192092" cy="24104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194736" y="2457662"/>
            <a:ext cx="1645611" cy="24104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842990" y="2457662"/>
            <a:ext cx="1645611" cy="24104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7980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0" y="0"/>
            <a:ext cx="3204022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254216" y="6289288"/>
            <a:ext cx="2610065" cy="3679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586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899684" y="2257898"/>
            <a:ext cx="3350037" cy="3268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3072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581194" y="2604977"/>
            <a:ext cx="1472344" cy="15894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755549" y="2604977"/>
            <a:ext cx="1472344" cy="15894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2929904" y="2604977"/>
            <a:ext cx="1472344" cy="15894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104259" y="2604977"/>
            <a:ext cx="1472344" cy="15894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5951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735782" y="2198953"/>
            <a:ext cx="2788758" cy="29748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9405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7117" y="2207942"/>
            <a:ext cx="2183013" cy="9961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03891" y="2207942"/>
            <a:ext cx="2183013" cy="9961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480504" y="2207942"/>
            <a:ext cx="2183013" cy="9961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ls_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6772204" y="4343419"/>
            <a:ext cx="685800" cy="6858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63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4258500" y="4318869"/>
            <a:ext cx="685800" cy="6858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63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1819773" y="4343419"/>
            <a:ext cx="685800" cy="6858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63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8658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eople_are_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4277984" y="3183671"/>
            <a:ext cx="685800" cy="6858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63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3" hasCustomPrompt="1"/>
          </p:nvPr>
        </p:nvSpPr>
        <p:spPr>
          <a:xfrm>
            <a:off x="6893278" y="3183671"/>
            <a:ext cx="685800" cy="6858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63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4" hasCustomPrompt="1"/>
          </p:nvPr>
        </p:nvSpPr>
        <p:spPr>
          <a:xfrm>
            <a:off x="1645541" y="3183671"/>
            <a:ext cx="685800" cy="6858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63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13002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ppy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4" hasCustomPrompt="1"/>
          </p:nvPr>
        </p:nvSpPr>
        <p:spPr>
          <a:xfrm>
            <a:off x="3079340" y="2495588"/>
            <a:ext cx="1081165" cy="107899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63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5" hasCustomPrompt="1"/>
          </p:nvPr>
        </p:nvSpPr>
        <p:spPr>
          <a:xfrm>
            <a:off x="4965781" y="2495588"/>
            <a:ext cx="1081165" cy="107899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63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 hasCustomPrompt="1"/>
          </p:nvPr>
        </p:nvSpPr>
        <p:spPr>
          <a:xfrm>
            <a:off x="6852222" y="2495588"/>
            <a:ext cx="1081165" cy="107899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63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184324" y="2495588"/>
            <a:ext cx="1081165" cy="107899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563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0989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049261" y="3832718"/>
            <a:ext cx="1386458" cy="6752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63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381477" y="3832718"/>
            <a:ext cx="1386458" cy="6752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63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384832" y="3832719"/>
            <a:ext cx="1386458" cy="6752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63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717047" y="3832719"/>
            <a:ext cx="1386458" cy="6752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63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049261" y="2823210"/>
            <a:ext cx="1386458" cy="7191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63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381477" y="2823210"/>
            <a:ext cx="1386458" cy="7191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63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6384832" y="2823210"/>
            <a:ext cx="1386458" cy="7191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63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717047" y="2823210"/>
            <a:ext cx="1386458" cy="7191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63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957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729415" y="2217420"/>
            <a:ext cx="1701280" cy="185468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63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731503" y="2217420"/>
            <a:ext cx="1701229" cy="185468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63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725241" y="2217420"/>
            <a:ext cx="1701305" cy="185468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63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727328" y="2217420"/>
            <a:ext cx="1701305" cy="185468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63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6674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20541" y="1943100"/>
            <a:ext cx="2230090" cy="2507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873839" y="1943100"/>
            <a:ext cx="2230090" cy="2507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447190" y="1943100"/>
            <a:ext cx="2239721" cy="25392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2778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5610"/>
            <a:ext cx="9144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025611" y="2641368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27698" y="2641368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04061" y="2641368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2641368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025611" y="2504208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27698" y="2504208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04061" y="2504208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2504208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0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53425" y="2162022"/>
            <a:ext cx="1351378" cy="135331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821777" y="2162022"/>
            <a:ext cx="1351378" cy="135331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353425" y="3949837"/>
            <a:ext cx="1351378" cy="135331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21777" y="3949837"/>
            <a:ext cx="1351378" cy="135331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2485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>
            <a:spLocks noChangeArrowheads="1"/>
          </p:cNvSpPr>
          <p:nvPr userDrawn="1"/>
        </p:nvSpPr>
        <p:spPr bwMode="auto">
          <a:xfrm>
            <a:off x="254001" y="2860677"/>
            <a:ext cx="8662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s-ES" altLang="es-ES" sz="24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 de cierre</a:t>
            </a:r>
          </a:p>
        </p:txBody>
      </p:sp>
    </p:spTree>
    <p:extLst>
      <p:ext uri="{BB962C8B-B14F-4D97-AF65-F5344CB8AC3E}">
        <p14:creationId xmlns:p14="http://schemas.microsoft.com/office/powerpoint/2010/main" val="30528490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eet 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428800" y="2045975"/>
            <a:ext cx="1015311" cy="1014984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28800" y="3728800"/>
            <a:ext cx="1015311" cy="1014984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206172" y="2045975"/>
            <a:ext cx="1015311" cy="1014984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3206172" y="3728800"/>
            <a:ext cx="1015311" cy="1014984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004081" y="2045975"/>
            <a:ext cx="1015311" cy="1014984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004081" y="3728800"/>
            <a:ext cx="1015311" cy="1014984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781454" y="2045975"/>
            <a:ext cx="1015311" cy="1014984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781453" y="3728800"/>
            <a:ext cx="1015311" cy="1014984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8224109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231592" y="3840480"/>
            <a:ext cx="1009752" cy="11867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83425" y="3840480"/>
            <a:ext cx="1009752" cy="11867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489425" y="3840480"/>
            <a:ext cx="1009752" cy="11867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20800" y="3840480"/>
            <a:ext cx="1009752" cy="11867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652050" y="3840480"/>
            <a:ext cx="1009752" cy="11867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231592" y="2009542"/>
            <a:ext cx="1009752" cy="11867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083425" y="2009542"/>
            <a:ext cx="1009752" cy="11867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489425" y="2009542"/>
            <a:ext cx="1009752" cy="11867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0800" y="2009542"/>
            <a:ext cx="1009752" cy="11867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652050" y="2009542"/>
            <a:ext cx="1009752" cy="118678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0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Welcome_messag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025611" y="2407193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027698" y="2407193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04061" y="2407193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2407193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_of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30175" y="2571750"/>
            <a:ext cx="1399905" cy="1611630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600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86704" y="2571750"/>
            <a:ext cx="1399905" cy="1611630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600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860241" y="2571750"/>
            <a:ext cx="1399905" cy="1611630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600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845208" y="2571750"/>
            <a:ext cx="1399905" cy="1611630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600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6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46038" y="2560320"/>
            <a:ext cx="1399905" cy="1543050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000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832" y="2560320"/>
            <a:ext cx="1399905" cy="1543050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000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861875" y="2560320"/>
            <a:ext cx="1399905" cy="1543050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000">
                <a:latin typeface="Lato" charset="0"/>
                <a:ea typeface="Lato" charset="0"/>
                <a:cs typeface="Lato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06148" y="2292893"/>
            <a:ext cx="1100996" cy="110185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863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7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215549" y="1493887"/>
            <a:ext cx="2376893" cy="39763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6577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85801" y="3572765"/>
            <a:ext cx="3484710" cy="16507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2708622" y="1931670"/>
            <a:ext cx="3596129" cy="15905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207009" y="3572765"/>
            <a:ext cx="2097741" cy="16507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6341250" y="3572765"/>
            <a:ext cx="2116950" cy="16507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6341249" y="1931670"/>
            <a:ext cx="2116950" cy="15905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685800" y="1931670"/>
            <a:ext cx="1976718" cy="15905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0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22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of 3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60809" y="2091690"/>
            <a:ext cx="2376360" cy="21903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15197" y="2091690"/>
            <a:ext cx="2380073" cy="21903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291799" y="2091690"/>
            <a:ext cx="2572481" cy="21903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0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62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89749" y="3095988"/>
            <a:ext cx="1690006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124102" y="1965688"/>
            <a:ext cx="1690006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572678" y="1080281"/>
            <a:ext cx="1690006" cy="30117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32873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59595" y="2354580"/>
            <a:ext cx="5180018" cy="30975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15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474502" y="3416300"/>
            <a:ext cx="1931435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508784" y="2286000"/>
            <a:ext cx="1931435" cy="34417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7630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4594303"/>
            <a:ext cx="2222890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-5577"/>
            <a:ext cx="2241979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344725" y="-5577"/>
            <a:ext cx="2222890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344725" y="2391936"/>
            <a:ext cx="2222890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183420" y="6311590"/>
            <a:ext cx="4760023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9087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902021" y="4594303"/>
            <a:ext cx="2241979" cy="22636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902021" y="-5577"/>
            <a:ext cx="2241979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562013" y="-5577"/>
            <a:ext cx="2222890" cy="225812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562013" y="2391936"/>
            <a:ext cx="2222890" cy="44660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183420" y="6311590"/>
            <a:ext cx="4760023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326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292235" y="4126230"/>
            <a:ext cx="1851765" cy="19377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823695" y="4126230"/>
            <a:ext cx="1823703" cy="19377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" y="4126230"/>
            <a:ext cx="1823703" cy="19377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469817" y="4126230"/>
            <a:ext cx="1823703" cy="19377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3647398" y="4126230"/>
            <a:ext cx="1823703" cy="19377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2927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2405488"/>
            <a:ext cx="3723097" cy="44525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7337032" y="4839629"/>
            <a:ext cx="18069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3723097" y="4839629"/>
            <a:ext cx="18069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5530065" y="4839629"/>
            <a:ext cx="1806968" cy="201837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723097" y="-6351"/>
            <a:ext cx="5420904" cy="48459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3903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87713" y="3434575"/>
            <a:ext cx="3056288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3683" y="3434575"/>
            <a:ext cx="3056288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050764" y="0"/>
            <a:ext cx="3036949" cy="34345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87713" y="0"/>
            <a:ext cx="3056288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3683" y="0"/>
            <a:ext cx="3056288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3050764" y="3434575"/>
            <a:ext cx="3036949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2902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onry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456878"/>
            <a:ext cx="2367870" cy="34011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480602" y="0"/>
            <a:ext cx="210374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1"/>
            <a:ext cx="2367870" cy="332306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183420" y="6311590"/>
            <a:ext cx="4760023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4926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onry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776131" y="3456878"/>
            <a:ext cx="2367870" cy="340112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572000" y="0"/>
            <a:ext cx="210374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776131" y="1"/>
            <a:ext cx="2367870" cy="332306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83420" y="6311590"/>
            <a:ext cx="4760023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903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4884235" y="78061"/>
            <a:ext cx="4349087" cy="6872932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902861" y="6266986"/>
            <a:ext cx="3061807" cy="500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688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232990" y="289932"/>
            <a:ext cx="711076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68021" y="0"/>
            <a:ext cx="457598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6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183420" y="6311590"/>
            <a:ext cx="4760023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5765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3116387" y="3966210"/>
            <a:ext cx="2911227" cy="28917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3966210"/>
            <a:ext cx="2911227" cy="28917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232774" y="3966210"/>
            <a:ext cx="2911227" cy="28917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6050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16648" y="2137410"/>
            <a:ext cx="1445547" cy="252603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67309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83420" y="6311590"/>
            <a:ext cx="4760023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227630" y="2091690"/>
            <a:ext cx="2716318" cy="4800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3832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83420" y="6311590"/>
            <a:ext cx="4760023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470856" y="3211830"/>
            <a:ext cx="2159189" cy="38176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8463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82575" y="4869181"/>
            <a:ext cx="1447531" cy="25717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876118" y="3794760"/>
            <a:ext cx="1447531" cy="25717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816402" y="4869181"/>
            <a:ext cx="1447531" cy="257175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183420" y="6311590"/>
            <a:ext cx="4760023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57240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509524" y="2023110"/>
            <a:ext cx="4469083" cy="283709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588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App Comp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3567713" y="2490203"/>
            <a:ext cx="2054525" cy="25784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46430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75517" y="2651593"/>
            <a:ext cx="3103256" cy="196739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45870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162431" y="2679405"/>
            <a:ext cx="2842953" cy="180676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315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52633" y="1779328"/>
            <a:ext cx="2654439" cy="40193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6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505815" y="3233166"/>
            <a:ext cx="2181412" cy="140448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447783" y="3241447"/>
            <a:ext cx="2181412" cy="139620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339385" y="3519471"/>
            <a:ext cx="2461311" cy="15620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54981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859787" y="0"/>
            <a:ext cx="2284214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476307" y="0"/>
            <a:ext cx="2213402" cy="684099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12776" y="6300439"/>
            <a:ext cx="2534775" cy="3568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6151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54216" y="6255835"/>
            <a:ext cx="2710452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54216" y="6255835"/>
            <a:ext cx="2710452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 rotWithShape="1">
          <a:blip r:embed="rId2"/>
          <a:srcRect l="476" t="6543" r="1002" b="8517"/>
          <a:stretch/>
        </p:blipFill>
        <p:spPr>
          <a:xfrm>
            <a:off x="0" y="6333744"/>
            <a:ext cx="9144000" cy="5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55712" y="2100354"/>
            <a:ext cx="1686656" cy="19637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976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431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26.xml"/><Relationship Id="rId42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52.xml"/><Relationship Id="rId63" Type="http://schemas.openxmlformats.org/officeDocument/2006/relationships/slideLayout" Target="../slideLayouts/slideLayout68.xml"/><Relationship Id="rId68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40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8.xml"/><Relationship Id="rId58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71.xml"/><Relationship Id="rId74" Type="http://schemas.openxmlformats.org/officeDocument/2006/relationships/slideLayout" Target="../slideLayouts/slideLayout79.xml"/><Relationship Id="rId79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61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8.xml"/><Relationship Id="rId48" Type="http://schemas.openxmlformats.org/officeDocument/2006/relationships/slideLayout" Target="../slideLayouts/slideLayout53.xml"/><Relationship Id="rId56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9.xml"/><Relationship Id="rId69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82.xml"/><Relationship Id="rId8" Type="http://schemas.openxmlformats.org/officeDocument/2006/relationships/slideLayout" Target="../slideLayouts/slideLayout13.xml"/><Relationship Id="rId51" Type="http://schemas.openxmlformats.org/officeDocument/2006/relationships/slideLayout" Target="../slideLayouts/slideLayout56.xml"/><Relationship Id="rId7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51.xml"/><Relationship Id="rId59" Type="http://schemas.openxmlformats.org/officeDocument/2006/relationships/slideLayout" Target="../slideLayouts/slideLayout64.xml"/><Relationship Id="rId67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25.xml"/><Relationship Id="rId41" Type="http://schemas.openxmlformats.org/officeDocument/2006/relationships/slideLayout" Target="../slideLayouts/slideLayout46.xml"/><Relationship Id="rId54" Type="http://schemas.openxmlformats.org/officeDocument/2006/relationships/slideLayout" Target="../slideLayouts/slideLayout59.xml"/><Relationship Id="rId62" Type="http://schemas.openxmlformats.org/officeDocument/2006/relationships/slideLayout" Target="../slideLayouts/slideLayout67.xml"/><Relationship Id="rId70" Type="http://schemas.openxmlformats.org/officeDocument/2006/relationships/slideLayout" Target="../slideLayouts/slideLayout75.xml"/><Relationship Id="rId75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49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15.xml"/><Relationship Id="rId31" Type="http://schemas.openxmlformats.org/officeDocument/2006/relationships/slideLayout" Target="../slideLayouts/slideLayout36.xml"/><Relationship Id="rId44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7.xml"/><Relationship Id="rId60" Type="http://schemas.openxmlformats.org/officeDocument/2006/relationships/slideLayout" Target="../slideLayouts/slideLayout65.xml"/><Relationship Id="rId65" Type="http://schemas.openxmlformats.org/officeDocument/2006/relationships/slideLayout" Target="../slideLayouts/slideLayout70.xml"/><Relationship Id="rId73" Type="http://schemas.openxmlformats.org/officeDocument/2006/relationships/slideLayout" Target="../slideLayouts/slideLayout78.xml"/><Relationship Id="rId78" Type="http://schemas.openxmlformats.org/officeDocument/2006/relationships/slideLayout" Target="../slideLayouts/slideLayout83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9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5.xml"/><Relationship Id="rId55" Type="http://schemas.openxmlformats.org/officeDocument/2006/relationships/slideLayout" Target="../slideLayouts/slideLayout60.xml"/><Relationship Id="rId76" Type="http://schemas.openxmlformats.org/officeDocument/2006/relationships/slideLayout" Target="../slideLayouts/slideLayout81.xml"/><Relationship Id="rId7" Type="http://schemas.openxmlformats.org/officeDocument/2006/relationships/slideLayout" Target="../slideLayouts/slideLayout12.xml"/><Relationship Id="rId7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6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7 Rectángulo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2000" dirty="0"/>
            </a:p>
          </p:txBody>
        </p:sp>
        <p:pic>
          <p:nvPicPr>
            <p:cNvPr id="1028" name="Imagen 5" descr="LOGO-UPV-hv-01.png"/>
            <p:cNvPicPr>
              <a:picLocks noChangeAspect="1"/>
            </p:cNvPicPr>
            <p:nvPr userDrawn="1"/>
          </p:nvPicPr>
          <p:blipFill>
            <a:blip r:embed="rId5">
              <a:lum bright="76000"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586" y="2375383"/>
              <a:ext cx="3430829" cy="1211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4" r:id="rId2"/>
    <p:sldLayoutId id="214748369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6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9144001" cy="6858000"/>
          </a:xfrm>
        </p:grpSpPr>
        <p:sp>
          <p:nvSpPr>
            <p:cNvPr id="8" name="7 Rectángulo"/>
            <p:cNvSpPr/>
            <p:nvPr userDrawn="1"/>
          </p:nvSpPr>
          <p:spPr>
            <a:xfrm>
              <a:off x="-1" y="0"/>
              <a:ext cx="9144001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2000" dirty="0"/>
            </a:p>
          </p:txBody>
        </p:sp>
        <p:pic>
          <p:nvPicPr>
            <p:cNvPr id="2053" name="Imagen 5" descr="LOGO-UPV-hv-01.png"/>
            <p:cNvPicPr>
              <a:picLocks noChangeAspect="1"/>
            </p:cNvPicPr>
            <p:nvPr userDrawn="1"/>
          </p:nvPicPr>
          <p:blipFill>
            <a:blip r:embed="rId4" cstate="print">
              <a:lum bright="76000"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645" y="4045918"/>
              <a:ext cx="2940710" cy="1038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9 Rectángulo"/>
            <p:cNvSpPr/>
            <p:nvPr userDrawn="1"/>
          </p:nvSpPr>
          <p:spPr>
            <a:xfrm>
              <a:off x="-1" y="6562725"/>
              <a:ext cx="9144001" cy="295275"/>
            </a:xfrm>
            <a:prstGeom prst="rect">
              <a:avLst/>
            </a:prstGeom>
            <a:pattFill prst="ltVert">
              <a:fgClr>
                <a:schemeClr val="tx1">
                  <a:lumMod val="85000"/>
                  <a:lumOff val="15000"/>
                </a:schemeClr>
              </a:fgClr>
              <a:bgClr>
                <a:schemeClr val="tx1">
                  <a:lumMod val="95000"/>
                  <a:lumOff val="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2000" dirty="0"/>
            </a:p>
          </p:txBody>
        </p:sp>
      </p:grpSp>
      <p:sp>
        <p:nvSpPr>
          <p:cNvPr id="3075" name="10 CuadroTexto"/>
          <p:cNvSpPr txBox="1">
            <a:spLocks noChangeArrowheads="1"/>
          </p:cNvSpPr>
          <p:nvPr/>
        </p:nvSpPr>
        <p:spPr bwMode="auto">
          <a:xfrm>
            <a:off x="2933700" y="5791202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s-ES" sz="2800" b="0" dirty="0">
                <a:solidFill>
                  <a:srgbClr val="F2F2F2"/>
                </a:solidFill>
                <a:latin typeface="Arial" charset="0"/>
                <a:cs typeface="Arial" charset="0"/>
              </a:rPr>
              <a:t>www.upv.es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Lato Light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22561" y="6256370"/>
            <a:ext cx="3303678" cy="323157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pPr algn="ctr"/>
            <a:r>
              <a:rPr lang="id-ID" sz="9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750" dirty="0">
                <a:solidFill>
                  <a:schemeClr val="tx2"/>
                </a:solidFill>
                <a:latin typeface="Lato Light"/>
                <a:cs typeface="Lato Light"/>
              </a:rPr>
              <a:t>© 2016 Jetfabrik </a:t>
            </a:r>
            <a:r>
              <a:rPr lang="id-ID" sz="750" dirty="0">
                <a:solidFill>
                  <a:schemeClr val="tx2"/>
                </a:solidFill>
                <a:latin typeface="Lato Light"/>
                <a:cs typeface="Lato Light"/>
              </a:rPr>
              <a:t>Multipurpose Theme</a:t>
            </a:r>
            <a:r>
              <a:rPr lang="en-US" sz="750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75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8653275" y="261501"/>
            <a:ext cx="322490" cy="32461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2" tIns="17146" rIns="34292" bIns="17146" rtlCol="0" anchor="ctr"/>
          <a:lstStyle/>
          <a:p>
            <a:pPr algn="ctr"/>
            <a:endParaRPr lang="en-US" sz="1351" b="0" i="0" dirty="0">
              <a:latin typeface="Lato Light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32898" y="303535"/>
            <a:ext cx="374123" cy="230953"/>
          </a:xfrm>
          <a:prstGeom prst="rect">
            <a:avLst/>
          </a:prstGeom>
          <a:noFill/>
        </p:spPr>
        <p:txBody>
          <a:bodyPr wrap="none" lIns="68571" tIns="34286" rIns="68571" bIns="34286" rtlCol="0">
            <a:spAutoFit/>
          </a:bodyPr>
          <a:lstStyle/>
          <a:p>
            <a:pPr algn="ctr"/>
            <a:fld id="{260E2A6B-A809-4840-BF14-8648BC0BDF87}" type="slidenum">
              <a:rPr lang="id-ID" sz="105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‹Nº›</a:t>
            </a:fld>
            <a:endParaRPr lang="id-ID" sz="105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0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  <p:sldLayoutId id="2147483744" r:id="rId42"/>
    <p:sldLayoutId id="2147483745" r:id="rId43"/>
    <p:sldLayoutId id="2147483746" r:id="rId44"/>
    <p:sldLayoutId id="2147483747" r:id="rId45"/>
    <p:sldLayoutId id="2147483748" r:id="rId46"/>
    <p:sldLayoutId id="2147483749" r:id="rId47"/>
    <p:sldLayoutId id="2147483750" r:id="rId48"/>
    <p:sldLayoutId id="2147483751" r:id="rId49"/>
    <p:sldLayoutId id="2147483752" r:id="rId50"/>
    <p:sldLayoutId id="2147483753" r:id="rId51"/>
    <p:sldLayoutId id="2147483754" r:id="rId52"/>
    <p:sldLayoutId id="2147483755" r:id="rId53"/>
    <p:sldLayoutId id="2147483756" r:id="rId54"/>
    <p:sldLayoutId id="2147483757" r:id="rId55"/>
    <p:sldLayoutId id="2147483758" r:id="rId56"/>
    <p:sldLayoutId id="2147483759" r:id="rId57"/>
    <p:sldLayoutId id="2147483760" r:id="rId58"/>
    <p:sldLayoutId id="2147483761" r:id="rId59"/>
    <p:sldLayoutId id="2147483762" r:id="rId60"/>
    <p:sldLayoutId id="2147483763" r:id="rId61"/>
    <p:sldLayoutId id="2147483764" r:id="rId62"/>
    <p:sldLayoutId id="2147483765" r:id="rId63"/>
    <p:sldLayoutId id="2147483766" r:id="rId64"/>
    <p:sldLayoutId id="2147483767" r:id="rId65"/>
    <p:sldLayoutId id="2147483768" r:id="rId66"/>
    <p:sldLayoutId id="2147483769" r:id="rId67"/>
    <p:sldLayoutId id="2147483770" r:id="rId68"/>
    <p:sldLayoutId id="2147483771" r:id="rId69"/>
    <p:sldLayoutId id="2147483772" r:id="rId70"/>
    <p:sldLayoutId id="2147483773" r:id="rId71"/>
    <p:sldLayoutId id="2147483775" r:id="rId72"/>
    <p:sldLayoutId id="2147483776" r:id="rId73"/>
    <p:sldLayoutId id="2147483777" r:id="rId74"/>
    <p:sldLayoutId id="2147483778" r:id="rId75"/>
    <p:sldLayoutId id="2147483779" r:id="rId76"/>
    <p:sldLayoutId id="2147483780" r:id="rId77"/>
    <p:sldLayoutId id="2147483781" r:id="rId7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Lato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Lato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Lato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Lato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Lato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Lato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3230627"/>
            <a:ext cx="9144000" cy="3627373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9144000" cy="1920240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" y="2263140"/>
            <a:ext cx="9144000" cy="1463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Rectángulo"/>
          <p:cNvSpPr>
            <a:spLocks noChangeArrowheads="1"/>
          </p:cNvSpPr>
          <p:nvPr/>
        </p:nvSpPr>
        <p:spPr bwMode="auto">
          <a:xfrm>
            <a:off x="250825" y="530227"/>
            <a:ext cx="8713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2400" dirty="0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V</a:t>
            </a:r>
            <a:r>
              <a:rPr lang="es-ES" dirty="0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icerrectorado de Recursos Digitales y Documentación</a:t>
            </a:r>
          </a:p>
          <a:p>
            <a:pPr algn="ctr" eaLnBrk="1" hangingPunct="1">
              <a:defRPr/>
            </a:pPr>
            <a:r>
              <a:rPr lang="es-ES" sz="1600" dirty="0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Área de Sistemas de Información y Comunicaciones</a:t>
            </a:r>
          </a:p>
        </p:txBody>
      </p:sp>
      <p:sp>
        <p:nvSpPr>
          <p:cNvPr id="3" name="1 Subtítulo"/>
          <p:cNvSpPr txBox="1">
            <a:spLocks/>
          </p:cNvSpPr>
          <p:nvPr/>
        </p:nvSpPr>
        <p:spPr>
          <a:xfrm>
            <a:off x="3824288" y="5772375"/>
            <a:ext cx="4952047" cy="4838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s-ES" altLang="es-ES" sz="1800" kern="0" dirty="0">
                <a:solidFill>
                  <a:schemeClr val="bg1"/>
                </a:solidFill>
                <a:latin typeface="Trebuchet MS" panose="020B0603020202020204" pitchFamily="34" charset="0"/>
              </a:rPr>
              <a:t>1 de febrero de 2019</a:t>
            </a:r>
          </a:p>
        </p:txBody>
      </p:sp>
      <p:pic>
        <p:nvPicPr>
          <p:cNvPr id="5" name="Picture 3" descr="C:\Users\jcmorale\Pictures\Logos\marca_UPV_principal_color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9" y="2299991"/>
            <a:ext cx="28495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Subtítulo"/>
          <p:cNvSpPr txBox="1">
            <a:spLocks/>
          </p:cNvSpPr>
          <p:nvPr/>
        </p:nvSpPr>
        <p:spPr>
          <a:xfrm>
            <a:off x="3522133" y="2143881"/>
            <a:ext cx="5442479" cy="13443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altLang="es-ES" sz="2400" kern="0" dirty="0">
                <a:solidFill>
                  <a:srgbClr val="445469"/>
                </a:solidFill>
                <a:latin typeface="Trebuchet MS" panose="020B0603020202020204" pitchFamily="34" charset="0"/>
              </a:rPr>
              <a:t>Presentación del </a:t>
            </a:r>
          </a:p>
          <a:p>
            <a:pPr marL="0" indent="0">
              <a:buNone/>
            </a:pPr>
            <a:r>
              <a:rPr lang="es-ES" altLang="es-ES" sz="2400" kern="0" dirty="0">
                <a:solidFill>
                  <a:srgbClr val="445469"/>
                </a:solidFill>
                <a:latin typeface="Trebuchet MS" panose="020B0603020202020204" pitchFamily="34" charset="0"/>
              </a:rPr>
              <a:t>Centro de Atención al Usuario (CAU)</a:t>
            </a:r>
          </a:p>
          <a:p>
            <a:pPr marL="0" indent="0">
              <a:buNone/>
            </a:pPr>
            <a:r>
              <a:rPr lang="es-ES" altLang="es-ES" sz="2400" kern="0" dirty="0">
                <a:solidFill>
                  <a:srgbClr val="445469"/>
                </a:solidFill>
                <a:latin typeface="Trebuchet MS" panose="020B0603020202020204" pitchFamily="34" charset="0"/>
              </a:rPr>
              <a:t>del ASIC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Conector recto 132"/>
          <p:cNvCxnSpPr>
            <a:stCxn id="22" idx="0"/>
            <a:endCxn id="5" idx="2"/>
          </p:cNvCxnSpPr>
          <p:nvPr/>
        </p:nvCxnSpPr>
        <p:spPr>
          <a:xfrm flipH="1" flipV="1">
            <a:off x="4187804" y="1883763"/>
            <a:ext cx="37270" cy="257225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19" idx="7"/>
            <a:endCxn id="5" idx="2"/>
          </p:cNvCxnSpPr>
          <p:nvPr/>
        </p:nvCxnSpPr>
        <p:spPr>
          <a:xfrm flipV="1">
            <a:off x="1899082" y="1883763"/>
            <a:ext cx="2288722" cy="2494376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Oval 12"/>
          <p:cNvSpPr/>
          <p:nvPr/>
        </p:nvSpPr>
        <p:spPr>
          <a:xfrm>
            <a:off x="3495757" y="517488"/>
            <a:ext cx="1385057" cy="138541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4" tIns="41152" rIns="82304" bIns="41152"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1351" b="0" dirty="0">
                <a:solidFill>
                  <a:srgbClr val="FF0000"/>
                </a:solidFill>
                <a:latin typeface="Lato Light" charset="0"/>
              </a:rPr>
              <a:t>Ágora</a:t>
            </a:r>
            <a:endParaRPr lang="bg-BG" sz="1351" b="0" dirty="0">
              <a:solidFill>
                <a:srgbClr val="FF0000"/>
              </a:solidFill>
              <a:latin typeface="Lato Light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15" y="540387"/>
            <a:ext cx="1343378" cy="1343376"/>
          </a:xfrm>
          <a:prstGeom prst="roundRect">
            <a:avLst/>
          </a:prstGeom>
        </p:spPr>
      </p:pic>
      <p:sp>
        <p:nvSpPr>
          <p:cNvPr id="7" name="TextBox 24"/>
          <p:cNvSpPr txBox="1"/>
          <p:nvPr/>
        </p:nvSpPr>
        <p:spPr>
          <a:xfrm>
            <a:off x="5632525" y="173887"/>
            <a:ext cx="688013" cy="311626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Ágora</a:t>
            </a:r>
            <a:endParaRPr lang="id-ID" sz="1800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0" name="Grupo 149"/>
          <p:cNvGrpSpPr/>
          <p:nvPr/>
        </p:nvGrpSpPr>
        <p:grpSpPr>
          <a:xfrm>
            <a:off x="315657" y="2575610"/>
            <a:ext cx="970301" cy="904844"/>
            <a:chOff x="162525" y="1236714"/>
            <a:chExt cx="1153286" cy="1159473"/>
          </a:xfrm>
        </p:grpSpPr>
        <p:sp>
          <p:nvSpPr>
            <p:cNvPr id="11" name="Oval 12"/>
            <p:cNvSpPr/>
            <p:nvPr/>
          </p:nvSpPr>
          <p:spPr>
            <a:xfrm>
              <a:off x="162525" y="1236714"/>
              <a:ext cx="1153286" cy="1159473"/>
            </a:xfrm>
            <a:prstGeom prst="ellipse">
              <a:avLst/>
            </a:prstGeom>
            <a:noFill/>
            <a:ln w="38100">
              <a:solidFill>
                <a:srgbClr val="BD3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304" tIns="41152" rIns="82304" bIns="41152"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FFFFFF"/>
                </a:solidFill>
                <a:latin typeface="Lato Light" charset="0"/>
              </a:endParaRPr>
            </a:p>
          </p:txBody>
        </p:sp>
        <p:sp>
          <p:nvSpPr>
            <p:cNvPr id="16" name="Shape 2525"/>
            <p:cNvSpPr/>
            <p:nvPr/>
          </p:nvSpPr>
          <p:spPr>
            <a:xfrm>
              <a:off x="530207" y="1608303"/>
              <a:ext cx="417921" cy="420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562" y="17673"/>
                    <a:pt x="11782" y="17453"/>
                    <a:pt x="11782" y="17182"/>
                  </a:cubicBezTo>
                  <a:cubicBezTo>
                    <a:pt x="11782" y="16911"/>
                    <a:pt x="11562" y="16691"/>
                    <a:pt x="11291" y="16691"/>
                  </a:cubicBezTo>
                  <a:cubicBezTo>
                    <a:pt x="11020" y="16691"/>
                    <a:pt x="10800" y="16911"/>
                    <a:pt x="10800" y="17182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17673" y="18655"/>
                  </a:moveTo>
                  <a:lnTo>
                    <a:pt x="13745" y="18655"/>
                  </a:lnTo>
                  <a:lnTo>
                    <a:pt x="13745" y="12273"/>
                  </a:lnTo>
                  <a:cubicBezTo>
                    <a:pt x="13745" y="12002"/>
                    <a:pt x="13525" y="11782"/>
                    <a:pt x="13255" y="11782"/>
                  </a:cubicBezTo>
                  <a:lnTo>
                    <a:pt x="8345" y="11782"/>
                  </a:lnTo>
                  <a:cubicBezTo>
                    <a:pt x="8075" y="11782"/>
                    <a:pt x="7855" y="12002"/>
                    <a:pt x="7855" y="12273"/>
                  </a:cubicBezTo>
                  <a:lnTo>
                    <a:pt x="7855" y="18655"/>
                  </a:lnTo>
                  <a:lnTo>
                    <a:pt x="3927" y="18655"/>
                  </a:lnTo>
                  <a:lnTo>
                    <a:pt x="3927" y="8058"/>
                  </a:lnTo>
                  <a:lnTo>
                    <a:pt x="10800" y="1185"/>
                  </a:lnTo>
                  <a:lnTo>
                    <a:pt x="17673" y="8058"/>
                  </a:lnTo>
                  <a:cubicBezTo>
                    <a:pt x="17673" y="8058"/>
                    <a:pt x="17673" y="18655"/>
                    <a:pt x="17673" y="18655"/>
                  </a:cubicBezTo>
                  <a:close/>
                  <a:moveTo>
                    <a:pt x="17673" y="20618"/>
                  </a:moveTo>
                  <a:lnTo>
                    <a:pt x="13745" y="20618"/>
                  </a:lnTo>
                  <a:lnTo>
                    <a:pt x="13745" y="19636"/>
                  </a:lnTo>
                  <a:lnTo>
                    <a:pt x="17673" y="19636"/>
                  </a:lnTo>
                  <a:cubicBezTo>
                    <a:pt x="17673" y="19636"/>
                    <a:pt x="17673" y="20618"/>
                    <a:pt x="17673" y="20618"/>
                  </a:cubicBezTo>
                  <a:close/>
                  <a:moveTo>
                    <a:pt x="12764" y="20618"/>
                  </a:moveTo>
                  <a:lnTo>
                    <a:pt x="8836" y="20618"/>
                  </a:lnTo>
                  <a:lnTo>
                    <a:pt x="8836" y="12764"/>
                  </a:lnTo>
                  <a:lnTo>
                    <a:pt x="12764" y="12764"/>
                  </a:lnTo>
                  <a:cubicBezTo>
                    <a:pt x="12764" y="12764"/>
                    <a:pt x="12764" y="20618"/>
                    <a:pt x="12764" y="20618"/>
                  </a:cubicBezTo>
                  <a:close/>
                  <a:moveTo>
                    <a:pt x="7855" y="20618"/>
                  </a:moveTo>
                  <a:lnTo>
                    <a:pt x="3927" y="20618"/>
                  </a:lnTo>
                  <a:lnTo>
                    <a:pt x="3927" y="19636"/>
                  </a:lnTo>
                  <a:lnTo>
                    <a:pt x="7855" y="19636"/>
                  </a:lnTo>
                  <a:cubicBezTo>
                    <a:pt x="7855" y="19636"/>
                    <a:pt x="7855" y="20618"/>
                    <a:pt x="7855" y="20618"/>
                  </a:cubicBezTo>
                  <a:close/>
                  <a:moveTo>
                    <a:pt x="14727" y="1964"/>
                  </a:moveTo>
                  <a:lnTo>
                    <a:pt x="16691" y="1964"/>
                  </a:lnTo>
                  <a:lnTo>
                    <a:pt x="16691" y="5688"/>
                  </a:lnTo>
                  <a:lnTo>
                    <a:pt x="14727" y="3724"/>
                  </a:lnTo>
                  <a:cubicBezTo>
                    <a:pt x="14727" y="3724"/>
                    <a:pt x="14727" y="1964"/>
                    <a:pt x="14727" y="1964"/>
                  </a:cubicBezTo>
                  <a:close/>
                  <a:moveTo>
                    <a:pt x="21456" y="10453"/>
                  </a:moveTo>
                  <a:lnTo>
                    <a:pt x="17673" y="6670"/>
                  </a:lnTo>
                  <a:lnTo>
                    <a:pt x="17673" y="1473"/>
                  </a:lnTo>
                  <a:cubicBezTo>
                    <a:pt x="17673" y="1202"/>
                    <a:pt x="17453" y="982"/>
                    <a:pt x="17182" y="982"/>
                  </a:cubicBezTo>
                  <a:lnTo>
                    <a:pt x="14236" y="982"/>
                  </a:lnTo>
                  <a:cubicBezTo>
                    <a:pt x="13966" y="982"/>
                    <a:pt x="13745" y="1202"/>
                    <a:pt x="13745" y="1473"/>
                  </a:cubicBezTo>
                  <a:lnTo>
                    <a:pt x="13745" y="2742"/>
                  </a:lnTo>
                  <a:lnTo>
                    <a:pt x="11147" y="144"/>
                  </a:lnTo>
                  <a:cubicBezTo>
                    <a:pt x="11058" y="55"/>
                    <a:pt x="10935" y="0"/>
                    <a:pt x="10800" y="0"/>
                  </a:cubicBezTo>
                  <a:cubicBezTo>
                    <a:pt x="10665" y="0"/>
                    <a:pt x="10542" y="55"/>
                    <a:pt x="10453" y="144"/>
                  </a:cubicBezTo>
                  <a:lnTo>
                    <a:pt x="144" y="10453"/>
                  </a:lnTo>
                  <a:cubicBezTo>
                    <a:pt x="55" y="10542"/>
                    <a:pt x="0" y="10665"/>
                    <a:pt x="0" y="10800"/>
                  </a:cubicBezTo>
                  <a:cubicBezTo>
                    <a:pt x="0" y="11072"/>
                    <a:pt x="220" y="11291"/>
                    <a:pt x="491" y="11291"/>
                  </a:cubicBezTo>
                  <a:cubicBezTo>
                    <a:pt x="626" y="11291"/>
                    <a:pt x="749" y="11236"/>
                    <a:pt x="838" y="11147"/>
                  </a:cubicBezTo>
                  <a:lnTo>
                    <a:pt x="2945" y="9040"/>
                  </a:lnTo>
                  <a:lnTo>
                    <a:pt x="2945" y="21109"/>
                  </a:lnTo>
                  <a:cubicBezTo>
                    <a:pt x="2945" y="21381"/>
                    <a:pt x="3166" y="21600"/>
                    <a:pt x="3436" y="21600"/>
                  </a:cubicBezTo>
                  <a:lnTo>
                    <a:pt x="18164" y="21600"/>
                  </a:lnTo>
                  <a:cubicBezTo>
                    <a:pt x="18434" y="21600"/>
                    <a:pt x="18655" y="21381"/>
                    <a:pt x="18655" y="21109"/>
                  </a:cubicBezTo>
                  <a:lnTo>
                    <a:pt x="18655" y="9040"/>
                  </a:lnTo>
                  <a:lnTo>
                    <a:pt x="20762" y="11147"/>
                  </a:lnTo>
                  <a:cubicBezTo>
                    <a:pt x="20851" y="11236"/>
                    <a:pt x="20974" y="11291"/>
                    <a:pt x="21109" y="11291"/>
                  </a:cubicBezTo>
                  <a:cubicBezTo>
                    <a:pt x="21380" y="11291"/>
                    <a:pt x="21600" y="11072"/>
                    <a:pt x="21600" y="10800"/>
                  </a:cubicBezTo>
                  <a:cubicBezTo>
                    <a:pt x="21600" y="10665"/>
                    <a:pt x="21545" y="10542"/>
                    <a:pt x="21456" y="10453"/>
                  </a:cubicBezTo>
                </a:path>
              </a:pathLst>
            </a:custGeom>
            <a:solidFill>
              <a:srgbClr val="BD392F"/>
            </a:solidFill>
            <a:ln w="12700">
              <a:solidFill>
                <a:srgbClr val="BD392F"/>
              </a:solidFill>
              <a:miter lim="400000"/>
            </a:ln>
          </p:spPr>
          <p:txBody>
            <a:bodyPr lIns="14288" tIns="14288" rIns="14288" bIns="14288" anchor="ctr"/>
            <a:lstStyle/>
            <a:p>
              <a:pPr defTabSz="17144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b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  <a:sym typeface="Gill Sans"/>
              </a:endParaRPr>
            </a:p>
          </p:txBody>
        </p:sp>
      </p:grpSp>
      <p:sp>
        <p:nvSpPr>
          <p:cNvPr id="17" name="TextBox 15"/>
          <p:cNvSpPr txBox="1"/>
          <p:nvPr/>
        </p:nvSpPr>
        <p:spPr>
          <a:xfrm>
            <a:off x="251638" y="3584239"/>
            <a:ext cx="98531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445469"/>
                </a:solidFill>
                <a:latin typeface="Lato" panose="020F0502020204030203" pitchFamily="34" charset="0"/>
                <a:ea typeface="Lato Bold" charset="0"/>
                <a:cs typeface="Lato Bold" charset="0"/>
              </a:rPr>
              <a:t>Biblioteca</a:t>
            </a:r>
          </a:p>
        </p:txBody>
      </p:sp>
      <p:grpSp>
        <p:nvGrpSpPr>
          <p:cNvPr id="149" name="Grupo 148"/>
          <p:cNvGrpSpPr/>
          <p:nvPr/>
        </p:nvGrpSpPr>
        <p:grpSpPr>
          <a:xfrm>
            <a:off x="1070878" y="4245628"/>
            <a:ext cx="970301" cy="904844"/>
            <a:chOff x="1048840" y="3561763"/>
            <a:chExt cx="1153286" cy="1159473"/>
          </a:xfrm>
        </p:grpSpPr>
        <p:sp>
          <p:nvSpPr>
            <p:cNvPr id="19" name="Oval 12"/>
            <p:cNvSpPr/>
            <p:nvPr/>
          </p:nvSpPr>
          <p:spPr>
            <a:xfrm>
              <a:off x="1048840" y="3561763"/>
              <a:ext cx="1153286" cy="1159473"/>
            </a:xfrm>
            <a:prstGeom prst="ellipse">
              <a:avLst/>
            </a:prstGeom>
            <a:noFill/>
            <a:ln w="38100">
              <a:solidFill>
                <a:srgbClr val="BD3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304" tIns="41152" rIns="82304" bIns="41152"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FFFFFF"/>
                </a:solidFill>
                <a:latin typeface="Lato Light" charset="0"/>
              </a:endParaRPr>
            </a:p>
          </p:txBody>
        </p:sp>
        <p:sp>
          <p:nvSpPr>
            <p:cNvPr id="20" name="Shape 2525"/>
            <p:cNvSpPr/>
            <p:nvPr/>
          </p:nvSpPr>
          <p:spPr>
            <a:xfrm>
              <a:off x="1416522" y="3933352"/>
              <a:ext cx="417921" cy="420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562" y="17673"/>
                    <a:pt x="11782" y="17453"/>
                    <a:pt x="11782" y="17182"/>
                  </a:cubicBezTo>
                  <a:cubicBezTo>
                    <a:pt x="11782" y="16911"/>
                    <a:pt x="11562" y="16691"/>
                    <a:pt x="11291" y="16691"/>
                  </a:cubicBezTo>
                  <a:cubicBezTo>
                    <a:pt x="11020" y="16691"/>
                    <a:pt x="10800" y="16911"/>
                    <a:pt x="10800" y="17182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17673" y="18655"/>
                  </a:moveTo>
                  <a:lnTo>
                    <a:pt x="13745" y="18655"/>
                  </a:lnTo>
                  <a:lnTo>
                    <a:pt x="13745" y="12273"/>
                  </a:lnTo>
                  <a:cubicBezTo>
                    <a:pt x="13745" y="12002"/>
                    <a:pt x="13525" y="11782"/>
                    <a:pt x="13255" y="11782"/>
                  </a:cubicBezTo>
                  <a:lnTo>
                    <a:pt x="8345" y="11782"/>
                  </a:lnTo>
                  <a:cubicBezTo>
                    <a:pt x="8075" y="11782"/>
                    <a:pt x="7855" y="12002"/>
                    <a:pt x="7855" y="12273"/>
                  </a:cubicBezTo>
                  <a:lnTo>
                    <a:pt x="7855" y="18655"/>
                  </a:lnTo>
                  <a:lnTo>
                    <a:pt x="3927" y="18655"/>
                  </a:lnTo>
                  <a:lnTo>
                    <a:pt x="3927" y="8058"/>
                  </a:lnTo>
                  <a:lnTo>
                    <a:pt x="10800" y="1185"/>
                  </a:lnTo>
                  <a:lnTo>
                    <a:pt x="17673" y="8058"/>
                  </a:lnTo>
                  <a:cubicBezTo>
                    <a:pt x="17673" y="8058"/>
                    <a:pt x="17673" y="18655"/>
                    <a:pt x="17673" y="18655"/>
                  </a:cubicBezTo>
                  <a:close/>
                  <a:moveTo>
                    <a:pt x="17673" y="20618"/>
                  </a:moveTo>
                  <a:lnTo>
                    <a:pt x="13745" y="20618"/>
                  </a:lnTo>
                  <a:lnTo>
                    <a:pt x="13745" y="19636"/>
                  </a:lnTo>
                  <a:lnTo>
                    <a:pt x="17673" y="19636"/>
                  </a:lnTo>
                  <a:cubicBezTo>
                    <a:pt x="17673" y="19636"/>
                    <a:pt x="17673" y="20618"/>
                    <a:pt x="17673" y="20618"/>
                  </a:cubicBezTo>
                  <a:close/>
                  <a:moveTo>
                    <a:pt x="12764" y="20618"/>
                  </a:moveTo>
                  <a:lnTo>
                    <a:pt x="8836" y="20618"/>
                  </a:lnTo>
                  <a:lnTo>
                    <a:pt x="8836" y="12764"/>
                  </a:lnTo>
                  <a:lnTo>
                    <a:pt x="12764" y="12764"/>
                  </a:lnTo>
                  <a:cubicBezTo>
                    <a:pt x="12764" y="12764"/>
                    <a:pt x="12764" y="20618"/>
                    <a:pt x="12764" y="20618"/>
                  </a:cubicBezTo>
                  <a:close/>
                  <a:moveTo>
                    <a:pt x="7855" y="20618"/>
                  </a:moveTo>
                  <a:lnTo>
                    <a:pt x="3927" y="20618"/>
                  </a:lnTo>
                  <a:lnTo>
                    <a:pt x="3927" y="19636"/>
                  </a:lnTo>
                  <a:lnTo>
                    <a:pt x="7855" y="19636"/>
                  </a:lnTo>
                  <a:cubicBezTo>
                    <a:pt x="7855" y="19636"/>
                    <a:pt x="7855" y="20618"/>
                    <a:pt x="7855" y="20618"/>
                  </a:cubicBezTo>
                  <a:close/>
                  <a:moveTo>
                    <a:pt x="14727" y="1964"/>
                  </a:moveTo>
                  <a:lnTo>
                    <a:pt x="16691" y="1964"/>
                  </a:lnTo>
                  <a:lnTo>
                    <a:pt x="16691" y="5688"/>
                  </a:lnTo>
                  <a:lnTo>
                    <a:pt x="14727" y="3724"/>
                  </a:lnTo>
                  <a:cubicBezTo>
                    <a:pt x="14727" y="3724"/>
                    <a:pt x="14727" y="1964"/>
                    <a:pt x="14727" y="1964"/>
                  </a:cubicBezTo>
                  <a:close/>
                  <a:moveTo>
                    <a:pt x="21456" y="10453"/>
                  </a:moveTo>
                  <a:lnTo>
                    <a:pt x="17673" y="6670"/>
                  </a:lnTo>
                  <a:lnTo>
                    <a:pt x="17673" y="1473"/>
                  </a:lnTo>
                  <a:cubicBezTo>
                    <a:pt x="17673" y="1202"/>
                    <a:pt x="17453" y="982"/>
                    <a:pt x="17182" y="982"/>
                  </a:cubicBezTo>
                  <a:lnTo>
                    <a:pt x="14236" y="982"/>
                  </a:lnTo>
                  <a:cubicBezTo>
                    <a:pt x="13966" y="982"/>
                    <a:pt x="13745" y="1202"/>
                    <a:pt x="13745" y="1473"/>
                  </a:cubicBezTo>
                  <a:lnTo>
                    <a:pt x="13745" y="2742"/>
                  </a:lnTo>
                  <a:lnTo>
                    <a:pt x="11147" y="144"/>
                  </a:lnTo>
                  <a:cubicBezTo>
                    <a:pt x="11058" y="55"/>
                    <a:pt x="10935" y="0"/>
                    <a:pt x="10800" y="0"/>
                  </a:cubicBezTo>
                  <a:cubicBezTo>
                    <a:pt x="10665" y="0"/>
                    <a:pt x="10542" y="55"/>
                    <a:pt x="10453" y="144"/>
                  </a:cubicBezTo>
                  <a:lnTo>
                    <a:pt x="144" y="10453"/>
                  </a:lnTo>
                  <a:cubicBezTo>
                    <a:pt x="55" y="10542"/>
                    <a:pt x="0" y="10665"/>
                    <a:pt x="0" y="10800"/>
                  </a:cubicBezTo>
                  <a:cubicBezTo>
                    <a:pt x="0" y="11072"/>
                    <a:pt x="220" y="11291"/>
                    <a:pt x="491" y="11291"/>
                  </a:cubicBezTo>
                  <a:cubicBezTo>
                    <a:pt x="626" y="11291"/>
                    <a:pt x="749" y="11236"/>
                    <a:pt x="838" y="11147"/>
                  </a:cubicBezTo>
                  <a:lnTo>
                    <a:pt x="2945" y="9040"/>
                  </a:lnTo>
                  <a:lnTo>
                    <a:pt x="2945" y="21109"/>
                  </a:lnTo>
                  <a:cubicBezTo>
                    <a:pt x="2945" y="21381"/>
                    <a:pt x="3166" y="21600"/>
                    <a:pt x="3436" y="21600"/>
                  </a:cubicBezTo>
                  <a:lnTo>
                    <a:pt x="18164" y="21600"/>
                  </a:lnTo>
                  <a:cubicBezTo>
                    <a:pt x="18434" y="21600"/>
                    <a:pt x="18655" y="21381"/>
                    <a:pt x="18655" y="21109"/>
                  </a:cubicBezTo>
                  <a:lnTo>
                    <a:pt x="18655" y="9040"/>
                  </a:lnTo>
                  <a:lnTo>
                    <a:pt x="20762" y="11147"/>
                  </a:lnTo>
                  <a:cubicBezTo>
                    <a:pt x="20851" y="11236"/>
                    <a:pt x="20974" y="11291"/>
                    <a:pt x="21109" y="11291"/>
                  </a:cubicBezTo>
                  <a:cubicBezTo>
                    <a:pt x="21380" y="11291"/>
                    <a:pt x="21600" y="11072"/>
                    <a:pt x="21600" y="10800"/>
                  </a:cubicBezTo>
                  <a:cubicBezTo>
                    <a:pt x="21600" y="10665"/>
                    <a:pt x="21545" y="10542"/>
                    <a:pt x="21456" y="10453"/>
                  </a:cubicBezTo>
                </a:path>
              </a:pathLst>
            </a:custGeom>
            <a:solidFill>
              <a:srgbClr val="BD392F"/>
            </a:solidFill>
            <a:ln w="12700">
              <a:solidFill>
                <a:srgbClr val="BD392F"/>
              </a:solidFill>
              <a:miter lim="400000"/>
            </a:ln>
          </p:spPr>
          <p:txBody>
            <a:bodyPr lIns="14288" tIns="14288" rIns="14288" bIns="14288" anchor="ctr"/>
            <a:lstStyle/>
            <a:p>
              <a:pPr defTabSz="17144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b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  <a:sym typeface="Gill Sans"/>
              </a:endParaRPr>
            </a:p>
          </p:txBody>
        </p:sp>
      </p:grpSp>
      <p:sp>
        <p:nvSpPr>
          <p:cNvPr id="21" name="TextBox 15"/>
          <p:cNvSpPr txBox="1"/>
          <p:nvPr/>
        </p:nvSpPr>
        <p:spPr>
          <a:xfrm>
            <a:off x="947419" y="5271931"/>
            <a:ext cx="98531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445469"/>
                </a:solidFill>
                <a:latin typeface="Lato" panose="020F0502020204030203" pitchFamily="34" charset="0"/>
                <a:ea typeface="Lato Bold" charset="0"/>
                <a:cs typeface="Lato Bold" charset="0"/>
              </a:rPr>
              <a:t>CPI</a:t>
            </a:r>
          </a:p>
        </p:txBody>
      </p:sp>
      <p:grpSp>
        <p:nvGrpSpPr>
          <p:cNvPr id="148" name="Grupo 147"/>
          <p:cNvGrpSpPr/>
          <p:nvPr/>
        </p:nvGrpSpPr>
        <p:grpSpPr>
          <a:xfrm>
            <a:off x="3739923" y="4456020"/>
            <a:ext cx="970301" cy="904844"/>
            <a:chOff x="3706207" y="4353406"/>
            <a:chExt cx="1153286" cy="1159473"/>
          </a:xfrm>
        </p:grpSpPr>
        <p:sp>
          <p:nvSpPr>
            <p:cNvPr id="22" name="Oval 12"/>
            <p:cNvSpPr/>
            <p:nvPr/>
          </p:nvSpPr>
          <p:spPr>
            <a:xfrm>
              <a:off x="3706207" y="4353406"/>
              <a:ext cx="1153286" cy="1159473"/>
            </a:xfrm>
            <a:prstGeom prst="ellipse">
              <a:avLst/>
            </a:prstGeom>
            <a:noFill/>
            <a:ln w="38100">
              <a:solidFill>
                <a:srgbClr val="BD3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304" tIns="41152" rIns="82304" bIns="41152"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FFFFFF"/>
                </a:solidFill>
                <a:latin typeface="Lato Light" charset="0"/>
              </a:endParaRPr>
            </a:p>
          </p:txBody>
        </p:sp>
        <p:sp>
          <p:nvSpPr>
            <p:cNvPr id="23" name="Shape 2525"/>
            <p:cNvSpPr/>
            <p:nvPr/>
          </p:nvSpPr>
          <p:spPr>
            <a:xfrm>
              <a:off x="4073889" y="4724995"/>
              <a:ext cx="417921" cy="420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562" y="17673"/>
                    <a:pt x="11782" y="17453"/>
                    <a:pt x="11782" y="17182"/>
                  </a:cubicBezTo>
                  <a:cubicBezTo>
                    <a:pt x="11782" y="16911"/>
                    <a:pt x="11562" y="16691"/>
                    <a:pt x="11291" y="16691"/>
                  </a:cubicBezTo>
                  <a:cubicBezTo>
                    <a:pt x="11020" y="16691"/>
                    <a:pt x="10800" y="16911"/>
                    <a:pt x="10800" y="17182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17673" y="18655"/>
                  </a:moveTo>
                  <a:lnTo>
                    <a:pt x="13745" y="18655"/>
                  </a:lnTo>
                  <a:lnTo>
                    <a:pt x="13745" y="12273"/>
                  </a:lnTo>
                  <a:cubicBezTo>
                    <a:pt x="13745" y="12002"/>
                    <a:pt x="13525" y="11782"/>
                    <a:pt x="13255" y="11782"/>
                  </a:cubicBezTo>
                  <a:lnTo>
                    <a:pt x="8345" y="11782"/>
                  </a:lnTo>
                  <a:cubicBezTo>
                    <a:pt x="8075" y="11782"/>
                    <a:pt x="7855" y="12002"/>
                    <a:pt x="7855" y="12273"/>
                  </a:cubicBezTo>
                  <a:lnTo>
                    <a:pt x="7855" y="18655"/>
                  </a:lnTo>
                  <a:lnTo>
                    <a:pt x="3927" y="18655"/>
                  </a:lnTo>
                  <a:lnTo>
                    <a:pt x="3927" y="8058"/>
                  </a:lnTo>
                  <a:lnTo>
                    <a:pt x="10800" y="1185"/>
                  </a:lnTo>
                  <a:lnTo>
                    <a:pt x="17673" y="8058"/>
                  </a:lnTo>
                  <a:cubicBezTo>
                    <a:pt x="17673" y="8058"/>
                    <a:pt x="17673" y="18655"/>
                    <a:pt x="17673" y="18655"/>
                  </a:cubicBezTo>
                  <a:close/>
                  <a:moveTo>
                    <a:pt x="17673" y="20618"/>
                  </a:moveTo>
                  <a:lnTo>
                    <a:pt x="13745" y="20618"/>
                  </a:lnTo>
                  <a:lnTo>
                    <a:pt x="13745" y="19636"/>
                  </a:lnTo>
                  <a:lnTo>
                    <a:pt x="17673" y="19636"/>
                  </a:lnTo>
                  <a:cubicBezTo>
                    <a:pt x="17673" y="19636"/>
                    <a:pt x="17673" y="20618"/>
                    <a:pt x="17673" y="20618"/>
                  </a:cubicBezTo>
                  <a:close/>
                  <a:moveTo>
                    <a:pt x="12764" y="20618"/>
                  </a:moveTo>
                  <a:lnTo>
                    <a:pt x="8836" y="20618"/>
                  </a:lnTo>
                  <a:lnTo>
                    <a:pt x="8836" y="12764"/>
                  </a:lnTo>
                  <a:lnTo>
                    <a:pt x="12764" y="12764"/>
                  </a:lnTo>
                  <a:cubicBezTo>
                    <a:pt x="12764" y="12764"/>
                    <a:pt x="12764" y="20618"/>
                    <a:pt x="12764" y="20618"/>
                  </a:cubicBezTo>
                  <a:close/>
                  <a:moveTo>
                    <a:pt x="7855" y="20618"/>
                  </a:moveTo>
                  <a:lnTo>
                    <a:pt x="3927" y="20618"/>
                  </a:lnTo>
                  <a:lnTo>
                    <a:pt x="3927" y="19636"/>
                  </a:lnTo>
                  <a:lnTo>
                    <a:pt x="7855" y="19636"/>
                  </a:lnTo>
                  <a:cubicBezTo>
                    <a:pt x="7855" y="19636"/>
                    <a:pt x="7855" y="20618"/>
                    <a:pt x="7855" y="20618"/>
                  </a:cubicBezTo>
                  <a:close/>
                  <a:moveTo>
                    <a:pt x="14727" y="1964"/>
                  </a:moveTo>
                  <a:lnTo>
                    <a:pt x="16691" y="1964"/>
                  </a:lnTo>
                  <a:lnTo>
                    <a:pt x="16691" y="5688"/>
                  </a:lnTo>
                  <a:lnTo>
                    <a:pt x="14727" y="3724"/>
                  </a:lnTo>
                  <a:cubicBezTo>
                    <a:pt x="14727" y="3724"/>
                    <a:pt x="14727" y="1964"/>
                    <a:pt x="14727" y="1964"/>
                  </a:cubicBezTo>
                  <a:close/>
                  <a:moveTo>
                    <a:pt x="21456" y="10453"/>
                  </a:moveTo>
                  <a:lnTo>
                    <a:pt x="17673" y="6670"/>
                  </a:lnTo>
                  <a:lnTo>
                    <a:pt x="17673" y="1473"/>
                  </a:lnTo>
                  <a:cubicBezTo>
                    <a:pt x="17673" y="1202"/>
                    <a:pt x="17453" y="982"/>
                    <a:pt x="17182" y="982"/>
                  </a:cubicBezTo>
                  <a:lnTo>
                    <a:pt x="14236" y="982"/>
                  </a:lnTo>
                  <a:cubicBezTo>
                    <a:pt x="13966" y="982"/>
                    <a:pt x="13745" y="1202"/>
                    <a:pt x="13745" y="1473"/>
                  </a:cubicBezTo>
                  <a:lnTo>
                    <a:pt x="13745" y="2742"/>
                  </a:lnTo>
                  <a:lnTo>
                    <a:pt x="11147" y="144"/>
                  </a:lnTo>
                  <a:cubicBezTo>
                    <a:pt x="11058" y="55"/>
                    <a:pt x="10935" y="0"/>
                    <a:pt x="10800" y="0"/>
                  </a:cubicBezTo>
                  <a:cubicBezTo>
                    <a:pt x="10665" y="0"/>
                    <a:pt x="10542" y="55"/>
                    <a:pt x="10453" y="144"/>
                  </a:cubicBezTo>
                  <a:lnTo>
                    <a:pt x="144" y="10453"/>
                  </a:lnTo>
                  <a:cubicBezTo>
                    <a:pt x="55" y="10542"/>
                    <a:pt x="0" y="10665"/>
                    <a:pt x="0" y="10800"/>
                  </a:cubicBezTo>
                  <a:cubicBezTo>
                    <a:pt x="0" y="11072"/>
                    <a:pt x="220" y="11291"/>
                    <a:pt x="491" y="11291"/>
                  </a:cubicBezTo>
                  <a:cubicBezTo>
                    <a:pt x="626" y="11291"/>
                    <a:pt x="749" y="11236"/>
                    <a:pt x="838" y="11147"/>
                  </a:cubicBezTo>
                  <a:lnTo>
                    <a:pt x="2945" y="9040"/>
                  </a:lnTo>
                  <a:lnTo>
                    <a:pt x="2945" y="21109"/>
                  </a:lnTo>
                  <a:cubicBezTo>
                    <a:pt x="2945" y="21381"/>
                    <a:pt x="3166" y="21600"/>
                    <a:pt x="3436" y="21600"/>
                  </a:cubicBezTo>
                  <a:lnTo>
                    <a:pt x="18164" y="21600"/>
                  </a:lnTo>
                  <a:cubicBezTo>
                    <a:pt x="18434" y="21600"/>
                    <a:pt x="18655" y="21381"/>
                    <a:pt x="18655" y="21109"/>
                  </a:cubicBezTo>
                  <a:lnTo>
                    <a:pt x="18655" y="9040"/>
                  </a:lnTo>
                  <a:lnTo>
                    <a:pt x="20762" y="11147"/>
                  </a:lnTo>
                  <a:cubicBezTo>
                    <a:pt x="20851" y="11236"/>
                    <a:pt x="20974" y="11291"/>
                    <a:pt x="21109" y="11291"/>
                  </a:cubicBezTo>
                  <a:cubicBezTo>
                    <a:pt x="21380" y="11291"/>
                    <a:pt x="21600" y="11072"/>
                    <a:pt x="21600" y="10800"/>
                  </a:cubicBezTo>
                  <a:cubicBezTo>
                    <a:pt x="21600" y="10665"/>
                    <a:pt x="21545" y="10542"/>
                    <a:pt x="21456" y="10453"/>
                  </a:cubicBezTo>
                </a:path>
              </a:pathLst>
            </a:custGeom>
            <a:solidFill>
              <a:srgbClr val="BD392F"/>
            </a:solidFill>
            <a:ln w="12700">
              <a:solidFill>
                <a:srgbClr val="BD392F"/>
              </a:solidFill>
              <a:miter lim="400000"/>
            </a:ln>
          </p:spPr>
          <p:txBody>
            <a:bodyPr lIns="14288" tIns="14288" rIns="14288" bIns="14288" anchor="ctr"/>
            <a:lstStyle/>
            <a:p>
              <a:pPr defTabSz="17144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b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  <a:sym typeface="Gill Sans"/>
              </a:endParaRPr>
            </a:p>
          </p:txBody>
        </p:sp>
      </p:grpSp>
      <p:sp>
        <p:nvSpPr>
          <p:cNvPr id="24" name="TextBox 15"/>
          <p:cNvSpPr txBox="1"/>
          <p:nvPr/>
        </p:nvSpPr>
        <p:spPr>
          <a:xfrm>
            <a:off x="3516115" y="5360864"/>
            <a:ext cx="985311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445469"/>
                </a:solidFill>
                <a:latin typeface="Lato" panose="020F0502020204030203" pitchFamily="34" charset="0"/>
                <a:ea typeface="Lato Bold" charset="0"/>
                <a:cs typeface="Lato Bold" charset="0"/>
              </a:rPr>
              <a:t>Edificio Nexus</a:t>
            </a:r>
          </a:p>
        </p:txBody>
      </p:sp>
      <p:grpSp>
        <p:nvGrpSpPr>
          <p:cNvPr id="147" name="Grupo 146"/>
          <p:cNvGrpSpPr/>
          <p:nvPr/>
        </p:nvGrpSpPr>
        <p:grpSpPr>
          <a:xfrm>
            <a:off x="6510450" y="4245628"/>
            <a:ext cx="970301" cy="904844"/>
            <a:chOff x="6223558" y="3561763"/>
            <a:chExt cx="1153286" cy="1159473"/>
          </a:xfrm>
        </p:grpSpPr>
        <p:sp>
          <p:nvSpPr>
            <p:cNvPr id="25" name="Oval 12"/>
            <p:cNvSpPr/>
            <p:nvPr/>
          </p:nvSpPr>
          <p:spPr>
            <a:xfrm>
              <a:off x="6223558" y="3561763"/>
              <a:ext cx="1153286" cy="1159473"/>
            </a:xfrm>
            <a:prstGeom prst="ellipse">
              <a:avLst/>
            </a:prstGeom>
            <a:noFill/>
            <a:ln w="38100">
              <a:solidFill>
                <a:srgbClr val="BD3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304" tIns="41152" rIns="82304" bIns="41152"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FFFFFF"/>
                </a:solidFill>
                <a:latin typeface="Lato Light" charset="0"/>
              </a:endParaRPr>
            </a:p>
          </p:txBody>
        </p:sp>
        <p:sp>
          <p:nvSpPr>
            <p:cNvPr id="26" name="Shape 2525"/>
            <p:cNvSpPr/>
            <p:nvPr/>
          </p:nvSpPr>
          <p:spPr>
            <a:xfrm>
              <a:off x="6591240" y="3933352"/>
              <a:ext cx="417921" cy="420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562" y="17673"/>
                    <a:pt x="11782" y="17453"/>
                    <a:pt x="11782" y="17182"/>
                  </a:cubicBezTo>
                  <a:cubicBezTo>
                    <a:pt x="11782" y="16911"/>
                    <a:pt x="11562" y="16691"/>
                    <a:pt x="11291" y="16691"/>
                  </a:cubicBezTo>
                  <a:cubicBezTo>
                    <a:pt x="11020" y="16691"/>
                    <a:pt x="10800" y="16911"/>
                    <a:pt x="10800" y="17182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17673" y="18655"/>
                  </a:moveTo>
                  <a:lnTo>
                    <a:pt x="13745" y="18655"/>
                  </a:lnTo>
                  <a:lnTo>
                    <a:pt x="13745" y="12273"/>
                  </a:lnTo>
                  <a:cubicBezTo>
                    <a:pt x="13745" y="12002"/>
                    <a:pt x="13525" y="11782"/>
                    <a:pt x="13255" y="11782"/>
                  </a:cubicBezTo>
                  <a:lnTo>
                    <a:pt x="8345" y="11782"/>
                  </a:lnTo>
                  <a:cubicBezTo>
                    <a:pt x="8075" y="11782"/>
                    <a:pt x="7855" y="12002"/>
                    <a:pt x="7855" y="12273"/>
                  </a:cubicBezTo>
                  <a:lnTo>
                    <a:pt x="7855" y="18655"/>
                  </a:lnTo>
                  <a:lnTo>
                    <a:pt x="3927" y="18655"/>
                  </a:lnTo>
                  <a:lnTo>
                    <a:pt x="3927" y="8058"/>
                  </a:lnTo>
                  <a:lnTo>
                    <a:pt x="10800" y="1185"/>
                  </a:lnTo>
                  <a:lnTo>
                    <a:pt x="17673" y="8058"/>
                  </a:lnTo>
                  <a:cubicBezTo>
                    <a:pt x="17673" y="8058"/>
                    <a:pt x="17673" y="18655"/>
                    <a:pt x="17673" y="18655"/>
                  </a:cubicBezTo>
                  <a:close/>
                  <a:moveTo>
                    <a:pt x="17673" y="20618"/>
                  </a:moveTo>
                  <a:lnTo>
                    <a:pt x="13745" y="20618"/>
                  </a:lnTo>
                  <a:lnTo>
                    <a:pt x="13745" y="19636"/>
                  </a:lnTo>
                  <a:lnTo>
                    <a:pt x="17673" y="19636"/>
                  </a:lnTo>
                  <a:cubicBezTo>
                    <a:pt x="17673" y="19636"/>
                    <a:pt x="17673" y="20618"/>
                    <a:pt x="17673" y="20618"/>
                  </a:cubicBezTo>
                  <a:close/>
                  <a:moveTo>
                    <a:pt x="12764" y="20618"/>
                  </a:moveTo>
                  <a:lnTo>
                    <a:pt x="8836" y="20618"/>
                  </a:lnTo>
                  <a:lnTo>
                    <a:pt x="8836" y="12764"/>
                  </a:lnTo>
                  <a:lnTo>
                    <a:pt x="12764" y="12764"/>
                  </a:lnTo>
                  <a:cubicBezTo>
                    <a:pt x="12764" y="12764"/>
                    <a:pt x="12764" y="20618"/>
                    <a:pt x="12764" y="20618"/>
                  </a:cubicBezTo>
                  <a:close/>
                  <a:moveTo>
                    <a:pt x="7855" y="20618"/>
                  </a:moveTo>
                  <a:lnTo>
                    <a:pt x="3927" y="20618"/>
                  </a:lnTo>
                  <a:lnTo>
                    <a:pt x="3927" y="19636"/>
                  </a:lnTo>
                  <a:lnTo>
                    <a:pt x="7855" y="19636"/>
                  </a:lnTo>
                  <a:cubicBezTo>
                    <a:pt x="7855" y="19636"/>
                    <a:pt x="7855" y="20618"/>
                    <a:pt x="7855" y="20618"/>
                  </a:cubicBezTo>
                  <a:close/>
                  <a:moveTo>
                    <a:pt x="14727" y="1964"/>
                  </a:moveTo>
                  <a:lnTo>
                    <a:pt x="16691" y="1964"/>
                  </a:lnTo>
                  <a:lnTo>
                    <a:pt x="16691" y="5688"/>
                  </a:lnTo>
                  <a:lnTo>
                    <a:pt x="14727" y="3724"/>
                  </a:lnTo>
                  <a:cubicBezTo>
                    <a:pt x="14727" y="3724"/>
                    <a:pt x="14727" y="1964"/>
                    <a:pt x="14727" y="1964"/>
                  </a:cubicBezTo>
                  <a:close/>
                  <a:moveTo>
                    <a:pt x="21456" y="10453"/>
                  </a:moveTo>
                  <a:lnTo>
                    <a:pt x="17673" y="6670"/>
                  </a:lnTo>
                  <a:lnTo>
                    <a:pt x="17673" y="1473"/>
                  </a:lnTo>
                  <a:cubicBezTo>
                    <a:pt x="17673" y="1202"/>
                    <a:pt x="17453" y="982"/>
                    <a:pt x="17182" y="982"/>
                  </a:cubicBezTo>
                  <a:lnTo>
                    <a:pt x="14236" y="982"/>
                  </a:lnTo>
                  <a:cubicBezTo>
                    <a:pt x="13966" y="982"/>
                    <a:pt x="13745" y="1202"/>
                    <a:pt x="13745" y="1473"/>
                  </a:cubicBezTo>
                  <a:lnTo>
                    <a:pt x="13745" y="2742"/>
                  </a:lnTo>
                  <a:lnTo>
                    <a:pt x="11147" y="144"/>
                  </a:lnTo>
                  <a:cubicBezTo>
                    <a:pt x="11058" y="55"/>
                    <a:pt x="10935" y="0"/>
                    <a:pt x="10800" y="0"/>
                  </a:cubicBezTo>
                  <a:cubicBezTo>
                    <a:pt x="10665" y="0"/>
                    <a:pt x="10542" y="55"/>
                    <a:pt x="10453" y="144"/>
                  </a:cubicBezTo>
                  <a:lnTo>
                    <a:pt x="144" y="10453"/>
                  </a:lnTo>
                  <a:cubicBezTo>
                    <a:pt x="55" y="10542"/>
                    <a:pt x="0" y="10665"/>
                    <a:pt x="0" y="10800"/>
                  </a:cubicBezTo>
                  <a:cubicBezTo>
                    <a:pt x="0" y="11072"/>
                    <a:pt x="220" y="11291"/>
                    <a:pt x="491" y="11291"/>
                  </a:cubicBezTo>
                  <a:cubicBezTo>
                    <a:pt x="626" y="11291"/>
                    <a:pt x="749" y="11236"/>
                    <a:pt x="838" y="11147"/>
                  </a:cubicBezTo>
                  <a:lnTo>
                    <a:pt x="2945" y="9040"/>
                  </a:lnTo>
                  <a:lnTo>
                    <a:pt x="2945" y="21109"/>
                  </a:lnTo>
                  <a:cubicBezTo>
                    <a:pt x="2945" y="21381"/>
                    <a:pt x="3166" y="21600"/>
                    <a:pt x="3436" y="21600"/>
                  </a:cubicBezTo>
                  <a:lnTo>
                    <a:pt x="18164" y="21600"/>
                  </a:lnTo>
                  <a:cubicBezTo>
                    <a:pt x="18434" y="21600"/>
                    <a:pt x="18655" y="21381"/>
                    <a:pt x="18655" y="21109"/>
                  </a:cubicBezTo>
                  <a:lnTo>
                    <a:pt x="18655" y="9040"/>
                  </a:lnTo>
                  <a:lnTo>
                    <a:pt x="20762" y="11147"/>
                  </a:lnTo>
                  <a:cubicBezTo>
                    <a:pt x="20851" y="11236"/>
                    <a:pt x="20974" y="11291"/>
                    <a:pt x="21109" y="11291"/>
                  </a:cubicBezTo>
                  <a:cubicBezTo>
                    <a:pt x="21380" y="11291"/>
                    <a:pt x="21600" y="11072"/>
                    <a:pt x="21600" y="10800"/>
                  </a:cubicBezTo>
                  <a:cubicBezTo>
                    <a:pt x="21600" y="10665"/>
                    <a:pt x="21545" y="10542"/>
                    <a:pt x="21456" y="10453"/>
                  </a:cubicBezTo>
                </a:path>
              </a:pathLst>
            </a:custGeom>
            <a:solidFill>
              <a:srgbClr val="BD392F"/>
            </a:solidFill>
            <a:ln w="12700">
              <a:solidFill>
                <a:srgbClr val="BD392F"/>
              </a:solidFill>
              <a:miter lim="400000"/>
            </a:ln>
          </p:spPr>
          <p:txBody>
            <a:bodyPr lIns="14288" tIns="14288" rIns="14288" bIns="14288" anchor="ctr"/>
            <a:lstStyle/>
            <a:p>
              <a:pPr defTabSz="17144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b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  <a:sym typeface="Gill Sans"/>
              </a:endParaRPr>
            </a:p>
          </p:txBody>
        </p:sp>
      </p:grpSp>
      <p:sp>
        <p:nvSpPr>
          <p:cNvPr id="27" name="TextBox 15"/>
          <p:cNvSpPr txBox="1"/>
          <p:nvPr/>
        </p:nvSpPr>
        <p:spPr>
          <a:xfrm>
            <a:off x="6442293" y="5199824"/>
            <a:ext cx="985311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445469"/>
                </a:solidFill>
                <a:latin typeface="Lato" panose="020F0502020204030203" pitchFamily="34" charset="0"/>
                <a:ea typeface="Lato Bold" charset="0"/>
                <a:cs typeface="Lato Bold" charset="0"/>
              </a:rPr>
              <a:t>Casa del alumno</a:t>
            </a:r>
          </a:p>
        </p:txBody>
      </p:sp>
      <p:grpSp>
        <p:nvGrpSpPr>
          <p:cNvPr id="146" name="Grupo 145"/>
          <p:cNvGrpSpPr/>
          <p:nvPr/>
        </p:nvGrpSpPr>
        <p:grpSpPr>
          <a:xfrm>
            <a:off x="7564499" y="2629503"/>
            <a:ext cx="970301" cy="904844"/>
            <a:chOff x="7376844" y="1236714"/>
            <a:chExt cx="1153286" cy="1159473"/>
          </a:xfrm>
        </p:grpSpPr>
        <p:sp>
          <p:nvSpPr>
            <p:cNvPr id="28" name="Oval 12"/>
            <p:cNvSpPr/>
            <p:nvPr/>
          </p:nvSpPr>
          <p:spPr>
            <a:xfrm>
              <a:off x="7376844" y="1236714"/>
              <a:ext cx="1153286" cy="1159473"/>
            </a:xfrm>
            <a:prstGeom prst="ellipse">
              <a:avLst/>
            </a:prstGeom>
            <a:noFill/>
            <a:ln w="38100">
              <a:solidFill>
                <a:srgbClr val="BD3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304" tIns="41152" rIns="82304" bIns="41152"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FFFFFF"/>
                </a:solidFill>
                <a:latin typeface="Lato Light" charset="0"/>
              </a:endParaRPr>
            </a:p>
          </p:txBody>
        </p:sp>
        <p:sp>
          <p:nvSpPr>
            <p:cNvPr id="29" name="Shape 2525"/>
            <p:cNvSpPr/>
            <p:nvPr/>
          </p:nvSpPr>
          <p:spPr>
            <a:xfrm>
              <a:off x="7744526" y="1608303"/>
              <a:ext cx="417921" cy="420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562" y="17673"/>
                    <a:pt x="11782" y="17453"/>
                    <a:pt x="11782" y="17182"/>
                  </a:cubicBezTo>
                  <a:cubicBezTo>
                    <a:pt x="11782" y="16911"/>
                    <a:pt x="11562" y="16691"/>
                    <a:pt x="11291" y="16691"/>
                  </a:cubicBezTo>
                  <a:cubicBezTo>
                    <a:pt x="11020" y="16691"/>
                    <a:pt x="10800" y="16911"/>
                    <a:pt x="10800" y="17182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17673" y="18655"/>
                  </a:moveTo>
                  <a:lnTo>
                    <a:pt x="13745" y="18655"/>
                  </a:lnTo>
                  <a:lnTo>
                    <a:pt x="13745" y="12273"/>
                  </a:lnTo>
                  <a:cubicBezTo>
                    <a:pt x="13745" y="12002"/>
                    <a:pt x="13525" y="11782"/>
                    <a:pt x="13255" y="11782"/>
                  </a:cubicBezTo>
                  <a:lnTo>
                    <a:pt x="8345" y="11782"/>
                  </a:lnTo>
                  <a:cubicBezTo>
                    <a:pt x="8075" y="11782"/>
                    <a:pt x="7855" y="12002"/>
                    <a:pt x="7855" y="12273"/>
                  </a:cubicBezTo>
                  <a:lnTo>
                    <a:pt x="7855" y="18655"/>
                  </a:lnTo>
                  <a:lnTo>
                    <a:pt x="3927" y="18655"/>
                  </a:lnTo>
                  <a:lnTo>
                    <a:pt x="3927" y="8058"/>
                  </a:lnTo>
                  <a:lnTo>
                    <a:pt x="10800" y="1185"/>
                  </a:lnTo>
                  <a:lnTo>
                    <a:pt x="17673" y="8058"/>
                  </a:lnTo>
                  <a:cubicBezTo>
                    <a:pt x="17673" y="8058"/>
                    <a:pt x="17673" y="18655"/>
                    <a:pt x="17673" y="18655"/>
                  </a:cubicBezTo>
                  <a:close/>
                  <a:moveTo>
                    <a:pt x="17673" y="20618"/>
                  </a:moveTo>
                  <a:lnTo>
                    <a:pt x="13745" y="20618"/>
                  </a:lnTo>
                  <a:lnTo>
                    <a:pt x="13745" y="19636"/>
                  </a:lnTo>
                  <a:lnTo>
                    <a:pt x="17673" y="19636"/>
                  </a:lnTo>
                  <a:cubicBezTo>
                    <a:pt x="17673" y="19636"/>
                    <a:pt x="17673" y="20618"/>
                    <a:pt x="17673" y="20618"/>
                  </a:cubicBezTo>
                  <a:close/>
                  <a:moveTo>
                    <a:pt x="12764" y="20618"/>
                  </a:moveTo>
                  <a:lnTo>
                    <a:pt x="8836" y="20618"/>
                  </a:lnTo>
                  <a:lnTo>
                    <a:pt x="8836" y="12764"/>
                  </a:lnTo>
                  <a:lnTo>
                    <a:pt x="12764" y="12764"/>
                  </a:lnTo>
                  <a:cubicBezTo>
                    <a:pt x="12764" y="12764"/>
                    <a:pt x="12764" y="20618"/>
                    <a:pt x="12764" y="20618"/>
                  </a:cubicBezTo>
                  <a:close/>
                  <a:moveTo>
                    <a:pt x="7855" y="20618"/>
                  </a:moveTo>
                  <a:lnTo>
                    <a:pt x="3927" y="20618"/>
                  </a:lnTo>
                  <a:lnTo>
                    <a:pt x="3927" y="19636"/>
                  </a:lnTo>
                  <a:lnTo>
                    <a:pt x="7855" y="19636"/>
                  </a:lnTo>
                  <a:cubicBezTo>
                    <a:pt x="7855" y="19636"/>
                    <a:pt x="7855" y="20618"/>
                    <a:pt x="7855" y="20618"/>
                  </a:cubicBezTo>
                  <a:close/>
                  <a:moveTo>
                    <a:pt x="14727" y="1964"/>
                  </a:moveTo>
                  <a:lnTo>
                    <a:pt x="16691" y="1964"/>
                  </a:lnTo>
                  <a:lnTo>
                    <a:pt x="16691" y="5688"/>
                  </a:lnTo>
                  <a:lnTo>
                    <a:pt x="14727" y="3724"/>
                  </a:lnTo>
                  <a:cubicBezTo>
                    <a:pt x="14727" y="3724"/>
                    <a:pt x="14727" y="1964"/>
                    <a:pt x="14727" y="1964"/>
                  </a:cubicBezTo>
                  <a:close/>
                  <a:moveTo>
                    <a:pt x="21456" y="10453"/>
                  </a:moveTo>
                  <a:lnTo>
                    <a:pt x="17673" y="6670"/>
                  </a:lnTo>
                  <a:lnTo>
                    <a:pt x="17673" y="1473"/>
                  </a:lnTo>
                  <a:cubicBezTo>
                    <a:pt x="17673" y="1202"/>
                    <a:pt x="17453" y="982"/>
                    <a:pt x="17182" y="982"/>
                  </a:cubicBezTo>
                  <a:lnTo>
                    <a:pt x="14236" y="982"/>
                  </a:lnTo>
                  <a:cubicBezTo>
                    <a:pt x="13966" y="982"/>
                    <a:pt x="13745" y="1202"/>
                    <a:pt x="13745" y="1473"/>
                  </a:cubicBezTo>
                  <a:lnTo>
                    <a:pt x="13745" y="2742"/>
                  </a:lnTo>
                  <a:lnTo>
                    <a:pt x="11147" y="144"/>
                  </a:lnTo>
                  <a:cubicBezTo>
                    <a:pt x="11058" y="55"/>
                    <a:pt x="10935" y="0"/>
                    <a:pt x="10800" y="0"/>
                  </a:cubicBezTo>
                  <a:cubicBezTo>
                    <a:pt x="10665" y="0"/>
                    <a:pt x="10542" y="55"/>
                    <a:pt x="10453" y="144"/>
                  </a:cubicBezTo>
                  <a:lnTo>
                    <a:pt x="144" y="10453"/>
                  </a:lnTo>
                  <a:cubicBezTo>
                    <a:pt x="55" y="10542"/>
                    <a:pt x="0" y="10665"/>
                    <a:pt x="0" y="10800"/>
                  </a:cubicBezTo>
                  <a:cubicBezTo>
                    <a:pt x="0" y="11072"/>
                    <a:pt x="220" y="11291"/>
                    <a:pt x="491" y="11291"/>
                  </a:cubicBezTo>
                  <a:cubicBezTo>
                    <a:pt x="626" y="11291"/>
                    <a:pt x="749" y="11236"/>
                    <a:pt x="838" y="11147"/>
                  </a:cubicBezTo>
                  <a:lnTo>
                    <a:pt x="2945" y="9040"/>
                  </a:lnTo>
                  <a:lnTo>
                    <a:pt x="2945" y="21109"/>
                  </a:lnTo>
                  <a:cubicBezTo>
                    <a:pt x="2945" y="21381"/>
                    <a:pt x="3166" y="21600"/>
                    <a:pt x="3436" y="21600"/>
                  </a:cubicBezTo>
                  <a:lnTo>
                    <a:pt x="18164" y="21600"/>
                  </a:lnTo>
                  <a:cubicBezTo>
                    <a:pt x="18434" y="21600"/>
                    <a:pt x="18655" y="21381"/>
                    <a:pt x="18655" y="21109"/>
                  </a:cubicBezTo>
                  <a:lnTo>
                    <a:pt x="18655" y="9040"/>
                  </a:lnTo>
                  <a:lnTo>
                    <a:pt x="20762" y="11147"/>
                  </a:lnTo>
                  <a:cubicBezTo>
                    <a:pt x="20851" y="11236"/>
                    <a:pt x="20974" y="11291"/>
                    <a:pt x="21109" y="11291"/>
                  </a:cubicBezTo>
                  <a:cubicBezTo>
                    <a:pt x="21380" y="11291"/>
                    <a:pt x="21600" y="11072"/>
                    <a:pt x="21600" y="10800"/>
                  </a:cubicBezTo>
                  <a:cubicBezTo>
                    <a:pt x="21600" y="10665"/>
                    <a:pt x="21545" y="10542"/>
                    <a:pt x="21456" y="10453"/>
                  </a:cubicBezTo>
                </a:path>
              </a:pathLst>
            </a:custGeom>
            <a:solidFill>
              <a:srgbClr val="BD392F"/>
            </a:solidFill>
            <a:ln w="12700">
              <a:solidFill>
                <a:srgbClr val="BD392F"/>
              </a:solidFill>
              <a:miter lim="400000"/>
            </a:ln>
          </p:spPr>
          <p:txBody>
            <a:bodyPr lIns="14288" tIns="14288" rIns="14288" bIns="14288" anchor="ctr"/>
            <a:lstStyle/>
            <a:p>
              <a:pPr defTabSz="17144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b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  <a:sym typeface="Gill Sans"/>
              </a:endParaRPr>
            </a:p>
          </p:txBody>
        </p:sp>
      </p:grpSp>
      <p:sp>
        <p:nvSpPr>
          <p:cNvPr id="30" name="TextBox 15"/>
          <p:cNvSpPr txBox="1"/>
          <p:nvPr/>
        </p:nvSpPr>
        <p:spPr>
          <a:xfrm>
            <a:off x="7515000" y="3584239"/>
            <a:ext cx="10693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445469"/>
                </a:solidFill>
                <a:latin typeface="Lato" panose="020F0502020204030203" pitchFamily="34" charset="0"/>
                <a:ea typeface="Lato Bold" charset="0"/>
                <a:cs typeface="Lato Bold" charset="0"/>
              </a:rPr>
              <a:t>Rectorado</a:t>
            </a:r>
          </a:p>
        </p:txBody>
      </p:sp>
      <p:sp>
        <p:nvSpPr>
          <p:cNvPr id="31" name="Round Same Side Corner Rectangle 254"/>
          <p:cNvSpPr/>
          <p:nvPr/>
        </p:nvSpPr>
        <p:spPr>
          <a:xfrm rot="5400000">
            <a:off x="5831188" y="-128187"/>
            <a:ext cx="285176" cy="163285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4" tIns="41152" rIns="82304" bIns="41152" rtlCol="0" anchor="ctr"/>
          <a:lstStyle/>
          <a:p>
            <a:pPr algn="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bg-BG" sz="1351" b="0" dirty="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32" name="Rectangle 258"/>
          <p:cNvSpPr/>
          <p:nvPr/>
        </p:nvSpPr>
        <p:spPr>
          <a:xfrm>
            <a:off x="5349481" y="501499"/>
            <a:ext cx="1320378" cy="329329"/>
          </a:xfrm>
          <a:prstGeom prst="rect">
            <a:avLst/>
          </a:prstGeom>
        </p:spPr>
        <p:txBody>
          <a:bodyPr wrap="none" lIns="82304" tIns="41152" rIns="82304" bIns="41152">
            <a:spAutoFit/>
          </a:bodyPr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Lato Bold" charset="0"/>
                <a:ea typeface="Lato Light" charset="0"/>
                <a:cs typeface="Lato Bold" charset="0"/>
              </a:rPr>
              <a:t>9</a:t>
            </a:r>
            <a:r>
              <a:rPr lang="en-US" sz="1400" dirty="0">
                <a:solidFill>
                  <a:srgbClr val="FFFFFF"/>
                </a:solidFill>
                <a:latin typeface="Lato Bold" charset="0"/>
                <a:ea typeface="Lato Light" charset="0"/>
                <a:cs typeface="Lato Bold" charset="0"/>
              </a:rPr>
              <a:t> Operadores</a:t>
            </a:r>
            <a:endParaRPr lang="bg-BG" sz="1400" dirty="0">
              <a:solidFill>
                <a:srgbClr val="FFFFFF"/>
              </a:solidFill>
              <a:latin typeface="Lato Bold" charset="0"/>
              <a:cs typeface="Lato Bold" charset="0"/>
            </a:endParaRPr>
          </a:p>
        </p:txBody>
      </p:sp>
      <p:grpSp>
        <p:nvGrpSpPr>
          <p:cNvPr id="33" name="Group 13"/>
          <p:cNvGrpSpPr>
            <a:grpSpLocks noChangeAspect="1"/>
          </p:cNvGrpSpPr>
          <p:nvPr/>
        </p:nvGrpSpPr>
        <p:grpSpPr bwMode="auto">
          <a:xfrm flipH="1">
            <a:off x="5162887" y="913480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34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36" name="Group 13"/>
          <p:cNvGrpSpPr>
            <a:grpSpLocks noChangeAspect="1"/>
          </p:cNvGrpSpPr>
          <p:nvPr/>
        </p:nvGrpSpPr>
        <p:grpSpPr bwMode="auto">
          <a:xfrm flipH="1">
            <a:off x="5349481" y="913480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39" name="Group 13"/>
          <p:cNvGrpSpPr>
            <a:grpSpLocks noChangeAspect="1"/>
          </p:cNvGrpSpPr>
          <p:nvPr/>
        </p:nvGrpSpPr>
        <p:grpSpPr bwMode="auto">
          <a:xfrm flipH="1">
            <a:off x="5536076" y="913480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40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42" name="Group 13"/>
          <p:cNvGrpSpPr>
            <a:grpSpLocks noChangeAspect="1"/>
          </p:cNvGrpSpPr>
          <p:nvPr/>
        </p:nvGrpSpPr>
        <p:grpSpPr bwMode="auto">
          <a:xfrm flipH="1">
            <a:off x="5722670" y="913480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45" name="Group 13"/>
          <p:cNvGrpSpPr>
            <a:grpSpLocks noChangeAspect="1"/>
          </p:cNvGrpSpPr>
          <p:nvPr/>
        </p:nvGrpSpPr>
        <p:grpSpPr bwMode="auto">
          <a:xfrm flipH="1">
            <a:off x="5909264" y="913480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63" name="Group 13"/>
          <p:cNvGrpSpPr>
            <a:grpSpLocks noChangeAspect="1"/>
          </p:cNvGrpSpPr>
          <p:nvPr/>
        </p:nvGrpSpPr>
        <p:grpSpPr bwMode="auto">
          <a:xfrm flipH="1">
            <a:off x="6095857" y="913480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64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66" name="Group 13"/>
          <p:cNvGrpSpPr>
            <a:grpSpLocks noChangeAspect="1"/>
          </p:cNvGrpSpPr>
          <p:nvPr/>
        </p:nvGrpSpPr>
        <p:grpSpPr bwMode="auto">
          <a:xfrm flipH="1">
            <a:off x="6282451" y="913480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67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68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69" name="Group 13"/>
          <p:cNvGrpSpPr>
            <a:grpSpLocks noChangeAspect="1"/>
          </p:cNvGrpSpPr>
          <p:nvPr/>
        </p:nvGrpSpPr>
        <p:grpSpPr bwMode="auto">
          <a:xfrm flipH="1">
            <a:off x="6469046" y="913480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72" name="Group 13"/>
          <p:cNvGrpSpPr>
            <a:grpSpLocks noChangeAspect="1"/>
          </p:cNvGrpSpPr>
          <p:nvPr/>
        </p:nvGrpSpPr>
        <p:grpSpPr bwMode="auto">
          <a:xfrm flipH="1">
            <a:off x="6655640" y="913480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74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sp>
        <p:nvSpPr>
          <p:cNvPr id="75" name="Round Same Side Corner Rectangle 254"/>
          <p:cNvSpPr/>
          <p:nvPr/>
        </p:nvSpPr>
        <p:spPr>
          <a:xfrm rot="5400000">
            <a:off x="5918721" y="610598"/>
            <a:ext cx="291229" cy="1794924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4" tIns="41152" rIns="82304" bIns="41152" rtlCol="0" anchor="ctr"/>
          <a:lstStyle/>
          <a:p>
            <a:pPr algn="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bg-BG" sz="1351" b="0" dirty="0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76" name="Rectangle 258"/>
          <p:cNvSpPr/>
          <p:nvPr/>
        </p:nvSpPr>
        <p:spPr>
          <a:xfrm>
            <a:off x="5225656" y="1362445"/>
            <a:ext cx="1695480" cy="298551"/>
          </a:xfrm>
          <a:prstGeom prst="rect">
            <a:avLst/>
          </a:prstGeom>
          <a:noFill/>
        </p:spPr>
        <p:txBody>
          <a:bodyPr wrap="none" lIns="82304" tIns="41152" rIns="82304" bIns="41152">
            <a:spAutoFit/>
          </a:bodyPr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Lato Bold" charset="0"/>
                <a:ea typeface="Lato Light" charset="0"/>
                <a:cs typeface="Lato Bold" charset="0"/>
              </a:rPr>
              <a:t>10 Técnicos/admin</a:t>
            </a:r>
            <a:endParaRPr lang="bg-BG" sz="1400" dirty="0">
              <a:solidFill>
                <a:srgbClr val="FFFFFF"/>
              </a:solidFill>
              <a:latin typeface="Lato Bold" charset="0"/>
              <a:cs typeface="Lato Bold" charset="0"/>
            </a:endParaRPr>
          </a:p>
        </p:txBody>
      </p:sp>
      <p:grpSp>
        <p:nvGrpSpPr>
          <p:cNvPr id="77" name="Group 13"/>
          <p:cNvGrpSpPr>
            <a:grpSpLocks noChangeAspect="1"/>
          </p:cNvGrpSpPr>
          <p:nvPr/>
        </p:nvGrpSpPr>
        <p:grpSpPr bwMode="auto">
          <a:xfrm flipH="1">
            <a:off x="5172412" y="1736326"/>
            <a:ext cx="134564" cy="311011"/>
            <a:chOff x="3696" y="1271"/>
            <a:chExt cx="338" cy="781"/>
          </a:xfrm>
          <a:solidFill>
            <a:srgbClr val="445469"/>
          </a:solidFill>
        </p:grpSpPr>
        <p:sp>
          <p:nvSpPr>
            <p:cNvPr id="78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80" name="Group 13"/>
          <p:cNvGrpSpPr>
            <a:grpSpLocks noChangeAspect="1"/>
          </p:cNvGrpSpPr>
          <p:nvPr/>
        </p:nvGrpSpPr>
        <p:grpSpPr bwMode="auto">
          <a:xfrm flipH="1">
            <a:off x="5359006" y="1736326"/>
            <a:ext cx="134564" cy="311011"/>
            <a:chOff x="3696" y="1271"/>
            <a:chExt cx="338" cy="781"/>
          </a:xfrm>
          <a:solidFill>
            <a:srgbClr val="445469"/>
          </a:solidFill>
        </p:grpSpPr>
        <p:sp>
          <p:nvSpPr>
            <p:cNvPr id="81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82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83" name="Group 13"/>
          <p:cNvGrpSpPr>
            <a:grpSpLocks noChangeAspect="1"/>
          </p:cNvGrpSpPr>
          <p:nvPr/>
        </p:nvGrpSpPr>
        <p:grpSpPr bwMode="auto">
          <a:xfrm flipH="1">
            <a:off x="5545601" y="1736326"/>
            <a:ext cx="134564" cy="311011"/>
            <a:chOff x="3696" y="1271"/>
            <a:chExt cx="338" cy="781"/>
          </a:xfrm>
          <a:solidFill>
            <a:srgbClr val="445469"/>
          </a:solidFill>
        </p:grpSpPr>
        <p:sp>
          <p:nvSpPr>
            <p:cNvPr id="84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86" name="Group 13"/>
          <p:cNvGrpSpPr>
            <a:grpSpLocks noChangeAspect="1"/>
          </p:cNvGrpSpPr>
          <p:nvPr/>
        </p:nvGrpSpPr>
        <p:grpSpPr bwMode="auto">
          <a:xfrm flipH="1">
            <a:off x="5732195" y="1736326"/>
            <a:ext cx="134564" cy="311011"/>
            <a:chOff x="3696" y="1271"/>
            <a:chExt cx="338" cy="781"/>
          </a:xfrm>
          <a:solidFill>
            <a:srgbClr val="445469"/>
          </a:solidFill>
        </p:grpSpPr>
        <p:sp>
          <p:nvSpPr>
            <p:cNvPr id="87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88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89" name="Group 13"/>
          <p:cNvGrpSpPr>
            <a:grpSpLocks noChangeAspect="1"/>
          </p:cNvGrpSpPr>
          <p:nvPr/>
        </p:nvGrpSpPr>
        <p:grpSpPr bwMode="auto">
          <a:xfrm flipH="1">
            <a:off x="5918789" y="1736326"/>
            <a:ext cx="134564" cy="311011"/>
            <a:chOff x="3696" y="1271"/>
            <a:chExt cx="338" cy="781"/>
          </a:xfrm>
          <a:solidFill>
            <a:srgbClr val="445469"/>
          </a:solidFill>
        </p:grpSpPr>
        <p:sp>
          <p:nvSpPr>
            <p:cNvPr id="90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91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92" name="Group 13"/>
          <p:cNvGrpSpPr>
            <a:grpSpLocks noChangeAspect="1"/>
          </p:cNvGrpSpPr>
          <p:nvPr/>
        </p:nvGrpSpPr>
        <p:grpSpPr bwMode="auto">
          <a:xfrm flipH="1">
            <a:off x="6105382" y="1736326"/>
            <a:ext cx="134564" cy="311011"/>
            <a:chOff x="3696" y="1271"/>
            <a:chExt cx="338" cy="781"/>
          </a:xfrm>
          <a:solidFill>
            <a:srgbClr val="445469"/>
          </a:solidFill>
        </p:grpSpPr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95" name="Group 13"/>
          <p:cNvGrpSpPr>
            <a:grpSpLocks noChangeAspect="1"/>
          </p:cNvGrpSpPr>
          <p:nvPr/>
        </p:nvGrpSpPr>
        <p:grpSpPr bwMode="auto">
          <a:xfrm flipH="1">
            <a:off x="6291976" y="1736326"/>
            <a:ext cx="134564" cy="311011"/>
            <a:chOff x="3696" y="1271"/>
            <a:chExt cx="338" cy="781"/>
          </a:xfrm>
          <a:solidFill>
            <a:srgbClr val="445469"/>
          </a:solidFill>
        </p:grpSpPr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98" name="Group 13"/>
          <p:cNvGrpSpPr>
            <a:grpSpLocks noChangeAspect="1"/>
          </p:cNvGrpSpPr>
          <p:nvPr/>
        </p:nvGrpSpPr>
        <p:grpSpPr bwMode="auto">
          <a:xfrm flipH="1">
            <a:off x="6478571" y="1736326"/>
            <a:ext cx="134564" cy="311011"/>
            <a:chOff x="3696" y="1271"/>
            <a:chExt cx="338" cy="781"/>
          </a:xfrm>
          <a:solidFill>
            <a:srgbClr val="445469"/>
          </a:solidFill>
        </p:grpSpPr>
        <p:sp>
          <p:nvSpPr>
            <p:cNvPr id="99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00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101" name="Group 13"/>
          <p:cNvGrpSpPr>
            <a:grpSpLocks noChangeAspect="1"/>
          </p:cNvGrpSpPr>
          <p:nvPr/>
        </p:nvGrpSpPr>
        <p:grpSpPr bwMode="auto">
          <a:xfrm flipH="1">
            <a:off x="6665165" y="1736326"/>
            <a:ext cx="134564" cy="311011"/>
            <a:chOff x="3696" y="1271"/>
            <a:chExt cx="338" cy="781"/>
          </a:xfrm>
          <a:solidFill>
            <a:srgbClr val="445469"/>
          </a:solidFill>
        </p:grpSpPr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104" name="Group 13"/>
          <p:cNvGrpSpPr>
            <a:grpSpLocks noChangeAspect="1"/>
          </p:cNvGrpSpPr>
          <p:nvPr/>
        </p:nvGrpSpPr>
        <p:grpSpPr bwMode="auto">
          <a:xfrm flipH="1">
            <a:off x="6827234" y="1736326"/>
            <a:ext cx="134564" cy="311011"/>
            <a:chOff x="3696" y="1271"/>
            <a:chExt cx="338" cy="781"/>
          </a:xfrm>
          <a:solidFill>
            <a:srgbClr val="445469"/>
          </a:solidFill>
        </p:grpSpPr>
        <p:sp>
          <p:nvSpPr>
            <p:cNvPr id="105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06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sp>
        <p:nvSpPr>
          <p:cNvPr id="107" name="TextBox 24"/>
          <p:cNvSpPr txBox="1"/>
          <p:nvPr/>
        </p:nvSpPr>
        <p:spPr>
          <a:xfrm>
            <a:off x="6827234" y="575668"/>
            <a:ext cx="391458" cy="203904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9BBB5C"/>
                </a:solidFill>
                <a:latin typeface="Lato" charset="0"/>
                <a:ea typeface="Lato" charset="0"/>
                <a:cs typeface="Lato" charset="0"/>
              </a:rPr>
              <a:t>(6+3)</a:t>
            </a:r>
            <a:endParaRPr lang="id-ID" sz="1100" dirty="0">
              <a:solidFill>
                <a:srgbClr val="9BBB5C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08" name="Group 13"/>
          <p:cNvGrpSpPr>
            <a:grpSpLocks noChangeAspect="1"/>
          </p:cNvGrpSpPr>
          <p:nvPr/>
        </p:nvGrpSpPr>
        <p:grpSpPr bwMode="auto">
          <a:xfrm flipH="1">
            <a:off x="8541404" y="3581005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109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10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111" name="Group 13"/>
          <p:cNvGrpSpPr>
            <a:grpSpLocks noChangeAspect="1"/>
          </p:cNvGrpSpPr>
          <p:nvPr/>
        </p:nvGrpSpPr>
        <p:grpSpPr bwMode="auto">
          <a:xfrm flipH="1">
            <a:off x="7480751" y="5327528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112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13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114" name="Group 13"/>
          <p:cNvGrpSpPr>
            <a:grpSpLocks noChangeAspect="1"/>
          </p:cNvGrpSpPr>
          <p:nvPr/>
        </p:nvGrpSpPr>
        <p:grpSpPr bwMode="auto">
          <a:xfrm flipH="1">
            <a:off x="4477560" y="5466968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115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117" name="Group 13"/>
          <p:cNvGrpSpPr>
            <a:grpSpLocks noChangeAspect="1"/>
          </p:cNvGrpSpPr>
          <p:nvPr/>
        </p:nvGrpSpPr>
        <p:grpSpPr bwMode="auto">
          <a:xfrm flipH="1">
            <a:off x="4660115" y="5466968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118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19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120" name="Group 13"/>
          <p:cNvGrpSpPr>
            <a:grpSpLocks noChangeAspect="1"/>
          </p:cNvGrpSpPr>
          <p:nvPr/>
        </p:nvGrpSpPr>
        <p:grpSpPr bwMode="auto">
          <a:xfrm flipH="1">
            <a:off x="4831709" y="5466968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121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sp>
        <p:nvSpPr>
          <p:cNvPr id="123" name="TextBox 24"/>
          <p:cNvSpPr txBox="1"/>
          <p:nvPr/>
        </p:nvSpPr>
        <p:spPr>
          <a:xfrm>
            <a:off x="5044507" y="5540510"/>
            <a:ext cx="425120" cy="203904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9BBB5C"/>
                </a:solidFill>
                <a:latin typeface="Lato" charset="0"/>
                <a:ea typeface="Lato" charset="0"/>
                <a:cs typeface="Lato" charset="0"/>
              </a:rPr>
              <a:t>( 2+1)</a:t>
            </a:r>
            <a:endParaRPr lang="id-ID" sz="1100" dirty="0">
              <a:solidFill>
                <a:srgbClr val="9BBB5C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5" name="Group 13"/>
          <p:cNvGrpSpPr>
            <a:grpSpLocks noChangeAspect="1"/>
          </p:cNvGrpSpPr>
          <p:nvPr/>
        </p:nvGrpSpPr>
        <p:grpSpPr bwMode="auto">
          <a:xfrm flipH="1">
            <a:off x="1245815" y="3562390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126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27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grpSp>
        <p:nvGrpSpPr>
          <p:cNvPr id="128" name="Group 13"/>
          <p:cNvGrpSpPr>
            <a:grpSpLocks noChangeAspect="1"/>
          </p:cNvGrpSpPr>
          <p:nvPr/>
        </p:nvGrpSpPr>
        <p:grpSpPr bwMode="auto">
          <a:xfrm flipH="1">
            <a:off x="1649036" y="5268697"/>
            <a:ext cx="134564" cy="311011"/>
            <a:chOff x="3696" y="1271"/>
            <a:chExt cx="338" cy="781"/>
          </a:xfrm>
          <a:solidFill>
            <a:schemeClr val="accent2"/>
          </a:solidFill>
        </p:grpSpPr>
        <p:sp>
          <p:nvSpPr>
            <p:cNvPr id="129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  <p:sp>
          <p:nvSpPr>
            <p:cNvPr id="130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50" rIns="34299" bIns="17150" numCol="1" anchor="t" anchorCtr="0" compatLnSpc="1">
              <a:prstTxWarp prst="textNoShape">
                <a:avLst/>
              </a:prstTxWarp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bg-BG" sz="1351" b="0" dirty="0">
                <a:solidFill>
                  <a:srgbClr val="445469"/>
                </a:solidFill>
                <a:latin typeface="Lato Light"/>
              </a:endParaRPr>
            </a:p>
          </p:txBody>
        </p:sp>
      </p:grpSp>
      <p:cxnSp>
        <p:nvCxnSpPr>
          <p:cNvPr id="6" name="Conector recto 5"/>
          <p:cNvCxnSpPr>
            <a:stCxn id="11" idx="0"/>
            <a:endCxn id="3" idx="2"/>
          </p:cNvCxnSpPr>
          <p:nvPr/>
        </p:nvCxnSpPr>
        <p:spPr>
          <a:xfrm flipV="1">
            <a:off x="800808" y="1902905"/>
            <a:ext cx="3387478" cy="67270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25" idx="1"/>
            <a:endCxn id="5" idx="2"/>
          </p:cNvCxnSpPr>
          <p:nvPr/>
        </p:nvCxnSpPr>
        <p:spPr>
          <a:xfrm flipH="1" flipV="1">
            <a:off x="4187804" y="1883763"/>
            <a:ext cx="2464743" cy="2494376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28" idx="0"/>
            <a:endCxn id="5" idx="2"/>
          </p:cNvCxnSpPr>
          <p:nvPr/>
        </p:nvCxnSpPr>
        <p:spPr>
          <a:xfrm flipH="1" flipV="1">
            <a:off x="4187804" y="1883763"/>
            <a:ext cx="3861846" cy="74574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Box 24"/>
          <p:cNvSpPr txBox="1"/>
          <p:nvPr/>
        </p:nvSpPr>
        <p:spPr>
          <a:xfrm>
            <a:off x="3897067" y="1533906"/>
            <a:ext cx="607864" cy="342403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CAU</a:t>
            </a:r>
            <a:endParaRPr lang="id-ID" dirty="0">
              <a:solidFill>
                <a:schemeClr val="bg1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24" name="Subtitle 2"/>
          <p:cNvSpPr txBox="1">
            <a:spLocks/>
          </p:cNvSpPr>
          <p:nvPr/>
        </p:nvSpPr>
        <p:spPr>
          <a:xfrm>
            <a:off x="1526159" y="868706"/>
            <a:ext cx="1936105" cy="711570"/>
          </a:xfrm>
          <a:prstGeom prst="rect">
            <a:avLst/>
          </a:prstGeom>
        </p:spPr>
        <p:txBody>
          <a:bodyPr vert="horz" wrap="square" lIns="163160" tIns="81580" rIns="163160" bIns="815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rPr>
              <a:t>Múltiples ubicaciones</a:t>
            </a:r>
          </a:p>
          <a:p>
            <a:pPr marL="171450" indent="-171450" algn="r" fontAlgn="auto">
              <a:lnSpc>
                <a:spcPts val="3031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rPr>
              <a:t>Un solo equipo</a:t>
            </a:r>
          </a:p>
        </p:txBody>
      </p:sp>
    </p:spTree>
    <p:extLst>
      <p:ext uri="{BB962C8B-B14F-4D97-AF65-F5344CB8AC3E}">
        <p14:creationId xmlns:p14="http://schemas.microsoft.com/office/powerpoint/2010/main" val="231842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21" grpId="0"/>
      <p:bldP spid="24" grpId="0"/>
      <p:bldP spid="27" grpId="0"/>
      <p:bldP spid="30" grpId="0"/>
      <p:bldP spid="31" grpId="0" animBg="1"/>
      <p:bldP spid="32" grpId="0"/>
      <p:bldP spid="75" grpId="0" animBg="1"/>
      <p:bldP spid="76" grpId="0"/>
      <p:bldP spid="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33500" y="1924051"/>
            <a:ext cx="6648450" cy="423160"/>
            <a:chOff x="6313706" y="6311590"/>
            <a:chExt cx="11886944" cy="968802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2188825" y="6311590"/>
              <a:ext cx="60118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313706" y="6311590"/>
              <a:ext cx="587511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8200650" y="6311593"/>
              <a:ext cx="0" cy="96880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325052" y="6311590"/>
              <a:ext cx="0" cy="968802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reeform 46"/>
          <p:cNvSpPr/>
          <p:nvPr/>
        </p:nvSpPr>
        <p:spPr>
          <a:xfrm>
            <a:off x="3830985" y="1238806"/>
            <a:ext cx="1497935" cy="496755"/>
          </a:xfrm>
          <a:custGeom>
            <a:avLst/>
            <a:gdLst>
              <a:gd name="connsiteX0" fmla="*/ 0 w 3702386"/>
              <a:gd name="connsiteY0" fmla="*/ 0 h 949958"/>
              <a:gd name="connsiteX1" fmla="*/ 3702386 w 3702386"/>
              <a:gd name="connsiteY1" fmla="*/ 0 h 949958"/>
              <a:gd name="connsiteX2" fmla="*/ 3702386 w 3702386"/>
              <a:gd name="connsiteY2" fmla="*/ 949958 h 949958"/>
              <a:gd name="connsiteX3" fmla="*/ 0 w 3702386"/>
              <a:gd name="connsiteY3" fmla="*/ 949958 h 949958"/>
              <a:gd name="connsiteX4" fmla="*/ 0 w 3702386"/>
              <a:gd name="connsiteY4" fmla="*/ 0 h 94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386" h="949958">
                <a:moveTo>
                  <a:pt x="0" y="0"/>
                </a:moveTo>
                <a:lnTo>
                  <a:pt x="3702386" y="0"/>
                </a:lnTo>
                <a:lnTo>
                  <a:pt x="3702386" y="949958"/>
                </a:lnTo>
                <a:lnTo>
                  <a:pt x="0" y="94995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F9F9F9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4" tIns="2144" rIns="2144" bIns="2144" numCol="1" spcCol="1270" anchor="ctr" anchorCtr="0">
            <a:noAutofit/>
          </a:bodyPr>
          <a:lstStyle/>
          <a:p>
            <a:pPr algn="ctr" defTabSz="150059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051" b="0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Técnico de Sistemas Responsable del CAU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2692" y="448262"/>
            <a:ext cx="2518642" cy="542586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30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Organigrama</a:t>
            </a:r>
            <a:endParaRPr lang="id-ID" sz="330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88454" y="1058358"/>
            <a:ext cx="582541" cy="342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61" tIns="17132" rIns="34261" bIns="17132"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9BBB5C"/>
              </a:solidFill>
              <a:latin typeface="Lato Light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735561"/>
            <a:ext cx="0" cy="611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78"/>
          <p:cNvCxnSpPr/>
          <p:nvPr/>
        </p:nvCxnSpPr>
        <p:spPr>
          <a:xfrm>
            <a:off x="4565552" y="5418092"/>
            <a:ext cx="258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79"/>
          <p:cNvCxnSpPr/>
          <p:nvPr/>
        </p:nvCxnSpPr>
        <p:spPr>
          <a:xfrm>
            <a:off x="4569634" y="2346535"/>
            <a:ext cx="2366" cy="30715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4386943" y="2849673"/>
            <a:ext cx="2301724" cy="3309121"/>
          </a:xfrm>
          <a:prstGeom prst="rect">
            <a:avLst/>
          </a:prstGeom>
          <a:noFill/>
          <a:ln w="22225">
            <a:solidFill>
              <a:srgbClr val="F29B2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Rectángulo redondeado 68"/>
          <p:cNvSpPr/>
          <p:nvPr/>
        </p:nvSpPr>
        <p:spPr>
          <a:xfrm>
            <a:off x="5364057" y="5896382"/>
            <a:ext cx="1141521" cy="197949"/>
          </a:xfrm>
          <a:prstGeom prst="round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NIVEL 2</a:t>
            </a:r>
          </a:p>
        </p:txBody>
      </p:sp>
      <p:sp>
        <p:nvSpPr>
          <p:cNvPr id="73" name="Freeform 148"/>
          <p:cNvSpPr>
            <a:spLocks noChangeArrowheads="1"/>
          </p:cNvSpPr>
          <p:nvPr/>
        </p:nvSpPr>
        <p:spPr bwMode="auto">
          <a:xfrm>
            <a:off x="7067571" y="2173224"/>
            <a:ext cx="1657506" cy="520001"/>
          </a:xfrm>
          <a:custGeom>
            <a:avLst/>
            <a:gdLst>
              <a:gd name="T0" fmla="*/ 2831 w 2884"/>
              <a:gd name="T1" fmla="*/ 2604 h 2605"/>
              <a:gd name="T2" fmla="*/ 2831 w 2884"/>
              <a:gd name="T3" fmla="*/ 2604 h 2605"/>
              <a:gd name="T4" fmla="*/ 52 w 2884"/>
              <a:gd name="T5" fmla="*/ 2604 h 2605"/>
              <a:gd name="T6" fmla="*/ 0 w 2884"/>
              <a:gd name="T7" fmla="*/ 2552 h 2605"/>
              <a:gd name="T8" fmla="*/ 0 w 2884"/>
              <a:gd name="T9" fmla="*/ 48 h 2605"/>
              <a:gd name="T10" fmla="*/ 52 w 2884"/>
              <a:gd name="T11" fmla="*/ 0 h 2605"/>
              <a:gd name="T12" fmla="*/ 2831 w 2884"/>
              <a:gd name="T13" fmla="*/ 0 h 2605"/>
              <a:gd name="T14" fmla="*/ 2883 w 2884"/>
              <a:gd name="T15" fmla="*/ 48 h 2605"/>
              <a:gd name="T16" fmla="*/ 2883 w 2884"/>
              <a:gd name="T17" fmla="*/ 2552 h 2605"/>
              <a:gd name="T18" fmla="*/ 2831 w 2884"/>
              <a:gd name="T19" fmla="*/ 2604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4" h="2605">
                <a:moveTo>
                  <a:pt x="2831" y="2604"/>
                </a:moveTo>
                <a:lnTo>
                  <a:pt x="2831" y="2604"/>
                </a:lnTo>
                <a:cubicBezTo>
                  <a:pt x="52" y="2604"/>
                  <a:pt x="52" y="2604"/>
                  <a:pt x="52" y="2604"/>
                </a:cubicBezTo>
                <a:cubicBezTo>
                  <a:pt x="21" y="2604"/>
                  <a:pt x="0" y="2579"/>
                  <a:pt x="0" y="255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1" y="0"/>
                  <a:pt x="52" y="0"/>
                </a:cubicBezTo>
                <a:cubicBezTo>
                  <a:pt x="2831" y="0"/>
                  <a:pt x="2831" y="0"/>
                  <a:pt x="2831" y="0"/>
                </a:cubicBezTo>
                <a:cubicBezTo>
                  <a:pt x="2859" y="0"/>
                  <a:pt x="2883" y="21"/>
                  <a:pt x="2883" y="48"/>
                </a:cubicBezTo>
                <a:cubicBezTo>
                  <a:pt x="2883" y="2552"/>
                  <a:pt x="2883" y="2552"/>
                  <a:pt x="2883" y="2552"/>
                </a:cubicBezTo>
                <a:cubicBezTo>
                  <a:pt x="2883" y="2579"/>
                  <a:pt x="2859" y="2604"/>
                  <a:pt x="2831" y="260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5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74" name="Freeform 149"/>
          <p:cNvSpPr>
            <a:spLocks noChangeArrowheads="1"/>
          </p:cNvSpPr>
          <p:nvPr/>
        </p:nvSpPr>
        <p:spPr bwMode="auto">
          <a:xfrm>
            <a:off x="7049574" y="2149395"/>
            <a:ext cx="425776" cy="425695"/>
          </a:xfrm>
          <a:custGeom>
            <a:avLst/>
            <a:gdLst>
              <a:gd name="T0" fmla="*/ 162 w 1595"/>
              <a:gd name="T1" fmla="*/ 0 h 1596"/>
              <a:gd name="T2" fmla="*/ 162 w 1595"/>
              <a:gd name="T3" fmla="*/ 0 h 1596"/>
              <a:gd name="T4" fmla="*/ 0 w 1595"/>
              <a:gd name="T5" fmla="*/ 163 h 1596"/>
              <a:gd name="T6" fmla="*/ 0 w 1595"/>
              <a:gd name="T7" fmla="*/ 1595 h 1596"/>
              <a:gd name="T8" fmla="*/ 1594 w 1595"/>
              <a:gd name="T9" fmla="*/ 0 h 1596"/>
              <a:gd name="T10" fmla="*/ 162 w 1595"/>
              <a:gd name="T11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5" h="1596">
                <a:moveTo>
                  <a:pt x="162" y="0"/>
                </a:moveTo>
                <a:lnTo>
                  <a:pt x="162" y="0"/>
                </a:lnTo>
                <a:cubicBezTo>
                  <a:pt x="72" y="0"/>
                  <a:pt x="0" y="73"/>
                  <a:pt x="0" y="163"/>
                </a:cubicBezTo>
                <a:cubicBezTo>
                  <a:pt x="0" y="1595"/>
                  <a:pt x="0" y="1595"/>
                  <a:pt x="0" y="1595"/>
                </a:cubicBezTo>
                <a:cubicBezTo>
                  <a:pt x="881" y="1595"/>
                  <a:pt x="1594" y="882"/>
                  <a:pt x="1594" y="0"/>
                </a:cubicBezTo>
                <a:lnTo>
                  <a:pt x="162" y="0"/>
                </a:lnTo>
              </a:path>
            </a:pathLst>
          </a:custGeom>
          <a:solidFill>
            <a:srgbClr val="445469"/>
          </a:solidFill>
          <a:ln>
            <a:noFill/>
          </a:ln>
          <a:effectLst/>
        </p:spPr>
        <p:txBody>
          <a:bodyPr wrap="none" lIns="0" tIns="0" rIns="108000" bIns="7200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Lato Light" charset="0"/>
              </a:rPr>
              <a:t>1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7604569" y="2271239"/>
            <a:ext cx="10038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Administrativo</a:t>
            </a:r>
          </a:p>
        </p:txBody>
      </p:sp>
      <p:sp>
        <p:nvSpPr>
          <p:cNvPr id="75" name="Freeform 148"/>
          <p:cNvSpPr>
            <a:spLocks noChangeArrowheads="1"/>
          </p:cNvSpPr>
          <p:nvPr/>
        </p:nvSpPr>
        <p:spPr bwMode="auto">
          <a:xfrm>
            <a:off x="492137" y="2173224"/>
            <a:ext cx="1657506" cy="520001"/>
          </a:xfrm>
          <a:custGeom>
            <a:avLst/>
            <a:gdLst>
              <a:gd name="T0" fmla="*/ 2831 w 2884"/>
              <a:gd name="T1" fmla="*/ 2604 h 2605"/>
              <a:gd name="T2" fmla="*/ 2831 w 2884"/>
              <a:gd name="T3" fmla="*/ 2604 h 2605"/>
              <a:gd name="T4" fmla="*/ 52 w 2884"/>
              <a:gd name="T5" fmla="*/ 2604 h 2605"/>
              <a:gd name="T6" fmla="*/ 0 w 2884"/>
              <a:gd name="T7" fmla="*/ 2552 h 2605"/>
              <a:gd name="T8" fmla="*/ 0 w 2884"/>
              <a:gd name="T9" fmla="*/ 48 h 2605"/>
              <a:gd name="T10" fmla="*/ 52 w 2884"/>
              <a:gd name="T11" fmla="*/ 0 h 2605"/>
              <a:gd name="T12" fmla="*/ 2831 w 2884"/>
              <a:gd name="T13" fmla="*/ 0 h 2605"/>
              <a:gd name="T14" fmla="*/ 2883 w 2884"/>
              <a:gd name="T15" fmla="*/ 48 h 2605"/>
              <a:gd name="T16" fmla="*/ 2883 w 2884"/>
              <a:gd name="T17" fmla="*/ 2552 h 2605"/>
              <a:gd name="T18" fmla="*/ 2831 w 2884"/>
              <a:gd name="T19" fmla="*/ 2604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4" h="2605">
                <a:moveTo>
                  <a:pt x="2831" y="2604"/>
                </a:moveTo>
                <a:lnTo>
                  <a:pt x="2831" y="2604"/>
                </a:lnTo>
                <a:cubicBezTo>
                  <a:pt x="52" y="2604"/>
                  <a:pt x="52" y="2604"/>
                  <a:pt x="52" y="2604"/>
                </a:cubicBezTo>
                <a:cubicBezTo>
                  <a:pt x="21" y="2604"/>
                  <a:pt x="0" y="2579"/>
                  <a:pt x="0" y="255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1" y="0"/>
                  <a:pt x="52" y="0"/>
                </a:cubicBezTo>
                <a:cubicBezTo>
                  <a:pt x="2831" y="0"/>
                  <a:pt x="2831" y="0"/>
                  <a:pt x="2831" y="0"/>
                </a:cubicBezTo>
                <a:cubicBezTo>
                  <a:pt x="2859" y="0"/>
                  <a:pt x="2883" y="21"/>
                  <a:pt x="2883" y="48"/>
                </a:cubicBezTo>
                <a:cubicBezTo>
                  <a:pt x="2883" y="2552"/>
                  <a:pt x="2883" y="2552"/>
                  <a:pt x="2883" y="2552"/>
                </a:cubicBezTo>
                <a:cubicBezTo>
                  <a:pt x="2883" y="2579"/>
                  <a:pt x="2859" y="2604"/>
                  <a:pt x="2831" y="260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76" name="Freeform 149"/>
          <p:cNvSpPr>
            <a:spLocks noChangeArrowheads="1"/>
          </p:cNvSpPr>
          <p:nvPr/>
        </p:nvSpPr>
        <p:spPr bwMode="auto">
          <a:xfrm>
            <a:off x="474140" y="2149395"/>
            <a:ext cx="425776" cy="425695"/>
          </a:xfrm>
          <a:custGeom>
            <a:avLst/>
            <a:gdLst>
              <a:gd name="T0" fmla="*/ 162 w 1595"/>
              <a:gd name="T1" fmla="*/ 0 h 1596"/>
              <a:gd name="T2" fmla="*/ 162 w 1595"/>
              <a:gd name="T3" fmla="*/ 0 h 1596"/>
              <a:gd name="T4" fmla="*/ 0 w 1595"/>
              <a:gd name="T5" fmla="*/ 163 h 1596"/>
              <a:gd name="T6" fmla="*/ 0 w 1595"/>
              <a:gd name="T7" fmla="*/ 1595 h 1596"/>
              <a:gd name="T8" fmla="*/ 1594 w 1595"/>
              <a:gd name="T9" fmla="*/ 0 h 1596"/>
              <a:gd name="T10" fmla="*/ 162 w 1595"/>
              <a:gd name="T11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5" h="1596">
                <a:moveTo>
                  <a:pt x="162" y="0"/>
                </a:moveTo>
                <a:lnTo>
                  <a:pt x="162" y="0"/>
                </a:lnTo>
                <a:cubicBezTo>
                  <a:pt x="72" y="0"/>
                  <a:pt x="0" y="73"/>
                  <a:pt x="0" y="163"/>
                </a:cubicBezTo>
                <a:cubicBezTo>
                  <a:pt x="0" y="1595"/>
                  <a:pt x="0" y="1595"/>
                  <a:pt x="0" y="1595"/>
                </a:cubicBezTo>
                <a:cubicBezTo>
                  <a:pt x="881" y="1595"/>
                  <a:pt x="1594" y="882"/>
                  <a:pt x="1594" y="0"/>
                </a:cubicBezTo>
                <a:lnTo>
                  <a:pt x="16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0" tIns="0" rIns="108000" bIns="7200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Lato Light" charset="0"/>
              </a:rPr>
              <a:t>1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741250" y="2146457"/>
            <a:ext cx="14635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Analista de Sistemas/Redes Coordinador NIVEL 1</a:t>
            </a:r>
          </a:p>
        </p:txBody>
      </p:sp>
      <p:sp>
        <p:nvSpPr>
          <p:cNvPr id="78" name="Freeform 148"/>
          <p:cNvSpPr>
            <a:spLocks noChangeArrowheads="1"/>
          </p:cNvSpPr>
          <p:nvPr/>
        </p:nvSpPr>
        <p:spPr bwMode="auto">
          <a:xfrm>
            <a:off x="4848072" y="3009244"/>
            <a:ext cx="1657506" cy="520001"/>
          </a:xfrm>
          <a:custGeom>
            <a:avLst/>
            <a:gdLst>
              <a:gd name="T0" fmla="*/ 2831 w 2884"/>
              <a:gd name="T1" fmla="*/ 2604 h 2605"/>
              <a:gd name="T2" fmla="*/ 2831 w 2884"/>
              <a:gd name="T3" fmla="*/ 2604 h 2605"/>
              <a:gd name="T4" fmla="*/ 52 w 2884"/>
              <a:gd name="T5" fmla="*/ 2604 h 2605"/>
              <a:gd name="T6" fmla="*/ 0 w 2884"/>
              <a:gd name="T7" fmla="*/ 2552 h 2605"/>
              <a:gd name="T8" fmla="*/ 0 w 2884"/>
              <a:gd name="T9" fmla="*/ 48 h 2605"/>
              <a:gd name="T10" fmla="*/ 52 w 2884"/>
              <a:gd name="T11" fmla="*/ 0 h 2605"/>
              <a:gd name="T12" fmla="*/ 2831 w 2884"/>
              <a:gd name="T13" fmla="*/ 0 h 2605"/>
              <a:gd name="T14" fmla="*/ 2883 w 2884"/>
              <a:gd name="T15" fmla="*/ 48 h 2605"/>
              <a:gd name="T16" fmla="*/ 2883 w 2884"/>
              <a:gd name="T17" fmla="*/ 2552 h 2605"/>
              <a:gd name="T18" fmla="*/ 2831 w 2884"/>
              <a:gd name="T19" fmla="*/ 2604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4" h="2605">
                <a:moveTo>
                  <a:pt x="2831" y="2604"/>
                </a:moveTo>
                <a:lnTo>
                  <a:pt x="2831" y="2604"/>
                </a:lnTo>
                <a:cubicBezTo>
                  <a:pt x="52" y="2604"/>
                  <a:pt x="52" y="2604"/>
                  <a:pt x="52" y="2604"/>
                </a:cubicBezTo>
                <a:cubicBezTo>
                  <a:pt x="21" y="2604"/>
                  <a:pt x="0" y="2579"/>
                  <a:pt x="0" y="255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1" y="0"/>
                  <a:pt x="52" y="0"/>
                </a:cubicBezTo>
                <a:cubicBezTo>
                  <a:pt x="2831" y="0"/>
                  <a:pt x="2831" y="0"/>
                  <a:pt x="2831" y="0"/>
                </a:cubicBezTo>
                <a:cubicBezTo>
                  <a:pt x="2859" y="0"/>
                  <a:pt x="2883" y="21"/>
                  <a:pt x="2883" y="48"/>
                </a:cubicBezTo>
                <a:cubicBezTo>
                  <a:pt x="2883" y="2552"/>
                  <a:pt x="2883" y="2552"/>
                  <a:pt x="2883" y="2552"/>
                </a:cubicBezTo>
                <a:cubicBezTo>
                  <a:pt x="2883" y="2579"/>
                  <a:pt x="2859" y="2604"/>
                  <a:pt x="2831" y="260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5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79" name="Freeform 149"/>
          <p:cNvSpPr>
            <a:spLocks noChangeArrowheads="1"/>
          </p:cNvSpPr>
          <p:nvPr/>
        </p:nvSpPr>
        <p:spPr bwMode="auto">
          <a:xfrm>
            <a:off x="4830075" y="2985415"/>
            <a:ext cx="425776" cy="425695"/>
          </a:xfrm>
          <a:custGeom>
            <a:avLst/>
            <a:gdLst>
              <a:gd name="T0" fmla="*/ 162 w 1595"/>
              <a:gd name="T1" fmla="*/ 0 h 1596"/>
              <a:gd name="T2" fmla="*/ 162 w 1595"/>
              <a:gd name="T3" fmla="*/ 0 h 1596"/>
              <a:gd name="T4" fmla="*/ 0 w 1595"/>
              <a:gd name="T5" fmla="*/ 163 h 1596"/>
              <a:gd name="T6" fmla="*/ 0 w 1595"/>
              <a:gd name="T7" fmla="*/ 1595 h 1596"/>
              <a:gd name="T8" fmla="*/ 1594 w 1595"/>
              <a:gd name="T9" fmla="*/ 0 h 1596"/>
              <a:gd name="T10" fmla="*/ 162 w 1595"/>
              <a:gd name="T11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5" h="1596">
                <a:moveTo>
                  <a:pt x="162" y="0"/>
                </a:moveTo>
                <a:lnTo>
                  <a:pt x="162" y="0"/>
                </a:lnTo>
                <a:cubicBezTo>
                  <a:pt x="72" y="0"/>
                  <a:pt x="0" y="73"/>
                  <a:pt x="0" y="163"/>
                </a:cubicBezTo>
                <a:cubicBezTo>
                  <a:pt x="0" y="1595"/>
                  <a:pt x="0" y="1595"/>
                  <a:pt x="0" y="1595"/>
                </a:cubicBezTo>
                <a:cubicBezTo>
                  <a:pt x="881" y="1595"/>
                  <a:pt x="1594" y="882"/>
                  <a:pt x="1594" y="0"/>
                </a:cubicBezTo>
                <a:lnTo>
                  <a:pt x="162" y="0"/>
                </a:lnTo>
              </a:path>
            </a:pathLst>
          </a:custGeom>
          <a:solidFill>
            <a:srgbClr val="F29B26"/>
          </a:solidFill>
          <a:ln>
            <a:noFill/>
          </a:ln>
          <a:effectLst/>
        </p:spPr>
        <p:txBody>
          <a:bodyPr wrap="none" lIns="0" tIns="0" rIns="108000" bIns="7200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Lato Light" charset="0"/>
              </a:rPr>
              <a:t>1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290145" y="3044724"/>
            <a:ext cx="11296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Analista de Aplicaciones</a:t>
            </a:r>
          </a:p>
        </p:txBody>
      </p:sp>
      <p:sp>
        <p:nvSpPr>
          <p:cNvPr id="81" name="Freeform 148"/>
          <p:cNvSpPr>
            <a:spLocks noChangeArrowheads="1"/>
          </p:cNvSpPr>
          <p:nvPr/>
        </p:nvSpPr>
        <p:spPr bwMode="auto">
          <a:xfrm>
            <a:off x="4852171" y="4443951"/>
            <a:ext cx="1657506" cy="520001"/>
          </a:xfrm>
          <a:custGeom>
            <a:avLst/>
            <a:gdLst>
              <a:gd name="T0" fmla="*/ 2831 w 2884"/>
              <a:gd name="T1" fmla="*/ 2604 h 2605"/>
              <a:gd name="T2" fmla="*/ 2831 w 2884"/>
              <a:gd name="T3" fmla="*/ 2604 h 2605"/>
              <a:gd name="T4" fmla="*/ 52 w 2884"/>
              <a:gd name="T5" fmla="*/ 2604 h 2605"/>
              <a:gd name="T6" fmla="*/ 0 w 2884"/>
              <a:gd name="T7" fmla="*/ 2552 h 2605"/>
              <a:gd name="T8" fmla="*/ 0 w 2884"/>
              <a:gd name="T9" fmla="*/ 48 h 2605"/>
              <a:gd name="T10" fmla="*/ 52 w 2884"/>
              <a:gd name="T11" fmla="*/ 0 h 2605"/>
              <a:gd name="T12" fmla="*/ 2831 w 2884"/>
              <a:gd name="T13" fmla="*/ 0 h 2605"/>
              <a:gd name="T14" fmla="*/ 2883 w 2884"/>
              <a:gd name="T15" fmla="*/ 48 h 2605"/>
              <a:gd name="T16" fmla="*/ 2883 w 2884"/>
              <a:gd name="T17" fmla="*/ 2552 h 2605"/>
              <a:gd name="T18" fmla="*/ 2831 w 2884"/>
              <a:gd name="T19" fmla="*/ 2604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4" h="2605">
                <a:moveTo>
                  <a:pt x="2831" y="2604"/>
                </a:moveTo>
                <a:lnTo>
                  <a:pt x="2831" y="2604"/>
                </a:lnTo>
                <a:cubicBezTo>
                  <a:pt x="52" y="2604"/>
                  <a:pt x="52" y="2604"/>
                  <a:pt x="52" y="2604"/>
                </a:cubicBezTo>
                <a:cubicBezTo>
                  <a:pt x="21" y="2604"/>
                  <a:pt x="0" y="2579"/>
                  <a:pt x="0" y="255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1" y="0"/>
                  <a:pt x="52" y="0"/>
                </a:cubicBezTo>
                <a:cubicBezTo>
                  <a:pt x="2831" y="0"/>
                  <a:pt x="2831" y="0"/>
                  <a:pt x="2831" y="0"/>
                </a:cubicBezTo>
                <a:cubicBezTo>
                  <a:pt x="2859" y="0"/>
                  <a:pt x="2883" y="21"/>
                  <a:pt x="2883" y="48"/>
                </a:cubicBezTo>
                <a:cubicBezTo>
                  <a:pt x="2883" y="2552"/>
                  <a:pt x="2883" y="2552"/>
                  <a:pt x="2883" y="2552"/>
                </a:cubicBezTo>
                <a:cubicBezTo>
                  <a:pt x="2883" y="2579"/>
                  <a:pt x="2859" y="2604"/>
                  <a:pt x="2831" y="260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5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82" name="Freeform 149"/>
          <p:cNvSpPr>
            <a:spLocks noChangeArrowheads="1"/>
          </p:cNvSpPr>
          <p:nvPr/>
        </p:nvSpPr>
        <p:spPr bwMode="auto">
          <a:xfrm>
            <a:off x="4834174" y="4420122"/>
            <a:ext cx="425776" cy="425695"/>
          </a:xfrm>
          <a:custGeom>
            <a:avLst/>
            <a:gdLst>
              <a:gd name="T0" fmla="*/ 162 w 1595"/>
              <a:gd name="T1" fmla="*/ 0 h 1596"/>
              <a:gd name="T2" fmla="*/ 162 w 1595"/>
              <a:gd name="T3" fmla="*/ 0 h 1596"/>
              <a:gd name="T4" fmla="*/ 0 w 1595"/>
              <a:gd name="T5" fmla="*/ 163 h 1596"/>
              <a:gd name="T6" fmla="*/ 0 w 1595"/>
              <a:gd name="T7" fmla="*/ 1595 h 1596"/>
              <a:gd name="T8" fmla="*/ 1594 w 1595"/>
              <a:gd name="T9" fmla="*/ 0 h 1596"/>
              <a:gd name="T10" fmla="*/ 162 w 1595"/>
              <a:gd name="T11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5" h="1596">
                <a:moveTo>
                  <a:pt x="162" y="0"/>
                </a:moveTo>
                <a:lnTo>
                  <a:pt x="162" y="0"/>
                </a:lnTo>
                <a:cubicBezTo>
                  <a:pt x="72" y="0"/>
                  <a:pt x="0" y="73"/>
                  <a:pt x="0" y="163"/>
                </a:cubicBezTo>
                <a:cubicBezTo>
                  <a:pt x="0" y="1595"/>
                  <a:pt x="0" y="1595"/>
                  <a:pt x="0" y="1595"/>
                </a:cubicBezTo>
                <a:cubicBezTo>
                  <a:pt x="881" y="1595"/>
                  <a:pt x="1594" y="882"/>
                  <a:pt x="1594" y="0"/>
                </a:cubicBezTo>
                <a:lnTo>
                  <a:pt x="162" y="0"/>
                </a:lnTo>
              </a:path>
            </a:pathLst>
          </a:custGeom>
          <a:solidFill>
            <a:srgbClr val="F29B26"/>
          </a:solidFill>
          <a:ln>
            <a:noFill/>
          </a:ln>
          <a:effectLst/>
        </p:spPr>
        <p:txBody>
          <a:bodyPr wrap="none" lIns="0" tIns="0" rIns="108000" bIns="7200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Lato Light" charset="0"/>
              </a:rPr>
              <a:t>1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5141844" y="4479431"/>
            <a:ext cx="14262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Analista/Programador de Aplicaciones</a:t>
            </a:r>
          </a:p>
        </p:txBody>
      </p:sp>
      <p:sp>
        <p:nvSpPr>
          <p:cNvPr id="84" name="Freeform 148"/>
          <p:cNvSpPr>
            <a:spLocks noChangeArrowheads="1"/>
          </p:cNvSpPr>
          <p:nvPr/>
        </p:nvSpPr>
        <p:spPr bwMode="auto">
          <a:xfrm>
            <a:off x="4848072" y="3716165"/>
            <a:ext cx="1657506" cy="520001"/>
          </a:xfrm>
          <a:custGeom>
            <a:avLst/>
            <a:gdLst>
              <a:gd name="T0" fmla="*/ 2831 w 2884"/>
              <a:gd name="T1" fmla="*/ 2604 h 2605"/>
              <a:gd name="T2" fmla="*/ 2831 w 2884"/>
              <a:gd name="T3" fmla="*/ 2604 h 2605"/>
              <a:gd name="T4" fmla="*/ 52 w 2884"/>
              <a:gd name="T5" fmla="*/ 2604 h 2605"/>
              <a:gd name="T6" fmla="*/ 0 w 2884"/>
              <a:gd name="T7" fmla="*/ 2552 h 2605"/>
              <a:gd name="T8" fmla="*/ 0 w 2884"/>
              <a:gd name="T9" fmla="*/ 48 h 2605"/>
              <a:gd name="T10" fmla="*/ 52 w 2884"/>
              <a:gd name="T11" fmla="*/ 0 h 2605"/>
              <a:gd name="T12" fmla="*/ 2831 w 2884"/>
              <a:gd name="T13" fmla="*/ 0 h 2605"/>
              <a:gd name="T14" fmla="*/ 2883 w 2884"/>
              <a:gd name="T15" fmla="*/ 48 h 2605"/>
              <a:gd name="T16" fmla="*/ 2883 w 2884"/>
              <a:gd name="T17" fmla="*/ 2552 h 2605"/>
              <a:gd name="T18" fmla="*/ 2831 w 2884"/>
              <a:gd name="T19" fmla="*/ 2604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4" h="2605">
                <a:moveTo>
                  <a:pt x="2831" y="2604"/>
                </a:moveTo>
                <a:lnTo>
                  <a:pt x="2831" y="2604"/>
                </a:lnTo>
                <a:cubicBezTo>
                  <a:pt x="52" y="2604"/>
                  <a:pt x="52" y="2604"/>
                  <a:pt x="52" y="2604"/>
                </a:cubicBezTo>
                <a:cubicBezTo>
                  <a:pt x="21" y="2604"/>
                  <a:pt x="0" y="2579"/>
                  <a:pt x="0" y="255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1" y="0"/>
                  <a:pt x="52" y="0"/>
                </a:cubicBezTo>
                <a:cubicBezTo>
                  <a:pt x="2831" y="0"/>
                  <a:pt x="2831" y="0"/>
                  <a:pt x="2831" y="0"/>
                </a:cubicBezTo>
                <a:cubicBezTo>
                  <a:pt x="2859" y="0"/>
                  <a:pt x="2883" y="21"/>
                  <a:pt x="2883" y="48"/>
                </a:cubicBezTo>
                <a:cubicBezTo>
                  <a:pt x="2883" y="2552"/>
                  <a:pt x="2883" y="2552"/>
                  <a:pt x="2883" y="2552"/>
                </a:cubicBezTo>
                <a:cubicBezTo>
                  <a:pt x="2883" y="2579"/>
                  <a:pt x="2859" y="2604"/>
                  <a:pt x="2831" y="260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5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85" name="Freeform 149"/>
          <p:cNvSpPr>
            <a:spLocks noChangeArrowheads="1"/>
          </p:cNvSpPr>
          <p:nvPr/>
        </p:nvSpPr>
        <p:spPr bwMode="auto">
          <a:xfrm>
            <a:off x="4830075" y="3692336"/>
            <a:ext cx="425776" cy="425695"/>
          </a:xfrm>
          <a:custGeom>
            <a:avLst/>
            <a:gdLst>
              <a:gd name="T0" fmla="*/ 162 w 1595"/>
              <a:gd name="T1" fmla="*/ 0 h 1596"/>
              <a:gd name="T2" fmla="*/ 162 w 1595"/>
              <a:gd name="T3" fmla="*/ 0 h 1596"/>
              <a:gd name="T4" fmla="*/ 0 w 1595"/>
              <a:gd name="T5" fmla="*/ 163 h 1596"/>
              <a:gd name="T6" fmla="*/ 0 w 1595"/>
              <a:gd name="T7" fmla="*/ 1595 h 1596"/>
              <a:gd name="T8" fmla="*/ 1594 w 1595"/>
              <a:gd name="T9" fmla="*/ 0 h 1596"/>
              <a:gd name="T10" fmla="*/ 162 w 1595"/>
              <a:gd name="T11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5" h="1596">
                <a:moveTo>
                  <a:pt x="162" y="0"/>
                </a:moveTo>
                <a:lnTo>
                  <a:pt x="162" y="0"/>
                </a:lnTo>
                <a:cubicBezTo>
                  <a:pt x="72" y="0"/>
                  <a:pt x="0" y="73"/>
                  <a:pt x="0" y="163"/>
                </a:cubicBezTo>
                <a:cubicBezTo>
                  <a:pt x="0" y="1595"/>
                  <a:pt x="0" y="1595"/>
                  <a:pt x="0" y="1595"/>
                </a:cubicBezTo>
                <a:cubicBezTo>
                  <a:pt x="881" y="1595"/>
                  <a:pt x="1594" y="882"/>
                  <a:pt x="1594" y="0"/>
                </a:cubicBezTo>
                <a:lnTo>
                  <a:pt x="162" y="0"/>
                </a:lnTo>
              </a:path>
            </a:pathLst>
          </a:custGeom>
          <a:solidFill>
            <a:srgbClr val="F29B26"/>
          </a:solidFill>
          <a:ln>
            <a:noFill/>
          </a:ln>
          <a:effectLst/>
        </p:spPr>
        <p:txBody>
          <a:bodyPr wrap="none" lIns="0" tIns="0" rIns="108000" bIns="7200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Lato Light" charset="0"/>
              </a:rPr>
              <a:t>4</a:t>
            </a:r>
          </a:p>
        </p:txBody>
      </p:sp>
      <p:sp>
        <p:nvSpPr>
          <p:cNvPr id="87" name="Freeform 148"/>
          <p:cNvSpPr>
            <a:spLocks noChangeArrowheads="1"/>
          </p:cNvSpPr>
          <p:nvPr/>
        </p:nvSpPr>
        <p:spPr bwMode="auto">
          <a:xfrm>
            <a:off x="4848072" y="5158105"/>
            <a:ext cx="1657506" cy="520001"/>
          </a:xfrm>
          <a:custGeom>
            <a:avLst/>
            <a:gdLst>
              <a:gd name="T0" fmla="*/ 2831 w 2884"/>
              <a:gd name="T1" fmla="*/ 2604 h 2605"/>
              <a:gd name="T2" fmla="*/ 2831 w 2884"/>
              <a:gd name="T3" fmla="*/ 2604 h 2605"/>
              <a:gd name="T4" fmla="*/ 52 w 2884"/>
              <a:gd name="T5" fmla="*/ 2604 h 2605"/>
              <a:gd name="T6" fmla="*/ 0 w 2884"/>
              <a:gd name="T7" fmla="*/ 2552 h 2605"/>
              <a:gd name="T8" fmla="*/ 0 w 2884"/>
              <a:gd name="T9" fmla="*/ 48 h 2605"/>
              <a:gd name="T10" fmla="*/ 52 w 2884"/>
              <a:gd name="T11" fmla="*/ 0 h 2605"/>
              <a:gd name="T12" fmla="*/ 2831 w 2884"/>
              <a:gd name="T13" fmla="*/ 0 h 2605"/>
              <a:gd name="T14" fmla="*/ 2883 w 2884"/>
              <a:gd name="T15" fmla="*/ 48 h 2605"/>
              <a:gd name="T16" fmla="*/ 2883 w 2884"/>
              <a:gd name="T17" fmla="*/ 2552 h 2605"/>
              <a:gd name="T18" fmla="*/ 2831 w 2884"/>
              <a:gd name="T19" fmla="*/ 2604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4" h="2605">
                <a:moveTo>
                  <a:pt x="2831" y="2604"/>
                </a:moveTo>
                <a:lnTo>
                  <a:pt x="2831" y="2604"/>
                </a:lnTo>
                <a:cubicBezTo>
                  <a:pt x="52" y="2604"/>
                  <a:pt x="52" y="2604"/>
                  <a:pt x="52" y="2604"/>
                </a:cubicBezTo>
                <a:cubicBezTo>
                  <a:pt x="21" y="2604"/>
                  <a:pt x="0" y="2579"/>
                  <a:pt x="0" y="255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1" y="0"/>
                  <a:pt x="52" y="0"/>
                </a:cubicBezTo>
                <a:cubicBezTo>
                  <a:pt x="2831" y="0"/>
                  <a:pt x="2831" y="0"/>
                  <a:pt x="2831" y="0"/>
                </a:cubicBezTo>
                <a:cubicBezTo>
                  <a:pt x="2859" y="0"/>
                  <a:pt x="2883" y="21"/>
                  <a:pt x="2883" y="48"/>
                </a:cubicBezTo>
                <a:cubicBezTo>
                  <a:pt x="2883" y="2552"/>
                  <a:pt x="2883" y="2552"/>
                  <a:pt x="2883" y="2552"/>
                </a:cubicBezTo>
                <a:cubicBezTo>
                  <a:pt x="2883" y="2579"/>
                  <a:pt x="2859" y="2604"/>
                  <a:pt x="2831" y="260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5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88" name="Freeform 149"/>
          <p:cNvSpPr>
            <a:spLocks noChangeArrowheads="1"/>
          </p:cNvSpPr>
          <p:nvPr/>
        </p:nvSpPr>
        <p:spPr bwMode="auto">
          <a:xfrm>
            <a:off x="4830075" y="5134276"/>
            <a:ext cx="425776" cy="425695"/>
          </a:xfrm>
          <a:custGeom>
            <a:avLst/>
            <a:gdLst>
              <a:gd name="T0" fmla="*/ 162 w 1595"/>
              <a:gd name="T1" fmla="*/ 0 h 1596"/>
              <a:gd name="T2" fmla="*/ 162 w 1595"/>
              <a:gd name="T3" fmla="*/ 0 h 1596"/>
              <a:gd name="T4" fmla="*/ 0 w 1595"/>
              <a:gd name="T5" fmla="*/ 163 h 1596"/>
              <a:gd name="T6" fmla="*/ 0 w 1595"/>
              <a:gd name="T7" fmla="*/ 1595 h 1596"/>
              <a:gd name="T8" fmla="*/ 1594 w 1595"/>
              <a:gd name="T9" fmla="*/ 0 h 1596"/>
              <a:gd name="T10" fmla="*/ 162 w 1595"/>
              <a:gd name="T11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5" h="1596">
                <a:moveTo>
                  <a:pt x="162" y="0"/>
                </a:moveTo>
                <a:lnTo>
                  <a:pt x="162" y="0"/>
                </a:lnTo>
                <a:cubicBezTo>
                  <a:pt x="72" y="0"/>
                  <a:pt x="0" y="73"/>
                  <a:pt x="0" y="163"/>
                </a:cubicBezTo>
                <a:cubicBezTo>
                  <a:pt x="0" y="1595"/>
                  <a:pt x="0" y="1595"/>
                  <a:pt x="0" y="1595"/>
                </a:cubicBezTo>
                <a:cubicBezTo>
                  <a:pt x="881" y="1595"/>
                  <a:pt x="1594" y="882"/>
                  <a:pt x="1594" y="0"/>
                </a:cubicBezTo>
                <a:lnTo>
                  <a:pt x="162" y="0"/>
                </a:lnTo>
              </a:path>
            </a:pathLst>
          </a:custGeom>
          <a:solidFill>
            <a:srgbClr val="F29B26"/>
          </a:solidFill>
          <a:ln>
            <a:noFill/>
          </a:ln>
          <a:effectLst/>
        </p:spPr>
        <p:txBody>
          <a:bodyPr wrap="none" lIns="0" tIns="0" rIns="108000" bIns="7200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Lato Light" charset="0"/>
              </a:rPr>
              <a:t>1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5273848" y="5290947"/>
            <a:ext cx="1129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Técnico Medio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5141844" y="3751645"/>
            <a:ext cx="14262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Analista/Programador de Sistemas/Redes</a:t>
            </a:r>
          </a:p>
        </p:txBody>
      </p:sp>
      <p:cxnSp>
        <p:nvCxnSpPr>
          <p:cNvPr id="91" name="Straight Connector 78"/>
          <p:cNvCxnSpPr/>
          <p:nvPr/>
        </p:nvCxnSpPr>
        <p:spPr>
          <a:xfrm>
            <a:off x="4565552" y="4670380"/>
            <a:ext cx="258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78"/>
          <p:cNvCxnSpPr/>
          <p:nvPr/>
        </p:nvCxnSpPr>
        <p:spPr>
          <a:xfrm>
            <a:off x="4565552" y="3946480"/>
            <a:ext cx="258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78"/>
          <p:cNvCxnSpPr/>
          <p:nvPr/>
        </p:nvCxnSpPr>
        <p:spPr>
          <a:xfrm>
            <a:off x="4565552" y="3198767"/>
            <a:ext cx="258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/>
          <p:cNvSpPr/>
          <p:nvPr/>
        </p:nvSpPr>
        <p:spPr>
          <a:xfrm>
            <a:off x="1159329" y="2843966"/>
            <a:ext cx="2283104" cy="3309121"/>
          </a:xfrm>
          <a:prstGeom prst="rect">
            <a:avLst/>
          </a:prstGeom>
          <a:noFill/>
          <a:ln w="22225">
            <a:solidFill>
              <a:srgbClr val="1EA18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2210974" y="5896382"/>
            <a:ext cx="1141521" cy="197949"/>
          </a:xfrm>
          <a:prstGeom prst="roundRect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NIVEL 1</a:t>
            </a:r>
          </a:p>
        </p:txBody>
      </p:sp>
      <p:sp>
        <p:nvSpPr>
          <p:cNvPr id="98" name="Freeform 148"/>
          <p:cNvSpPr>
            <a:spLocks noChangeArrowheads="1"/>
          </p:cNvSpPr>
          <p:nvPr/>
        </p:nvSpPr>
        <p:spPr bwMode="auto">
          <a:xfrm>
            <a:off x="1617922" y="3003537"/>
            <a:ext cx="1657506" cy="520001"/>
          </a:xfrm>
          <a:custGeom>
            <a:avLst/>
            <a:gdLst>
              <a:gd name="T0" fmla="*/ 2831 w 2884"/>
              <a:gd name="T1" fmla="*/ 2604 h 2605"/>
              <a:gd name="T2" fmla="*/ 2831 w 2884"/>
              <a:gd name="T3" fmla="*/ 2604 h 2605"/>
              <a:gd name="T4" fmla="*/ 52 w 2884"/>
              <a:gd name="T5" fmla="*/ 2604 h 2605"/>
              <a:gd name="T6" fmla="*/ 0 w 2884"/>
              <a:gd name="T7" fmla="*/ 2552 h 2605"/>
              <a:gd name="T8" fmla="*/ 0 w 2884"/>
              <a:gd name="T9" fmla="*/ 48 h 2605"/>
              <a:gd name="T10" fmla="*/ 52 w 2884"/>
              <a:gd name="T11" fmla="*/ 0 h 2605"/>
              <a:gd name="T12" fmla="*/ 2831 w 2884"/>
              <a:gd name="T13" fmla="*/ 0 h 2605"/>
              <a:gd name="T14" fmla="*/ 2883 w 2884"/>
              <a:gd name="T15" fmla="*/ 48 h 2605"/>
              <a:gd name="T16" fmla="*/ 2883 w 2884"/>
              <a:gd name="T17" fmla="*/ 2552 h 2605"/>
              <a:gd name="T18" fmla="*/ 2831 w 2884"/>
              <a:gd name="T19" fmla="*/ 2604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4" h="2605">
                <a:moveTo>
                  <a:pt x="2831" y="2604"/>
                </a:moveTo>
                <a:lnTo>
                  <a:pt x="2831" y="2604"/>
                </a:lnTo>
                <a:cubicBezTo>
                  <a:pt x="52" y="2604"/>
                  <a:pt x="52" y="2604"/>
                  <a:pt x="52" y="2604"/>
                </a:cubicBezTo>
                <a:cubicBezTo>
                  <a:pt x="21" y="2604"/>
                  <a:pt x="0" y="2579"/>
                  <a:pt x="0" y="255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1" y="0"/>
                  <a:pt x="52" y="0"/>
                </a:cubicBezTo>
                <a:cubicBezTo>
                  <a:pt x="2831" y="0"/>
                  <a:pt x="2831" y="0"/>
                  <a:pt x="2831" y="0"/>
                </a:cubicBezTo>
                <a:cubicBezTo>
                  <a:pt x="2859" y="0"/>
                  <a:pt x="2883" y="21"/>
                  <a:pt x="2883" y="48"/>
                </a:cubicBezTo>
                <a:cubicBezTo>
                  <a:pt x="2883" y="2552"/>
                  <a:pt x="2883" y="2552"/>
                  <a:pt x="2883" y="2552"/>
                </a:cubicBezTo>
                <a:cubicBezTo>
                  <a:pt x="2883" y="2579"/>
                  <a:pt x="2859" y="2604"/>
                  <a:pt x="2831" y="260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5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99" name="Freeform 149"/>
          <p:cNvSpPr>
            <a:spLocks noChangeArrowheads="1"/>
          </p:cNvSpPr>
          <p:nvPr/>
        </p:nvSpPr>
        <p:spPr bwMode="auto">
          <a:xfrm>
            <a:off x="1599925" y="2979708"/>
            <a:ext cx="425776" cy="425695"/>
          </a:xfrm>
          <a:custGeom>
            <a:avLst/>
            <a:gdLst>
              <a:gd name="T0" fmla="*/ 162 w 1595"/>
              <a:gd name="T1" fmla="*/ 0 h 1596"/>
              <a:gd name="T2" fmla="*/ 162 w 1595"/>
              <a:gd name="T3" fmla="*/ 0 h 1596"/>
              <a:gd name="T4" fmla="*/ 0 w 1595"/>
              <a:gd name="T5" fmla="*/ 163 h 1596"/>
              <a:gd name="T6" fmla="*/ 0 w 1595"/>
              <a:gd name="T7" fmla="*/ 1595 h 1596"/>
              <a:gd name="T8" fmla="*/ 1594 w 1595"/>
              <a:gd name="T9" fmla="*/ 0 h 1596"/>
              <a:gd name="T10" fmla="*/ 162 w 1595"/>
              <a:gd name="T11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5" h="1596">
                <a:moveTo>
                  <a:pt x="162" y="0"/>
                </a:moveTo>
                <a:lnTo>
                  <a:pt x="162" y="0"/>
                </a:lnTo>
                <a:cubicBezTo>
                  <a:pt x="72" y="0"/>
                  <a:pt x="0" y="73"/>
                  <a:pt x="0" y="163"/>
                </a:cubicBezTo>
                <a:cubicBezTo>
                  <a:pt x="0" y="1595"/>
                  <a:pt x="0" y="1595"/>
                  <a:pt x="0" y="1595"/>
                </a:cubicBezTo>
                <a:cubicBezTo>
                  <a:pt x="881" y="1595"/>
                  <a:pt x="1594" y="882"/>
                  <a:pt x="1594" y="0"/>
                </a:cubicBezTo>
                <a:lnTo>
                  <a:pt x="162" y="0"/>
                </a:lnTo>
              </a:path>
            </a:pathLst>
          </a:custGeom>
          <a:solidFill>
            <a:srgbClr val="1EA185"/>
          </a:solidFill>
          <a:ln>
            <a:noFill/>
          </a:ln>
          <a:effectLst/>
        </p:spPr>
        <p:txBody>
          <a:bodyPr wrap="none" lIns="0" tIns="0" rIns="108000" bIns="7200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Lato Light" charset="0"/>
              </a:rPr>
              <a:t>9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2059995" y="3039017"/>
            <a:ext cx="11296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Operadores SEDE CAU</a:t>
            </a:r>
          </a:p>
        </p:txBody>
      </p:sp>
      <p:sp>
        <p:nvSpPr>
          <p:cNvPr id="104" name="Freeform 148"/>
          <p:cNvSpPr>
            <a:spLocks noChangeArrowheads="1"/>
          </p:cNvSpPr>
          <p:nvPr/>
        </p:nvSpPr>
        <p:spPr bwMode="auto">
          <a:xfrm>
            <a:off x="1617922" y="3710458"/>
            <a:ext cx="1657506" cy="520001"/>
          </a:xfrm>
          <a:custGeom>
            <a:avLst/>
            <a:gdLst>
              <a:gd name="T0" fmla="*/ 2831 w 2884"/>
              <a:gd name="T1" fmla="*/ 2604 h 2605"/>
              <a:gd name="T2" fmla="*/ 2831 w 2884"/>
              <a:gd name="T3" fmla="*/ 2604 h 2605"/>
              <a:gd name="T4" fmla="*/ 52 w 2884"/>
              <a:gd name="T5" fmla="*/ 2604 h 2605"/>
              <a:gd name="T6" fmla="*/ 0 w 2884"/>
              <a:gd name="T7" fmla="*/ 2552 h 2605"/>
              <a:gd name="T8" fmla="*/ 0 w 2884"/>
              <a:gd name="T9" fmla="*/ 48 h 2605"/>
              <a:gd name="T10" fmla="*/ 52 w 2884"/>
              <a:gd name="T11" fmla="*/ 0 h 2605"/>
              <a:gd name="T12" fmla="*/ 2831 w 2884"/>
              <a:gd name="T13" fmla="*/ 0 h 2605"/>
              <a:gd name="T14" fmla="*/ 2883 w 2884"/>
              <a:gd name="T15" fmla="*/ 48 h 2605"/>
              <a:gd name="T16" fmla="*/ 2883 w 2884"/>
              <a:gd name="T17" fmla="*/ 2552 h 2605"/>
              <a:gd name="T18" fmla="*/ 2831 w 2884"/>
              <a:gd name="T19" fmla="*/ 2604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4" h="2605">
                <a:moveTo>
                  <a:pt x="2831" y="2604"/>
                </a:moveTo>
                <a:lnTo>
                  <a:pt x="2831" y="2604"/>
                </a:lnTo>
                <a:cubicBezTo>
                  <a:pt x="52" y="2604"/>
                  <a:pt x="52" y="2604"/>
                  <a:pt x="52" y="2604"/>
                </a:cubicBezTo>
                <a:cubicBezTo>
                  <a:pt x="21" y="2604"/>
                  <a:pt x="0" y="2579"/>
                  <a:pt x="0" y="255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1" y="0"/>
                  <a:pt x="52" y="0"/>
                </a:cubicBezTo>
                <a:cubicBezTo>
                  <a:pt x="2831" y="0"/>
                  <a:pt x="2831" y="0"/>
                  <a:pt x="2831" y="0"/>
                </a:cubicBezTo>
                <a:cubicBezTo>
                  <a:pt x="2859" y="0"/>
                  <a:pt x="2883" y="21"/>
                  <a:pt x="2883" y="48"/>
                </a:cubicBezTo>
                <a:cubicBezTo>
                  <a:pt x="2883" y="2552"/>
                  <a:pt x="2883" y="2552"/>
                  <a:pt x="2883" y="2552"/>
                </a:cubicBezTo>
                <a:cubicBezTo>
                  <a:pt x="2883" y="2579"/>
                  <a:pt x="2859" y="2604"/>
                  <a:pt x="2831" y="260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5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105" name="Freeform 149"/>
          <p:cNvSpPr>
            <a:spLocks noChangeArrowheads="1"/>
          </p:cNvSpPr>
          <p:nvPr/>
        </p:nvSpPr>
        <p:spPr bwMode="auto">
          <a:xfrm>
            <a:off x="1599925" y="3686629"/>
            <a:ext cx="425776" cy="425695"/>
          </a:xfrm>
          <a:custGeom>
            <a:avLst/>
            <a:gdLst>
              <a:gd name="T0" fmla="*/ 162 w 1595"/>
              <a:gd name="T1" fmla="*/ 0 h 1596"/>
              <a:gd name="T2" fmla="*/ 162 w 1595"/>
              <a:gd name="T3" fmla="*/ 0 h 1596"/>
              <a:gd name="T4" fmla="*/ 0 w 1595"/>
              <a:gd name="T5" fmla="*/ 163 h 1596"/>
              <a:gd name="T6" fmla="*/ 0 w 1595"/>
              <a:gd name="T7" fmla="*/ 1595 h 1596"/>
              <a:gd name="T8" fmla="*/ 1594 w 1595"/>
              <a:gd name="T9" fmla="*/ 0 h 1596"/>
              <a:gd name="T10" fmla="*/ 162 w 1595"/>
              <a:gd name="T11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5" h="1596">
                <a:moveTo>
                  <a:pt x="162" y="0"/>
                </a:moveTo>
                <a:lnTo>
                  <a:pt x="162" y="0"/>
                </a:lnTo>
                <a:cubicBezTo>
                  <a:pt x="72" y="0"/>
                  <a:pt x="0" y="73"/>
                  <a:pt x="0" y="163"/>
                </a:cubicBezTo>
                <a:cubicBezTo>
                  <a:pt x="0" y="1595"/>
                  <a:pt x="0" y="1595"/>
                  <a:pt x="0" y="1595"/>
                </a:cubicBezTo>
                <a:cubicBezTo>
                  <a:pt x="881" y="1595"/>
                  <a:pt x="1594" y="882"/>
                  <a:pt x="1594" y="0"/>
                </a:cubicBezTo>
                <a:lnTo>
                  <a:pt x="162" y="0"/>
                </a:lnTo>
              </a:path>
            </a:pathLst>
          </a:custGeom>
          <a:solidFill>
            <a:srgbClr val="1EA185"/>
          </a:solidFill>
          <a:ln>
            <a:noFill/>
          </a:ln>
          <a:effectLst/>
        </p:spPr>
        <p:txBody>
          <a:bodyPr wrap="none" lIns="0" tIns="0" rIns="108000" bIns="7200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Lato Light" charset="0"/>
              </a:rPr>
              <a:t>7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1911694" y="3745938"/>
            <a:ext cx="14262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Operadores </a:t>
            </a:r>
          </a:p>
          <a:p>
            <a:pPr algn="ctr"/>
            <a:r>
              <a:rPr lang="es-E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CAMPUS</a:t>
            </a:r>
          </a:p>
        </p:txBody>
      </p:sp>
      <p:cxnSp>
        <p:nvCxnSpPr>
          <p:cNvPr id="111" name="Straight Connector 78"/>
          <p:cNvCxnSpPr/>
          <p:nvPr/>
        </p:nvCxnSpPr>
        <p:spPr>
          <a:xfrm>
            <a:off x="1329959" y="3940773"/>
            <a:ext cx="258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78"/>
          <p:cNvCxnSpPr/>
          <p:nvPr/>
        </p:nvCxnSpPr>
        <p:spPr>
          <a:xfrm>
            <a:off x="1340845" y="3193060"/>
            <a:ext cx="258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79"/>
          <p:cNvCxnSpPr/>
          <p:nvPr/>
        </p:nvCxnSpPr>
        <p:spPr>
          <a:xfrm flipH="1">
            <a:off x="1333500" y="2691762"/>
            <a:ext cx="20766" cy="12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2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8" grpId="0" animBg="1"/>
      <p:bldP spid="69" grpId="0" animBg="1"/>
      <p:bldP spid="73" grpId="0" animBg="1"/>
      <p:bldP spid="74" grpId="0" animBg="1"/>
      <p:bldP spid="2" grpId="0"/>
      <p:bldP spid="75" grpId="0" animBg="1"/>
      <p:bldP spid="76" grpId="0" animBg="1"/>
      <p:bldP spid="77" grpId="0"/>
      <p:bldP spid="78" grpId="0" animBg="1"/>
      <p:bldP spid="79" grpId="0" animBg="1"/>
      <p:bldP spid="80" grpId="0"/>
      <p:bldP spid="81" grpId="0" animBg="1"/>
      <p:bldP spid="82" grpId="0" animBg="1"/>
      <p:bldP spid="83" grpId="0"/>
      <p:bldP spid="84" grpId="0" animBg="1"/>
      <p:bldP spid="85" grpId="0" animBg="1"/>
      <p:bldP spid="87" grpId="0" animBg="1"/>
      <p:bldP spid="88" grpId="0" animBg="1"/>
      <p:bldP spid="89" grpId="0"/>
      <p:bldP spid="90" grpId="0"/>
      <p:bldP spid="96" grpId="0" animBg="1"/>
      <p:bldP spid="97" grpId="0" animBg="1"/>
      <p:bldP spid="98" grpId="0" animBg="1"/>
      <p:bldP spid="99" grpId="0" animBg="1"/>
      <p:bldP spid="100" grpId="0"/>
      <p:bldP spid="104" grpId="0" animBg="1"/>
      <p:bldP spid="105" grpId="0" animBg="1"/>
      <p:bldP spid="1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354388" y="3395623"/>
            <a:ext cx="44746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0169" y="2582667"/>
            <a:ext cx="4363695" cy="577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151" spc="375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¿Cuánto hacemos?</a:t>
            </a:r>
          </a:p>
        </p:txBody>
      </p:sp>
      <p:sp>
        <p:nvSpPr>
          <p:cNvPr id="2" name="Diamond 1"/>
          <p:cNvSpPr/>
          <p:nvPr/>
        </p:nvSpPr>
        <p:spPr>
          <a:xfrm>
            <a:off x="4218205" y="1553049"/>
            <a:ext cx="736172" cy="736172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sp>
        <p:nvSpPr>
          <p:cNvPr id="28" name="Shape 2590"/>
          <p:cNvSpPr/>
          <p:nvPr/>
        </p:nvSpPr>
        <p:spPr>
          <a:xfrm>
            <a:off x="4424291" y="1758366"/>
            <a:ext cx="324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680000"/>
          </a:solidFill>
          <a:ln w="12700">
            <a:solidFill>
              <a:srgbClr val="1EA185"/>
            </a:solidFill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621846" y="3742075"/>
            <a:ext cx="3919972" cy="1894429"/>
            <a:chOff x="-1981131" y="4506469"/>
            <a:chExt cx="6275028" cy="3169599"/>
          </a:xfrm>
        </p:grpSpPr>
        <p:grpSp>
          <p:nvGrpSpPr>
            <p:cNvPr id="35" name="Group 260"/>
            <p:cNvGrpSpPr/>
            <p:nvPr/>
          </p:nvGrpSpPr>
          <p:grpSpPr>
            <a:xfrm>
              <a:off x="-1981131" y="4516458"/>
              <a:ext cx="720260" cy="3159610"/>
              <a:chOff x="14517083" y="5909782"/>
              <a:chExt cx="720260" cy="3159610"/>
            </a:xfrm>
          </p:grpSpPr>
          <p:sp>
            <p:nvSpPr>
              <p:cNvPr id="37" name="Rectangle 262"/>
              <p:cNvSpPr/>
              <p:nvPr/>
            </p:nvSpPr>
            <p:spPr bwMode="auto">
              <a:xfrm>
                <a:off x="14517083" y="5909782"/>
                <a:ext cx="720260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38" name="Rectangle 263"/>
              <p:cNvSpPr/>
              <p:nvPr/>
            </p:nvSpPr>
            <p:spPr bwMode="auto">
              <a:xfrm>
                <a:off x="14517083" y="6234691"/>
                <a:ext cx="720260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39" name="Rectangle 264"/>
              <p:cNvSpPr/>
              <p:nvPr/>
            </p:nvSpPr>
            <p:spPr bwMode="auto">
              <a:xfrm>
                <a:off x="14517083" y="6564308"/>
                <a:ext cx="720260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0" name="Rectangle 265"/>
              <p:cNvSpPr/>
              <p:nvPr/>
            </p:nvSpPr>
            <p:spPr bwMode="auto">
              <a:xfrm>
                <a:off x="14517083" y="6889213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1" name="Rectangle 266"/>
              <p:cNvSpPr/>
              <p:nvPr/>
            </p:nvSpPr>
            <p:spPr bwMode="auto">
              <a:xfrm>
                <a:off x="14517083" y="7218830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Rectangle 267"/>
              <p:cNvSpPr/>
              <p:nvPr/>
            </p:nvSpPr>
            <p:spPr bwMode="auto">
              <a:xfrm>
                <a:off x="14517083" y="7543739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3" name="Rectangle 268"/>
              <p:cNvSpPr/>
              <p:nvPr/>
            </p:nvSpPr>
            <p:spPr bwMode="auto">
              <a:xfrm>
                <a:off x="14517083" y="7873356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4" name="Rectangle 269"/>
              <p:cNvSpPr/>
              <p:nvPr/>
            </p:nvSpPr>
            <p:spPr bwMode="auto">
              <a:xfrm>
                <a:off x="14517083" y="8198261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5" name="Rectangle 270"/>
              <p:cNvSpPr/>
              <p:nvPr/>
            </p:nvSpPr>
            <p:spPr bwMode="auto">
              <a:xfrm>
                <a:off x="14517083" y="8527877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6" name="Rectangle 271"/>
              <p:cNvSpPr/>
              <p:nvPr/>
            </p:nvSpPr>
            <p:spPr bwMode="auto">
              <a:xfrm>
                <a:off x="14517083" y="8852787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</p:grpSp>
        <p:grpSp>
          <p:nvGrpSpPr>
            <p:cNvPr id="48" name="Group 273"/>
            <p:cNvGrpSpPr/>
            <p:nvPr/>
          </p:nvGrpSpPr>
          <p:grpSpPr>
            <a:xfrm>
              <a:off x="-874846" y="4516457"/>
              <a:ext cx="720257" cy="3159610"/>
              <a:chOff x="15623367" y="5909782"/>
              <a:chExt cx="720256" cy="3159610"/>
            </a:xfrm>
          </p:grpSpPr>
          <p:sp>
            <p:nvSpPr>
              <p:cNvPr id="50" name="Rectangle 275"/>
              <p:cNvSpPr/>
              <p:nvPr/>
            </p:nvSpPr>
            <p:spPr bwMode="auto">
              <a:xfrm>
                <a:off x="15623367" y="5909782"/>
                <a:ext cx="720256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1" name="Rectangle 276"/>
              <p:cNvSpPr/>
              <p:nvPr/>
            </p:nvSpPr>
            <p:spPr bwMode="auto">
              <a:xfrm>
                <a:off x="15623367" y="6234691"/>
                <a:ext cx="720256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2" name="Rectangle 277"/>
              <p:cNvSpPr/>
              <p:nvPr/>
            </p:nvSpPr>
            <p:spPr bwMode="auto">
              <a:xfrm>
                <a:off x="15623367" y="6564308"/>
                <a:ext cx="720256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3" name="Rectangle 278"/>
              <p:cNvSpPr/>
              <p:nvPr/>
            </p:nvSpPr>
            <p:spPr bwMode="auto">
              <a:xfrm>
                <a:off x="15623367" y="6889213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4" name="Rectangle 279"/>
              <p:cNvSpPr/>
              <p:nvPr/>
            </p:nvSpPr>
            <p:spPr bwMode="auto">
              <a:xfrm>
                <a:off x="15623367" y="7218830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5" name="Rectangle 280"/>
              <p:cNvSpPr/>
              <p:nvPr/>
            </p:nvSpPr>
            <p:spPr bwMode="auto">
              <a:xfrm>
                <a:off x="15623367" y="7543739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6" name="Rectangle 281"/>
              <p:cNvSpPr/>
              <p:nvPr/>
            </p:nvSpPr>
            <p:spPr bwMode="auto">
              <a:xfrm>
                <a:off x="15623367" y="7873356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7" name="Rectangle 282"/>
              <p:cNvSpPr/>
              <p:nvPr/>
            </p:nvSpPr>
            <p:spPr bwMode="auto">
              <a:xfrm>
                <a:off x="15623367" y="8198261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8" name="Rectangle 283"/>
              <p:cNvSpPr/>
              <p:nvPr/>
            </p:nvSpPr>
            <p:spPr bwMode="auto">
              <a:xfrm>
                <a:off x="15623367" y="8527877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9" name="Rectangle 284"/>
              <p:cNvSpPr/>
              <p:nvPr/>
            </p:nvSpPr>
            <p:spPr bwMode="auto">
              <a:xfrm>
                <a:off x="15623367" y="8852787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</p:grpSp>
        <p:grpSp>
          <p:nvGrpSpPr>
            <p:cNvPr id="61" name="Group 286"/>
            <p:cNvGrpSpPr/>
            <p:nvPr/>
          </p:nvGrpSpPr>
          <p:grpSpPr>
            <a:xfrm>
              <a:off x="250261" y="4516457"/>
              <a:ext cx="720260" cy="3159610"/>
              <a:chOff x="16748476" y="5909782"/>
              <a:chExt cx="720260" cy="3159610"/>
            </a:xfrm>
          </p:grpSpPr>
          <p:sp>
            <p:nvSpPr>
              <p:cNvPr id="63" name="Rectangle 288"/>
              <p:cNvSpPr/>
              <p:nvPr/>
            </p:nvSpPr>
            <p:spPr bwMode="auto">
              <a:xfrm>
                <a:off x="16748476" y="5909782"/>
                <a:ext cx="720260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64" name="Rectangle 289"/>
              <p:cNvSpPr/>
              <p:nvPr/>
            </p:nvSpPr>
            <p:spPr bwMode="auto">
              <a:xfrm>
                <a:off x="16748476" y="6234691"/>
                <a:ext cx="720260" cy="21660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65" name="Rectangle 290"/>
              <p:cNvSpPr/>
              <p:nvPr/>
            </p:nvSpPr>
            <p:spPr bwMode="auto">
              <a:xfrm>
                <a:off x="16748476" y="6564308"/>
                <a:ext cx="720260" cy="21660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66" name="Rectangle 291"/>
              <p:cNvSpPr/>
              <p:nvPr/>
            </p:nvSpPr>
            <p:spPr bwMode="auto">
              <a:xfrm>
                <a:off x="16748476" y="6889213"/>
                <a:ext cx="720260" cy="21660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67" name="Rectangle 292"/>
              <p:cNvSpPr/>
              <p:nvPr/>
            </p:nvSpPr>
            <p:spPr bwMode="auto">
              <a:xfrm>
                <a:off x="16748476" y="7218830"/>
                <a:ext cx="720260" cy="21660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68" name="Rectangle 293"/>
              <p:cNvSpPr/>
              <p:nvPr/>
            </p:nvSpPr>
            <p:spPr bwMode="auto">
              <a:xfrm>
                <a:off x="16748476" y="7543739"/>
                <a:ext cx="720260" cy="21660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69" name="Rectangle 294"/>
              <p:cNvSpPr/>
              <p:nvPr/>
            </p:nvSpPr>
            <p:spPr bwMode="auto">
              <a:xfrm>
                <a:off x="16748476" y="7873356"/>
                <a:ext cx="720260" cy="21660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70" name="Rectangle 295"/>
              <p:cNvSpPr/>
              <p:nvPr/>
            </p:nvSpPr>
            <p:spPr bwMode="auto">
              <a:xfrm>
                <a:off x="16748476" y="8198261"/>
                <a:ext cx="720260" cy="21660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71" name="Rectangle 296"/>
              <p:cNvSpPr/>
              <p:nvPr/>
            </p:nvSpPr>
            <p:spPr bwMode="auto">
              <a:xfrm>
                <a:off x="16748476" y="8527877"/>
                <a:ext cx="720260" cy="21660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72" name="Rectangle 297"/>
              <p:cNvSpPr/>
              <p:nvPr/>
            </p:nvSpPr>
            <p:spPr bwMode="auto">
              <a:xfrm>
                <a:off x="16748476" y="8852787"/>
                <a:ext cx="720260" cy="21660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</p:grpSp>
        <p:grpSp>
          <p:nvGrpSpPr>
            <p:cNvPr id="74" name="Group 299"/>
            <p:cNvGrpSpPr/>
            <p:nvPr/>
          </p:nvGrpSpPr>
          <p:grpSpPr>
            <a:xfrm>
              <a:off x="1356547" y="4516457"/>
              <a:ext cx="720257" cy="3159610"/>
              <a:chOff x="17854761" y="5909782"/>
              <a:chExt cx="720256" cy="3159610"/>
            </a:xfrm>
          </p:grpSpPr>
          <p:sp>
            <p:nvSpPr>
              <p:cNvPr id="76" name="Rectangle 301"/>
              <p:cNvSpPr/>
              <p:nvPr/>
            </p:nvSpPr>
            <p:spPr bwMode="auto">
              <a:xfrm>
                <a:off x="17854761" y="5909782"/>
                <a:ext cx="720256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77" name="Rectangle 302"/>
              <p:cNvSpPr/>
              <p:nvPr/>
            </p:nvSpPr>
            <p:spPr bwMode="auto">
              <a:xfrm>
                <a:off x="17854761" y="6234691"/>
                <a:ext cx="720256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78" name="Rectangle 303"/>
              <p:cNvSpPr/>
              <p:nvPr/>
            </p:nvSpPr>
            <p:spPr bwMode="auto">
              <a:xfrm>
                <a:off x="17854761" y="6564308"/>
                <a:ext cx="720256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79" name="Rectangle 304"/>
              <p:cNvSpPr/>
              <p:nvPr/>
            </p:nvSpPr>
            <p:spPr bwMode="auto">
              <a:xfrm>
                <a:off x="17854761" y="6889213"/>
                <a:ext cx="720256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0" name="Rectangle 305"/>
              <p:cNvSpPr/>
              <p:nvPr/>
            </p:nvSpPr>
            <p:spPr bwMode="auto">
              <a:xfrm>
                <a:off x="17854761" y="7218830"/>
                <a:ext cx="720256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Rectangle 306"/>
              <p:cNvSpPr/>
              <p:nvPr/>
            </p:nvSpPr>
            <p:spPr bwMode="auto">
              <a:xfrm>
                <a:off x="17854761" y="7543739"/>
                <a:ext cx="720256" cy="2166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2" name="Rectangle 307"/>
              <p:cNvSpPr/>
              <p:nvPr/>
            </p:nvSpPr>
            <p:spPr bwMode="auto">
              <a:xfrm>
                <a:off x="17854761" y="7873356"/>
                <a:ext cx="720256" cy="2166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3" name="Rectangle 308"/>
              <p:cNvSpPr/>
              <p:nvPr/>
            </p:nvSpPr>
            <p:spPr bwMode="auto">
              <a:xfrm>
                <a:off x="17854761" y="8198261"/>
                <a:ext cx="720256" cy="2166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4" name="Rectangle 309"/>
              <p:cNvSpPr/>
              <p:nvPr/>
            </p:nvSpPr>
            <p:spPr bwMode="auto">
              <a:xfrm>
                <a:off x="17854761" y="8527877"/>
                <a:ext cx="720256" cy="2166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5" name="Rectangle 310"/>
              <p:cNvSpPr/>
              <p:nvPr/>
            </p:nvSpPr>
            <p:spPr bwMode="auto">
              <a:xfrm>
                <a:off x="17854761" y="8852787"/>
                <a:ext cx="720256" cy="2166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</p:grpSp>
        <p:grpSp>
          <p:nvGrpSpPr>
            <p:cNvPr id="87" name="Group 312"/>
            <p:cNvGrpSpPr/>
            <p:nvPr/>
          </p:nvGrpSpPr>
          <p:grpSpPr>
            <a:xfrm>
              <a:off x="2467357" y="4506469"/>
              <a:ext cx="720260" cy="3159611"/>
              <a:chOff x="18965571" y="5899793"/>
              <a:chExt cx="720260" cy="3159611"/>
            </a:xfrm>
          </p:grpSpPr>
          <p:sp>
            <p:nvSpPr>
              <p:cNvPr id="89" name="Rectangle 314"/>
              <p:cNvSpPr/>
              <p:nvPr/>
            </p:nvSpPr>
            <p:spPr bwMode="auto">
              <a:xfrm>
                <a:off x="18965571" y="5899793"/>
                <a:ext cx="720260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90" name="Rectangle 315"/>
              <p:cNvSpPr/>
              <p:nvPr/>
            </p:nvSpPr>
            <p:spPr bwMode="auto">
              <a:xfrm>
                <a:off x="18965571" y="6224703"/>
                <a:ext cx="720260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91" name="Rectangle 316"/>
              <p:cNvSpPr/>
              <p:nvPr/>
            </p:nvSpPr>
            <p:spPr bwMode="auto">
              <a:xfrm>
                <a:off x="18965571" y="6554319"/>
                <a:ext cx="720260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92" name="Rectangle 317"/>
              <p:cNvSpPr/>
              <p:nvPr/>
            </p:nvSpPr>
            <p:spPr bwMode="auto">
              <a:xfrm>
                <a:off x="18965571" y="6879224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93" name="Rectangle 318"/>
              <p:cNvSpPr/>
              <p:nvPr/>
            </p:nvSpPr>
            <p:spPr bwMode="auto">
              <a:xfrm>
                <a:off x="18965571" y="7208841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94" name="Rectangle 319"/>
              <p:cNvSpPr/>
              <p:nvPr/>
            </p:nvSpPr>
            <p:spPr bwMode="auto">
              <a:xfrm>
                <a:off x="18965571" y="7533750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95" name="Rectangle 320"/>
              <p:cNvSpPr/>
              <p:nvPr/>
            </p:nvSpPr>
            <p:spPr bwMode="auto">
              <a:xfrm>
                <a:off x="18965571" y="7863367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96" name="Rectangle 321"/>
              <p:cNvSpPr/>
              <p:nvPr/>
            </p:nvSpPr>
            <p:spPr bwMode="auto">
              <a:xfrm>
                <a:off x="18965571" y="8188273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97" name="Rectangle 322"/>
              <p:cNvSpPr/>
              <p:nvPr/>
            </p:nvSpPr>
            <p:spPr bwMode="auto">
              <a:xfrm>
                <a:off x="18965571" y="8517889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98" name="Rectangle 323"/>
              <p:cNvSpPr/>
              <p:nvPr/>
            </p:nvSpPr>
            <p:spPr bwMode="auto">
              <a:xfrm>
                <a:off x="18965571" y="8842799"/>
                <a:ext cx="720260" cy="2166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</p:grpSp>
        <p:grpSp>
          <p:nvGrpSpPr>
            <p:cNvPr id="100" name="Group 325"/>
            <p:cNvGrpSpPr/>
            <p:nvPr/>
          </p:nvGrpSpPr>
          <p:grpSpPr>
            <a:xfrm>
              <a:off x="3573640" y="4506469"/>
              <a:ext cx="720257" cy="3159611"/>
              <a:chOff x="20071855" y="5899793"/>
              <a:chExt cx="720256" cy="3159611"/>
            </a:xfrm>
          </p:grpSpPr>
          <p:sp>
            <p:nvSpPr>
              <p:cNvPr id="102" name="Rectangle 327"/>
              <p:cNvSpPr/>
              <p:nvPr/>
            </p:nvSpPr>
            <p:spPr bwMode="auto">
              <a:xfrm>
                <a:off x="20071855" y="5899793"/>
                <a:ext cx="720256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103" name="Rectangle 328"/>
              <p:cNvSpPr/>
              <p:nvPr/>
            </p:nvSpPr>
            <p:spPr bwMode="auto">
              <a:xfrm>
                <a:off x="20071855" y="6224703"/>
                <a:ext cx="720256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104" name="Rectangle 329"/>
              <p:cNvSpPr/>
              <p:nvPr/>
            </p:nvSpPr>
            <p:spPr bwMode="auto">
              <a:xfrm>
                <a:off x="20071855" y="6554319"/>
                <a:ext cx="720256" cy="216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105" name="Rectangle 330"/>
              <p:cNvSpPr/>
              <p:nvPr/>
            </p:nvSpPr>
            <p:spPr bwMode="auto">
              <a:xfrm>
                <a:off x="20071855" y="6879224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106" name="Rectangle 331"/>
              <p:cNvSpPr/>
              <p:nvPr/>
            </p:nvSpPr>
            <p:spPr bwMode="auto">
              <a:xfrm>
                <a:off x="20071855" y="7208841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107" name="Rectangle 332"/>
              <p:cNvSpPr/>
              <p:nvPr/>
            </p:nvSpPr>
            <p:spPr bwMode="auto">
              <a:xfrm>
                <a:off x="20071855" y="7533750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108" name="Rectangle 333"/>
              <p:cNvSpPr/>
              <p:nvPr/>
            </p:nvSpPr>
            <p:spPr bwMode="auto">
              <a:xfrm>
                <a:off x="20071855" y="7863367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109" name="Rectangle 334"/>
              <p:cNvSpPr/>
              <p:nvPr/>
            </p:nvSpPr>
            <p:spPr bwMode="auto">
              <a:xfrm>
                <a:off x="20071855" y="8188273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110" name="Rectangle 335"/>
              <p:cNvSpPr/>
              <p:nvPr/>
            </p:nvSpPr>
            <p:spPr bwMode="auto">
              <a:xfrm>
                <a:off x="20071855" y="8517889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111" name="Rectangle 336"/>
              <p:cNvSpPr/>
              <p:nvPr/>
            </p:nvSpPr>
            <p:spPr bwMode="auto">
              <a:xfrm>
                <a:off x="20071855" y="8842799"/>
                <a:ext cx="720256" cy="2166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 b="1" dirty="0"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</p:grpSp>
      </p:grpSp>
      <p:pic>
        <p:nvPicPr>
          <p:cNvPr id="112" name="Imagen 111"/>
          <p:cNvPicPr>
            <a:picLocks noChangeAspect="1"/>
          </p:cNvPicPr>
          <p:nvPr/>
        </p:nvPicPr>
        <p:blipFill rotWithShape="1">
          <a:blip r:embed="rId3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>
            <a:spLocks/>
          </p:cNvSpPr>
          <p:nvPr/>
        </p:nvSpPr>
        <p:spPr bwMode="auto">
          <a:xfrm>
            <a:off x="3396924" y="4451817"/>
            <a:ext cx="1439497" cy="20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171495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  <a:sym typeface="Bebas Neue" charset="0"/>
              </a:rPr>
              <a:t>Llamadas perdidas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96924" y="4786781"/>
            <a:ext cx="2510100" cy="243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sp>
        <p:nvSpPr>
          <p:cNvPr id="65" name="Rectangle 64"/>
          <p:cNvSpPr>
            <a:spLocks/>
          </p:cNvSpPr>
          <p:nvPr/>
        </p:nvSpPr>
        <p:spPr bwMode="auto">
          <a:xfrm>
            <a:off x="3396923" y="3515653"/>
            <a:ext cx="1530868" cy="20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171495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  <a:sym typeface="Bebas Neue" charset="0"/>
              </a:rPr>
              <a:t>Llamadas atendidas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396924" y="3841473"/>
            <a:ext cx="2510100" cy="243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sp>
        <p:nvSpPr>
          <p:cNvPr id="69" name="Rectangle 68"/>
          <p:cNvSpPr>
            <a:spLocks/>
          </p:cNvSpPr>
          <p:nvPr/>
        </p:nvSpPr>
        <p:spPr bwMode="auto">
          <a:xfrm>
            <a:off x="464121" y="4451817"/>
            <a:ext cx="2478243" cy="20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171495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  <a:sym typeface="Bebas Neue" charset="0"/>
              </a:rPr>
              <a:t>Peticiones recibidas en NIVEL 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6146" y="4786781"/>
            <a:ext cx="2553584" cy="243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sp>
        <p:nvSpPr>
          <p:cNvPr id="73" name="Rectangle 72"/>
          <p:cNvSpPr>
            <a:spLocks/>
          </p:cNvSpPr>
          <p:nvPr/>
        </p:nvSpPr>
        <p:spPr bwMode="auto">
          <a:xfrm>
            <a:off x="464121" y="5334703"/>
            <a:ext cx="1548501" cy="41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171495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  <a:sym typeface="Bebas Neue" charset="0"/>
              </a:rPr>
              <a:t>Porcentaje resuelto </a:t>
            </a:r>
          </a:p>
          <a:p>
            <a:pPr defTabSz="171495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  <a:sym typeface="Bebas Neue" charset="0"/>
              </a:rPr>
              <a:t>en NIVEL 1</a:t>
            </a:r>
          </a:p>
        </p:txBody>
      </p:sp>
      <p:sp>
        <p:nvSpPr>
          <p:cNvPr id="77" name="Rectangle 76"/>
          <p:cNvSpPr>
            <a:spLocks/>
          </p:cNvSpPr>
          <p:nvPr/>
        </p:nvSpPr>
        <p:spPr bwMode="auto">
          <a:xfrm>
            <a:off x="464122" y="3515653"/>
            <a:ext cx="2553584" cy="20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171495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  <a:sym typeface="Bebas Neue" charset="0"/>
              </a:rPr>
              <a:t>Peticiones totales resueltas CAU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64123" y="3841473"/>
            <a:ext cx="2553584" cy="243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122" y="3841474"/>
            <a:ext cx="2358186" cy="247272"/>
            <a:chOff x="2431839" y="5389780"/>
            <a:chExt cx="6758429" cy="659219"/>
          </a:xfrm>
          <a:solidFill>
            <a:srgbClr val="445469"/>
          </a:solidFill>
        </p:grpSpPr>
        <p:sp>
          <p:nvSpPr>
            <p:cNvPr id="80" name="Rectangle 79"/>
            <p:cNvSpPr/>
            <p:nvPr/>
          </p:nvSpPr>
          <p:spPr>
            <a:xfrm>
              <a:off x="2431839" y="5389780"/>
              <a:ext cx="6758429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 bwMode="auto">
            <a:xfrm>
              <a:off x="7797431" y="5487544"/>
              <a:ext cx="1217442" cy="43111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18.912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96924" y="3825595"/>
            <a:ext cx="2303304" cy="263151"/>
            <a:chOff x="12468975" y="5389780"/>
            <a:chExt cx="4162998" cy="659219"/>
          </a:xfrm>
        </p:grpSpPr>
        <p:sp>
          <p:nvSpPr>
            <p:cNvPr id="68" name="Rectangle 67"/>
            <p:cNvSpPr/>
            <p:nvPr/>
          </p:nvSpPr>
          <p:spPr>
            <a:xfrm>
              <a:off x="12468975" y="5389780"/>
              <a:ext cx="4162998" cy="659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15326996" y="5488200"/>
              <a:ext cx="1132494" cy="43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10.319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122" y="4786782"/>
            <a:ext cx="2033819" cy="247272"/>
            <a:chOff x="2431840" y="8324366"/>
            <a:chExt cx="8523442" cy="659219"/>
          </a:xfrm>
          <a:solidFill>
            <a:srgbClr val="8FAADC"/>
          </a:solidFill>
        </p:grpSpPr>
        <p:sp>
          <p:nvSpPr>
            <p:cNvPr id="72" name="Rectangle 71"/>
            <p:cNvSpPr/>
            <p:nvPr/>
          </p:nvSpPr>
          <p:spPr>
            <a:xfrm>
              <a:off x="2431840" y="8324366"/>
              <a:ext cx="8523442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 bwMode="auto">
            <a:xfrm>
              <a:off x="9626319" y="8428712"/>
              <a:ext cx="1132494" cy="43111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16.757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96924" y="4786781"/>
            <a:ext cx="353007" cy="247273"/>
            <a:chOff x="12468973" y="8324366"/>
            <a:chExt cx="8583491" cy="659219"/>
          </a:xfrm>
        </p:grpSpPr>
        <p:sp>
          <p:nvSpPr>
            <p:cNvPr id="60" name="Rectangle 59"/>
            <p:cNvSpPr/>
            <p:nvPr/>
          </p:nvSpPr>
          <p:spPr>
            <a:xfrm>
              <a:off x="12468973" y="8324366"/>
              <a:ext cx="8583491" cy="6592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12991145" y="8460402"/>
              <a:ext cx="7912460" cy="410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1.530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661898" y="436927"/>
            <a:ext cx="3599066" cy="542586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30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¿Cuánto hacemos?</a:t>
            </a:r>
            <a:endParaRPr lang="id-ID" sz="330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77874" y="1401946"/>
            <a:ext cx="582541" cy="342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61" tIns="17132" rIns="34261" bIns="17132"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2821444" y="1015275"/>
            <a:ext cx="3295419" cy="297115"/>
          </a:xfrm>
          <a:prstGeom prst="rect">
            <a:avLst/>
          </a:prstGeom>
        </p:spPr>
        <p:txBody>
          <a:bodyPr vert="horz" wrap="none" lIns="81580" tIns="40790" rIns="81580" bIns="4079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 fontAlgn="auto">
              <a:spcAft>
                <a:spcPts val="0"/>
              </a:spcAft>
            </a:pPr>
            <a:r>
              <a:rPr lang="en-US" sz="1163" b="0" dirty="0">
                <a:solidFill>
                  <a:srgbClr val="445469"/>
                </a:solidFill>
                <a:latin typeface="Lato Light"/>
                <a:cs typeface="Lato Light"/>
              </a:rPr>
              <a:t>Resolución de peticiones/incidencias (Año 2018)</a:t>
            </a:r>
            <a:endParaRPr lang="en-US" sz="1163" b="0" dirty="0">
              <a:solidFill>
                <a:srgbClr val="1EA185"/>
              </a:solidFill>
              <a:latin typeface="Lato Light"/>
              <a:cs typeface="Lato Light"/>
            </a:endParaRPr>
          </a:p>
        </p:txBody>
      </p:sp>
      <p:sp>
        <p:nvSpPr>
          <p:cNvPr id="43" name="TextBox 79"/>
          <p:cNvSpPr txBox="1"/>
          <p:nvPr/>
        </p:nvSpPr>
        <p:spPr>
          <a:xfrm>
            <a:off x="763346" y="2836274"/>
            <a:ext cx="1723080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ATENCIÓN VÍA GREGAL</a:t>
            </a:r>
          </a:p>
        </p:txBody>
      </p:sp>
      <p:sp>
        <p:nvSpPr>
          <p:cNvPr id="53" name="Rectangle 64"/>
          <p:cNvSpPr>
            <a:spLocks/>
          </p:cNvSpPr>
          <p:nvPr/>
        </p:nvSpPr>
        <p:spPr bwMode="auto">
          <a:xfrm>
            <a:off x="6236794" y="3515653"/>
            <a:ext cx="2386872" cy="20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171495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  <a:sym typeface="Bebas Neue" charset="0"/>
              </a:rPr>
              <a:t>Tickets presenciales atendidos</a:t>
            </a:r>
          </a:p>
        </p:txBody>
      </p:sp>
      <p:sp>
        <p:nvSpPr>
          <p:cNvPr id="55" name="Rectangle 66"/>
          <p:cNvSpPr/>
          <p:nvPr/>
        </p:nvSpPr>
        <p:spPr>
          <a:xfrm>
            <a:off x="6236795" y="3841473"/>
            <a:ext cx="2468293" cy="243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grpSp>
        <p:nvGrpSpPr>
          <p:cNvPr id="56" name="Group 7"/>
          <p:cNvGrpSpPr/>
          <p:nvPr/>
        </p:nvGrpSpPr>
        <p:grpSpPr>
          <a:xfrm>
            <a:off x="6236795" y="3825595"/>
            <a:ext cx="2245921" cy="263151"/>
            <a:chOff x="12468975" y="5389780"/>
            <a:chExt cx="4162998" cy="659219"/>
          </a:xfrm>
          <a:solidFill>
            <a:srgbClr val="F29B26"/>
          </a:solidFill>
        </p:grpSpPr>
        <p:sp>
          <p:nvSpPr>
            <p:cNvPr id="57" name="Rectangle 67"/>
            <p:cNvSpPr/>
            <p:nvPr/>
          </p:nvSpPr>
          <p:spPr>
            <a:xfrm>
              <a:off x="12468975" y="5389780"/>
              <a:ext cx="4162998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81" name="Rectangle 29"/>
            <p:cNvSpPr>
              <a:spLocks/>
            </p:cNvSpPr>
            <p:nvPr/>
          </p:nvSpPr>
          <p:spPr bwMode="auto">
            <a:xfrm>
              <a:off x="15536397" y="5488200"/>
              <a:ext cx="923093" cy="43111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3.366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1258879" y="1948584"/>
            <a:ext cx="813760" cy="813760"/>
            <a:chOff x="1343546" y="1344017"/>
            <a:chExt cx="813760" cy="813760"/>
          </a:xfrm>
        </p:grpSpPr>
        <p:sp>
          <p:nvSpPr>
            <p:cNvPr id="46" name="Oval 28"/>
            <p:cNvSpPr/>
            <p:nvPr/>
          </p:nvSpPr>
          <p:spPr>
            <a:xfrm>
              <a:off x="1343546" y="1344017"/>
              <a:ext cx="813760" cy="813760"/>
            </a:xfrm>
            <a:prstGeom prst="ellipse">
              <a:avLst/>
            </a:prstGeom>
            <a:solidFill>
              <a:srgbClr val="445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b="0" dirty="0">
                <a:solidFill>
                  <a:srgbClr val="FFFFFF"/>
                </a:solidFill>
                <a:latin typeface="Lato Light" charset="0"/>
              </a:endParaRPr>
            </a:p>
          </p:txBody>
        </p:sp>
        <p:sp>
          <p:nvSpPr>
            <p:cNvPr id="88" name="Shape 2554"/>
            <p:cNvSpPr/>
            <p:nvPr/>
          </p:nvSpPr>
          <p:spPr>
            <a:xfrm>
              <a:off x="1548252" y="1541744"/>
              <a:ext cx="417707" cy="388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4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b="0" dirty="0">
                <a:solidFill>
                  <a:srgbClr val="44546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7077842" y="1948584"/>
            <a:ext cx="813760" cy="813760"/>
            <a:chOff x="6316520" y="1611241"/>
            <a:chExt cx="813760" cy="813760"/>
          </a:xfrm>
          <a:solidFill>
            <a:srgbClr val="F29B26"/>
          </a:solidFill>
        </p:grpSpPr>
        <p:sp>
          <p:nvSpPr>
            <p:cNvPr id="102" name="Oval 28"/>
            <p:cNvSpPr/>
            <p:nvPr/>
          </p:nvSpPr>
          <p:spPr>
            <a:xfrm>
              <a:off x="6316520" y="1611241"/>
              <a:ext cx="813760" cy="813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b="0" dirty="0">
                <a:solidFill>
                  <a:srgbClr val="FFFFFF"/>
                </a:solidFill>
                <a:latin typeface="Lato Light" charset="0"/>
              </a:endParaRPr>
            </a:p>
          </p:txBody>
        </p:sp>
        <p:sp>
          <p:nvSpPr>
            <p:cNvPr id="89" name="Shape 2934"/>
            <p:cNvSpPr/>
            <p:nvPr/>
          </p:nvSpPr>
          <p:spPr>
            <a:xfrm>
              <a:off x="6572745" y="1820829"/>
              <a:ext cx="301311" cy="414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0800"/>
                  </a:moveTo>
                  <a:cubicBezTo>
                    <a:pt x="8563" y="10800"/>
                    <a:pt x="6750" y="9481"/>
                    <a:pt x="6750" y="7855"/>
                  </a:cubicBezTo>
                  <a:cubicBezTo>
                    <a:pt x="6750" y="6228"/>
                    <a:pt x="8563" y="4909"/>
                    <a:pt x="10800" y="4909"/>
                  </a:cubicBezTo>
                  <a:cubicBezTo>
                    <a:pt x="13037" y="4909"/>
                    <a:pt x="14850" y="6228"/>
                    <a:pt x="14850" y="7855"/>
                  </a:cubicBezTo>
                  <a:cubicBezTo>
                    <a:pt x="14850" y="9481"/>
                    <a:pt x="13037" y="10800"/>
                    <a:pt x="10800" y="10800"/>
                  </a:cubicBezTo>
                  <a:moveTo>
                    <a:pt x="10800" y="3927"/>
                  </a:moveTo>
                  <a:cubicBezTo>
                    <a:pt x="7817" y="3927"/>
                    <a:pt x="5400" y="5686"/>
                    <a:pt x="5400" y="7855"/>
                  </a:cubicBezTo>
                  <a:cubicBezTo>
                    <a:pt x="5400" y="10023"/>
                    <a:pt x="7817" y="11782"/>
                    <a:pt x="10800" y="11782"/>
                  </a:cubicBezTo>
                  <a:cubicBezTo>
                    <a:pt x="13783" y="11782"/>
                    <a:pt x="16200" y="10023"/>
                    <a:pt x="16200" y="7855"/>
                  </a:cubicBezTo>
                  <a:cubicBezTo>
                    <a:pt x="16200" y="5686"/>
                    <a:pt x="13783" y="3927"/>
                    <a:pt x="10800" y="3927"/>
                  </a:cubicBezTo>
                  <a:moveTo>
                    <a:pt x="10800" y="20127"/>
                  </a:moveTo>
                  <a:cubicBezTo>
                    <a:pt x="10800" y="20127"/>
                    <a:pt x="1350" y="13745"/>
                    <a:pt x="1350" y="7855"/>
                  </a:cubicBezTo>
                  <a:cubicBezTo>
                    <a:pt x="1350" y="4059"/>
                    <a:pt x="5581" y="982"/>
                    <a:pt x="10800" y="982"/>
                  </a:cubicBezTo>
                  <a:cubicBezTo>
                    <a:pt x="16019" y="982"/>
                    <a:pt x="20250" y="4059"/>
                    <a:pt x="20250" y="7855"/>
                  </a:cubicBezTo>
                  <a:cubicBezTo>
                    <a:pt x="20250" y="13745"/>
                    <a:pt x="10800" y="20127"/>
                    <a:pt x="10800" y="20127"/>
                  </a:cubicBezTo>
                  <a:moveTo>
                    <a:pt x="10800" y="0"/>
                  </a:moveTo>
                  <a:cubicBezTo>
                    <a:pt x="4836" y="0"/>
                    <a:pt x="0" y="3517"/>
                    <a:pt x="0" y="7855"/>
                  </a:cubicBezTo>
                  <a:cubicBezTo>
                    <a:pt x="0" y="14236"/>
                    <a:pt x="10800" y="21600"/>
                    <a:pt x="10800" y="21600"/>
                  </a:cubicBezTo>
                  <a:cubicBezTo>
                    <a:pt x="10800" y="21600"/>
                    <a:pt x="21600" y="14236"/>
                    <a:pt x="21600" y="7855"/>
                  </a:cubicBezTo>
                  <a:cubicBezTo>
                    <a:pt x="21600" y="3517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4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b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257568" y="1948584"/>
            <a:ext cx="813760" cy="813760"/>
            <a:chOff x="4177874" y="1529894"/>
            <a:chExt cx="813760" cy="813760"/>
          </a:xfrm>
        </p:grpSpPr>
        <p:sp>
          <p:nvSpPr>
            <p:cNvPr id="99" name="Oval 28"/>
            <p:cNvSpPr/>
            <p:nvPr/>
          </p:nvSpPr>
          <p:spPr>
            <a:xfrm>
              <a:off x="4177874" y="1529894"/>
              <a:ext cx="813760" cy="813760"/>
            </a:xfrm>
            <a:prstGeom prst="ellipse">
              <a:avLst/>
            </a:prstGeom>
            <a:solidFill>
              <a:srgbClr val="9BBB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b="0" dirty="0">
                <a:solidFill>
                  <a:srgbClr val="FFFFFF"/>
                </a:solidFill>
                <a:latin typeface="Lato Light" charset="0"/>
              </a:endParaRPr>
            </a:p>
          </p:txBody>
        </p:sp>
        <p:sp>
          <p:nvSpPr>
            <p:cNvPr id="96" name="Shape 2629"/>
            <p:cNvSpPr/>
            <p:nvPr/>
          </p:nvSpPr>
          <p:spPr>
            <a:xfrm rot="1485357">
              <a:off x="4364742" y="1775824"/>
              <a:ext cx="398075" cy="33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41" y="20618"/>
                  </a:moveTo>
                  <a:cubicBezTo>
                    <a:pt x="15826" y="20618"/>
                    <a:pt x="15226" y="20482"/>
                    <a:pt x="14660" y="20214"/>
                  </a:cubicBezTo>
                  <a:cubicBezTo>
                    <a:pt x="14607" y="20189"/>
                    <a:pt x="14552" y="20170"/>
                    <a:pt x="14497" y="20155"/>
                  </a:cubicBezTo>
                  <a:cubicBezTo>
                    <a:pt x="8918" y="17308"/>
                    <a:pt x="4295" y="12685"/>
                    <a:pt x="1448" y="7105"/>
                  </a:cubicBezTo>
                  <a:cubicBezTo>
                    <a:pt x="1432" y="7048"/>
                    <a:pt x="1412" y="6991"/>
                    <a:pt x="1386" y="6936"/>
                  </a:cubicBezTo>
                  <a:cubicBezTo>
                    <a:pt x="1117" y="6369"/>
                    <a:pt x="982" y="5770"/>
                    <a:pt x="982" y="5155"/>
                  </a:cubicBezTo>
                  <a:cubicBezTo>
                    <a:pt x="982" y="2774"/>
                    <a:pt x="3066" y="982"/>
                    <a:pt x="4417" y="982"/>
                  </a:cubicBezTo>
                  <a:cubicBezTo>
                    <a:pt x="4594" y="982"/>
                    <a:pt x="4711" y="1072"/>
                    <a:pt x="4764" y="1126"/>
                  </a:cubicBezTo>
                  <a:cubicBezTo>
                    <a:pt x="4776" y="1139"/>
                    <a:pt x="4798" y="1164"/>
                    <a:pt x="4831" y="1216"/>
                  </a:cubicBezTo>
                  <a:cubicBezTo>
                    <a:pt x="4848" y="1244"/>
                    <a:pt x="4867" y="1271"/>
                    <a:pt x="4887" y="1297"/>
                  </a:cubicBezTo>
                  <a:lnTo>
                    <a:pt x="8118" y="5453"/>
                  </a:lnTo>
                  <a:cubicBezTo>
                    <a:pt x="8143" y="5485"/>
                    <a:pt x="8170" y="5515"/>
                    <a:pt x="8199" y="5544"/>
                  </a:cubicBezTo>
                  <a:cubicBezTo>
                    <a:pt x="8253" y="5598"/>
                    <a:pt x="8343" y="5715"/>
                    <a:pt x="8343" y="5891"/>
                  </a:cubicBezTo>
                  <a:cubicBezTo>
                    <a:pt x="8343" y="5978"/>
                    <a:pt x="8319" y="6060"/>
                    <a:pt x="8272" y="6135"/>
                  </a:cubicBezTo>
                  <a:lnTo>
                    <a:pt x="7178" y="7221"/>
                  </a:lnTo>
                  <a:cubicBezTo>
                    <a:pt x="7173" y="7226"/>
                    <a:pt x="7168" y="7231"/>
                    <a:pt x="7163" y="7236"/>
                  </a:cubicBezTo>
                  <a:cubicBezTo>
                    <a:pt x="6767" y="7609"/>
                    <a:pt x="6541" y="8126"/>
                    <a:pt x="6541" y="8668"/>
                  </a:cubicBezTo>
                  <a:cubicBezTo>
                    <a:pt x="6541" y="9175"/>
                    <a:pt x="6738" y="9658"/>
                    <a:pt x="7080" y="10020"/>
                  </a:cubicBezTo>
                  <a:cubicBezTo>
                    <a:pt x="7092" y="10040"/>
                    <a:pt x="7105" y="10059"/>
                    <a:pt x="7119" y="10078"/>
                  </a:cubicBezTo>
                  <a:cubicBezTo>
                    <a:pt x="8325" y="11745"/>
                    <a:pt x="9807" y="13222"/>
                    <a:pt x="11525" y="14469"/>
                  </a:cubicBezTo>
                  <a:cubicBezTo>
                    <a:pt x="11538" y="14478"/>
                    <a:pt x="11551" y="14487"/>
                    <a:pt x="11565" y="14496"/>
                  </a:cubicBezTo>
                  <a:cubicBezTo>
                    <a:pt x="11928" y="14844"/>
                    <a:pt x="12414" y="15045"/>
                    <a:pt x="12924" y="15045"/>
                  </a:cubicBezTo>
                  <a:cubicBezTo>
                    <a:pt x="13436" y="15045"/>
                    <a:pt x="13930" y="14840"/>
                    <a:pt x="14297" y="14479"/>
                  </a:cubicBezTo>
                  <a:cubicBezTo>
                    <a:pt x="14316" y="14463"/>
                    <a:pt x="14335" y="14446"/>
                    <a:pt x="14352" y="14427"/>
                  </a:cubicBezTo>
                  <a:lnTo>
                    <a:pt x="15451" y="13320"/>
                  </a:lnTo>
                  <a:cubicBezTo>
                    <a:pt x="15529" y="13271"/>
                    <a:pt x="15611" y="13247"/>
                    <a:pt x="15697" y="13247"/>
                  </a:cubicBezTo>
                  <a:cubicBezTo>
                    <a:pt x="15874" y="13247"/>
                    <a:pt x="15990" y="13337"/>
                    <a:pt x="16044" y="13391"/>
                  </a:cubicBezTo>
                  <a:cubicBezTo>
                    <a:pt x="16073" y="13420"/>
                    <a:pt x="16103" y="13447"/>
                    <a:pt x="16135" y="13472"/>
                  </a:cubicBezTo>
                  <a:lnTo>
                    <a:pt x="20291" y="16704"/>
                  </a:lnTo>
                  <a:cubicBezTo>
                    <a:pt x="20317" y="16725"/>
                    <a:pt x="20345" y="16744"/>
                    <a:pt x="20374" y="16762"/>
                  </a:cubicBezTo>
                  <a:cubicBezTo>
                    <a:pt x="20426" y="16795"/>
                    <a:pt x="20449" y="16816"/>
                    <a:pt x="20461" y="16827"/>
                  </a:cubicBezTo>
                  <a:cubicBezTo>
                    <a:pt x="20515" y="16881"/>
                    <a:pt x="20605" y="16997"/>
                    <a:pt x="20605" y="17174"/>
                  </a:cubicBezTo>
                  <a:cubicBezTo>
                    <a:pt x="20605" y="17207"/>
                    <a:pt x="20606" y="17240"/>
                    <a:pt x="20610" y="17273"/>
                  </a:cubicBezTo>
                  <a:cubicBezTo>
                    <a:pt x="20533" y="18625"/>
                    <a:pt x="18769" y="20618"/>
                    <a:pt x="16441" y="20618"/>
                  </a:cubicBezTo>
                  <a:moveTo>
                    <a:pt x="21586" y="17174"/>
                  </a:moveTo>
                  <a:cubicBezTo>
                    <a:pt x="21586" y="16768"/>
                    <a:pt x="21421" y="16399"/>
                    <a:pt x="21155" y="16133"/>
                  </a:cubicBezTo>
                  <a:cubicBezTo>
                    <a:pt x="21077" y="16054"/>
                    <a:pt x="20988" y="15988"/>
                    <a:pt x="20893" y="15929"/>
                  </a:cubicBezTo>
                  <a:lnTo>
                    <a:pt x="16738" y="12697"/>
                  </a:lnTo>
                  <a:cubicBezTo>
                    <a:pt x="16471" y="12430"/>
                    <a:pt x="16104" y="12265"/>
                    <a:pt x="15697" y="12265"/>
                  </a:cubicBezTo>
                  <a:cubicBezTo>
                    <a:pt x="15364" y="12265"/>
                    <a:pt x="15060" y="12380"/>
                    <a:pt x="14815" y="12567"/>
                  </a:cubicBezTo>
                  <a:lnTo>
                    <a:pt x="13655" y="13736"/>
                  </a:lnTo>
                  <a:lnTo>
                    <a:pt x="13652" y="13733"/>
                  </a:lnTo>
                  <a:cubicBezTo>
                    <a:pt x="13473" y="13934"/>
                    <a:pt x="13214" y="14063"/>
                    <a:pt x="12924" y="14063"/>
                  </a:cubicBezTo>
                  <a:cubicBezTo>
                    <a:pt x="12592" y="14063"/>
                    <a:pt x="12300" y="13897"/>
                    <a:pt x="12122" y="13645"/>
                  </a:cubicBezTo>
                  <a:cubicBezTo>
                    <a:pt x="12116" y="13654"/>
                    <a:pt x="12107" y="13663"/>
                    <a:pt x="12101" y="13674"/>
                  </a:cubicBezTo>
                  <a:cubicBezTo>
                    <a:pt x="10497" y="12510"/>
                    <a:pt x="9076" y="11108"/>
                    <a:pt x="7914" y="9502"/>
                  </a:cubicBezTo>
                  <a:cubicBezTo>
                    <a:pt x="7925" y="9495"/>
                    <a:pt x="7935" y="9486"/>
                    <a:pt x="7947" y="9479"/>
                  </a:cubicBezTo>
                  <a:cubicBezTo>
                    <a:pt x="7691" y="9299"/>
                    <a:pt x="7523" y="9004"/>
                    <a:pt x="7523" y="8668"/>
                  </a:cubicBezTo>
                  <a:cubicBezTo>
                    <a:pt x="7523" y="8367"/>
                    <a:pt x="7659" y="8101"/>
                    <a:pt x="7871" y="7920"/>
                  </a:cubicBezTo>
                  <a:lnTo>
                    <a:pt x="7870" y="7918"/>
                  </a:lnTo>
                  <a:lnTo>
                    <a:pt x="9023" y="6773"/>
                  </a:lnTo>
                  <a:cubicBezTo>
                    <a:pt x="9211" y="6528"/>
                    <a:pt x="9325" y="6224"/>
                    <a:pt x="9325" y="5891"/>
                  </a:cubicBezTo>
                  <a:cubicBezTo>
                    <a:pt x="9325" y="5485"/>
                    <a:pt x="9160" y="5116"/>
                    <a:pt x="8893" y="4850"/>
                  </a:cubicBezTo>
                  <a:lnTo>
                    <a:pt x="5662" y="693"/>
                  </a:lnTo>
                  <a:cubicBezTo>
                    <a:pt x="5603" y="599"/>
                    <a:pt x="5537" y="510"/>
                    <a:pt x="5458" y="432"/>
                  </a:cubicBezTo>
                  <a:cubicBezTo>
                    <a:pt x="5191" y="165"/>
                    <a:pt x="4823" y="0"/>
                    <a:pt x="4417" y="0"/>
                  </a:cubicBezTo>
                  <a:cubicBezTo>
                    <a:pt x="2454" y="0"/>
                    <a:pt x="0" y="2308"/>
                    <a:pt x="0" y="5155"/>
                  </a:cubicBezTo>
                  <a:cubicBezTo>
                    <a:pt x="0" y="5943"/>
                    <a:pt x="183" y="6688"/>
                    <a:pt x="499" y="7356"/>
                  </a:cubicBezTo>
                  <a:lnTo>
                    <a:pt x="482" y="7373"/>
                  </a:lnTo>
                  <a:cubicBezTo>
                    <a:pt x="3435" y="13255"/>
                    <a:pt x="8343" y="18164"/>
                    <a:pt x="14224" y="21117"/>
                  </a:cubicBezTo>
                  <a:lnTo>
                    <a:pt x="14240" y="21101"/>
                  </a:lnTo>
                  <a:cubicBezTo>
                    <a:pt x="14908" y="21418"/>
                    <a:pt x="15652" y="21600"/>
                    <a:pt x="16441" y="21600"/>
                  </a:cubicBezTo>
                  <a:cubicBezTo>
                    <a:pt x="19287" y="21600"/>
                    <a:pt x="21594" y="19145"/>
                    <a:pt x="21594" y="17182"/>
                  </a:cubicBezTo>
                  <a:cubicBezTo>
                    <a:pt x="21594" y="17179"/>
                    <a:pt x="21594" y="17177"/>
                    <a:pt x="21594" y="17174"/>
                  </a:cubicBezTo>
                  <a:cubicBezTo>
                    <a:pt x="21594" y="17174"/>
                    <a:pt x="21586" y="17174"/>
                    <a:pt x="21586" y="17174"/>
                  </a:cubicBezTo>
                  <a:close/>
                  <a:moveTo>
                    <a:pt x="11785" y="10800"/>
                  </a:moveTo>
                  <a:cubicBezTo>
                    <a:pt x="12326" y="10800"/>
                    <a:pt x="12766" y="10360"/>
                    <a:pt x="12766" y="9819"/>
                  </a:cubicBezTo>
                  <a:cubicBezTo>
                    <a:pt x="12766" y="9276"/>
                    <a:pt x="12326" y="8836"/>
                    <a:pt x="11785" y="8836"/>
                  </a:cubicBezTo>
                  <a:cubicBezTo>
                    <a:pt x="11242" y="8836"/>
                    <a:pt x="10803" y="9276"/>
                    <a:pt x="10803" y="9819"/>
                  </a:cubicBezTo>
                  <a:cubicBezTo>
                    <a:pt x="10803" y="10360"/>
                    <a:pt x="11242" y="10800"/>
                    <a:pt x="11785" y="10800"/>
                  </a:cubicBezTo>
                  <a:moveTo>
                    <a:pt x="11785" y="5891"/>
                  </a:moveTo>
                  <a:cubicBezTo>
                    <a:pt x="13953" y="5891"/>
                    <a:pt x="15711" y="7649"/>
                    <a:pt x="15711" y="9819"/>
                  </a:cubicBezTo>
                  <a:cubicBezTo>
                    <a:pt x="15711" y="10090"/>
                    <a:pt x="15930" y="10309"/>
                    <a:pt x="16201" y="10309"/>
                  </a:cubicBezTo>
                  <a:cubicBezTo>
                    <a:pt x="16472" y="10309"/>
                    <a:pt x="16692" y="10090"/>
                    <a:pt x="16692" y="9819"/>
                  </a:cubicBezTo>
                  <a:cubicBezTo>
                    <a:pt x="16692" y="7107"/>
                    <a:pt x="14495" y="4909"/>
                    <a:pt x="11785" y="4909"/>
                  </a:cubicBezTo>
                  <a:cubicBezTo>
                    <a:pt x="11513" y="4909"/>
                    <a:pt x="11294" y="5129"/>
                    <a:pt x="11294" y="5400"/>
                  </a:cubicBezTo>
                  <a:cubicBezTo>
                    <a:pt x="11294" y="5672"/>
                    <a:pt x="11513" y="5891"/>
                    <a:pt x="11785" y="5891"/>
                  </a:cubicBezTo>
                  <a:moveTo>
                    <a:pt x="11785" y="982"/>
                  </a:moveTo>
                  <a:cubicBezTo>
                    <a:pt x="16663" y="982"/>
                    <a:pt x="20618" y="4939"/>
                    <a:pt x="20618" y="9819"/>
                  </a:cubicBezTo>
                  <a:cubicBezTo>
                    <a:pt x="20618" y="10090"/>
                    <a:pt x="20838" y="10309"/>
                    <a:pt x="21109" y="10309"/>
                  </a:cubicBezTo>
                  <a:cubicBezTo>
                    <a:pt x="21380" y="10309"/>
                    <a:pt x="21600" y="10090"/>
                    <a:pt x="21600" y="9819"/>
                  </a:cubicBezTo>
                  <a:cubicBezTo>
                    <a:pt x="21600" y="4396"/>
                    <a:pt x="17206" y="0"/>
                    <a:pt x="11785" y="0"/>
                  </a:cubicBezTo>
                  <a:cubicBezTo>
                    <a:pt x="11513" y="0"/>
                    <a:pt x="11294" y="220"/>
                    <a:pt x="11294" y="491"/>
                  </a:cubicBezTo>
                  <a:cubicBezTo>
                    <a:pt x="11294" y="762"/>
                    <a:pt x="11513" y="982"/>
                    <a:pt x="11785" y="9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4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b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105" name="TextBox 79"/>
          <p:cNvSpPr txBox="1"/>
          <p:nvPr/>
        </p:nvSpPr>
        <p:spPr>
          <a:xfrm>
            <a:off x="3819819" y="2840605"/>
            <a:ext cx="1723080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47C34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ATENCIÓN TELEFÓNICA</a:t>
            </a:r>
          </a:p>
        </p:txBody>
      </p:sp>
      <p:sp>
        <p:nvSpPr>
          <p:cNvPr id="106" name="TextBox 79"/>
          <p:cNvSpPr txBox="1"/>
          <p:nvPr/>
        </p:nvSpPr>
        <p:spPr>
          <a:xfrm>
            <a:off x="6619320" y="2846479"/>
            <a:ext cx="1723080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B16A0B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ATENCIÓN PRESENCIAL</a:t>
            </a:r>
          </a:p>
        </p:txBody>
      </p:sp>
      <p:cxnSp>
        <p:nvCxnSpPr>
          <p:cNvPr id="107" name="Straight Connector 88"/>
          <p:cNvCxnSpPr/>
          <p:nvPr/>
        </p:nvCxnSpPr>
        <p:spPr>
          <a:xfrm flipH="1">
            <a:off x="3200400" y="1811223"/>
            <a:ext cx="10091" cy="420601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88"/>
          <p:cNvCxnSpPr/>
          <p:nvPr/>
        </p:nvCxnSpPr>
        <p:spPr>
          <a:xfrm flipH="1">
            <a:off x="6088411" y="1811223"/>
            <a:ext cx="10091" cy="420601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2180831" y="5408843"/>
            <a:ext cx="785593" cy="788916"/>
            <a:chOff x="1893989" y="5467861"/>
            <a:chExt cx="1044000" cy="1044000"/>
          </a:xfrm>
        </p:grpSpPr>
        <p:sp>
          <p:nvSpPr>
            <p:cNvPr id="10" name="Elipse 9"/>
            <p:cNvSpPr/>
            <p:nvPr/>
          </p:nvSpPr>
          <p:spPr>
            <a:xfrm>
              <a:off x="1893989" y="5467861"/>
              <a:ext cx="1044000" cy="10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Elipse 58"/>
            <p:cNvSpPr/>
            <p:nvPr/>
          </p:nvSpPr>
          <p:spPr>
            <a:xfrm>
              <a:off x="1985193" y="5560437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Arco 11"/>
            <p:cNvSpPr/>
            <p:nvPr/>
          </p:nvSpPr>
          <p:spPr>
            <a:xfrm>
              <a:off x="1933291" y="5514408"/>
              <a:ext cx="972000" cy="972000"/>
            </a:xfrm>
            <a:prstGeom prst="arc">
              <a:avLst>
                <a:gd name="adj1" fmla="val 15510703"/>
                <a:gd name="adj2" fmla="val 16260670"/>
              </a:avLst>
            </a:prstGeom>
            <a:ln w="952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2" name="Text Box 2128"/>
            <p:cNvSpPr txBox="1">
              <a:spLocks noChangeArrowheads="1"/>
            </p:cNvSpPr>
            <p:nvPr/>
          </p:nvSpPr>
          <p:spPr bwMode="auto">
            <a:xfrm>
              <a:off x="2076948" y="5826876"/>
              <a:ext cx="470792" cy="285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pPr algn="r" defTabSz="914217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228600" algn="l"/>
                  <a:tab pos="457200" algn="l"/>
                  <a:tab pos="685800" algn="l"/>
                  <a:tab pos="914400" algn="l"/>
                  <a:tab pos="1143000" algn="l"/>
                  <a:tab pos="1371600" algn="l"/>
                  <a:tab pos="1600200" algn="l"/>
                  <a:tab pos="1828800" algn="l"/>
                  <a:tab pos="2057400" algn="l"/>
                  <a:tab pos="2286000" algn="l"/>
                  <a:tab pos="2514600" algn="l"/>
                  <a:tab pos="2743200" algn="l"/>
                  <a:tab pos="2971800" algn="l"/>
                  <a:tab pos="3200400" algn="l"/>
                  <a:tab pos="3429000" algn="l"/>
                  <a:tab pos="3657600" algn="l"/>
                  <a:tab pos="3886200" algn="l"/>
                  <a:tab pos="4114800" algn="l"/>
                  <a:tab pos="4343400" algn="l"/>
                  <a:tab pos="4572000" algn="l"/>
                </a:tabLst>
              </a:pPr>
              <a:r>
                <a:rPr lang="en-US" sz="1400" dirty="0">
                  <a:solidFill>
                    <a:srgbClr val="1EA185"/>
                  </a:solidFill>
                  <a:latin typeface="Lato Bold" charset="0"/>
                  <a:cs typeface="Lato Bold" charset="0"/>
                </a:rPr>
                <a:t>97,7</a:t>
              </a:r>
            </a:p>
          </p:txBody>
        </p:sp>
        <p:sp>
          <p:nvSpPr>
            <p:cNvPr id="113" name="Text Box 2129"/>
            <p:cNvSpPr txBox="1">
              <a:spLocks noChangeArrowheads="1"/>
            </p:cNvSpPr>
            <p:nvPr/>
          </p:nvSpPr>
          <p:spPr bwMode="auto">
            <a:xfrm>
              <a:off x="2576178" y="5851481"/>
              <a:ext cx="195986" cy="285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228600" algn="l"/>
                  <a:tab pos="457200" algn="l"/>
                  <a:tab pos="685800" algn="l"/>
                  <a:tab pos="914400" algn="l"/>
                  <a:tab pos="1143000" algn="l"/>
                  <a:tab pos="1371600" algn="l"/>
                  <a:tab pos="1600200" algn="l"/>
                  <a:tab pos="1828800" algn="l"/>
                  <a:tab pos="2057400" algn="l"/>
                  <a:tab pos="2286000" algn="l"/>
                  <a:tab pos="2514600" algn="l"/>
                  <a:tab pos="2743200" algn="l"/>
                  <a:tab pos="2971800" algn="l"/>
                  <a:tab pos="3200400" algn="l"/>
                  <a:tab pos="3429000" algn="l"/>
                  <a:tab pos="3657600" algn="l"/>
                  <a:tab pos="3886200" algn="l"/>
                  <a:tab pos="4114800" algn="l"/>
                  <a:tab pos="4343400" algn="l"/>
                  <a:tab pos="4572000" algn="l"/>
                </a:tabLst>
              </a:pPr>
              <a:r>
                <a:rPr lang="en-US" sz="1400" dirty="0">
                  <a:solidFill>
                    <a:srgbClr val="1EA185"/>
                  </a:solidFill>
                  <a:latin typeface="Lato Bold" charset="0"/>
                  <a:cs typeface="Lato Bold" charset="0"/>
                </a:rPr>
                <a:t>%</a:t>
              </a:r>
              <a:endParaRPr lang="en-US" sz="1200" dirty="0">
                <a:solidFill>
                  <a:srgbClr val="1EA185"/>
                </a:solidFill>
                <a:latin typeface="Lato Bold" charset="0"/>
                <a:cs typeface="Lato Bold" charset="0"/>
              </a:endParaRPr>
            </a:p>
          </p:txBody>
        </p:sp>
      </p:grpSp>
      <p:pic>
        <p:nvPicPr>
          <p:cNvPr id="63" name="Imagen 62"/>
          <p:cNvPicPr>
            <a:picLocks noChangeAspect="1"/>
          </p:cNvPicPr>
          <p:nvPr/>
        </p:nvPicPr>
        <p:blipFill rotWithShape="1">
          <a:blip r:embed="rId2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1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" grpId="0" animBg="1"/>
      <p:bldP spid="65" grpId="0"/>
      <p:bldP spid="67" grpId="0" animBg="1"/>
      <p:bldP spid="69" grpId="0"/>
      <p:bldP spid="71" grpId="0" animBg="1"/>
      <p:bldP spid="73" grpId="0"/>
      <p:bldP spid="77" grpId="0"/>
      <p:bldP spid="79" grpId="0" animBg="1"/>
      <p:bldP spid="43" grpId="0"/>
      <p:bldP spid="53" grpId="0"/>
      <p:bldP spid="55" grpId="0" animBg="1"/>
      <p:bldP spid="105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Straight Connector 88"/>
          <p:cNvCxnSpPr/>
          <p:nvPr/>
        </p:nvCxnSpPr>
        <p:spPr>
          <a:xfrm>
            <a:off x="6122039" y="3128132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88"/>
          <p:cNvCxnSpPr/>
          <p:nvPr/>
        </p:nvCxnSpPr>
        <p:spPr>
          <a:xfrm>
            <a:off x="6840496" y="3128132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88"/>
          <p:cNvCxnSpPr/>
          <p:nvPr/>
        </p:nvCxnSpPr>
        <p:spPr>
          <a:xfrm>
            <a:off x="5761725" y="3128132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88"/>
          <p:cNvCxnSpPr/>
          <p:nvPr/>
        </p:nvCxnSpPr>
        <p:spPr>
          <a:xfrm>
            <a:off x="6481888" y="3128132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88"/>
          <p:cNvCxnSpPr/>
          <p:nvPr/>
        </p:nvCxnSpPr>
        <p:spPr>
          <a:xfrm>
            <a:off x="7203675" y="3128132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88"/>
          <p:cNvCxnSpPr/>
          <p:nvPr/>
        </p:nvCxnSpPr>
        <p:spPr>
          <a:xfrm>
            <a:off x="1612137" y="3131913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88"/>
          <p:cNvCxnSpPr/>
          <p:nvPr/>
        </p:nvCxnSpPr>
        <p:spPr>
          <a:xfrm>
            <a:off x="2330594" y="3131913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88"/>
          <p:cNvCxnSpPr/>
          <p:nvPr/>
        </p:nvCxnSpPr>
        <p:spPr>
          <a:xfrm>
            <a:off x="3055276" y="3131913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88"/>
          <p:cNvCxnSpPr/>
          <p:nvPr/>
        </p:nvCxnSpPr>
        <p:spPr>
          <a:xfrm>
            <a:off x="1251823" y="3131913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88"/>
          <p:cNvCxnSpPr/>
          <p:nvPr/>
        </p:nvCxnSpPr>
        <p:spPr>
          <a:xfrm>
            <a:off x="1971986" y="3131913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88"/>
          <p:cNvCxnSpPr/>
          <p:nvPr/>
        </p:nvCxnSpPr>
        <p:spPr>
          <a:xfrm>
            <a:off x="2693773" y="3131913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88"/>
          <p:cNvCxnSpPr/>
          <p:nvPr/>
        </p:nvCxnSpPr>
        <p:spPr>
          <a:xfrm>
            <a:off x="3426591" y="3131913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405553" y="3309796"/>
            <a:ext cx="2510100" cy="243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02563" y="3309796"/>
            <a:ext cx="293749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7119" y="3309913"/>
            <a:ext cx="809694" cy="252000"/>
            <a:chOff x="2431839" y="5389780"/>
            <a:chExt cx="6758429" cy="659219"/>
          </a:xfrm>
          <a:solidFill>
            <a:srgbClr val="680000"/>
          </a:solidFill>
        </p:grpSpPr>
        <p:sp>
          <p:nvSpPr>
            <p:cNvPr id="80" name="Rectangle 79"/>
            <p:cNvSpPr/>
            <p:nvPr/>
          </p:nvSpPr>
          <p:spPr>
            <a:xfrm>
              <a:off x="2431839" y="5389780"/>
              <a:ext cx="6758429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 bwMode="auto">
            <a:xfrm>
              <a:off x="8339535" y="5487544"/>
              <a:ext cx="675337" cy="43111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109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05554" y="3309796"/>
            <a:ext cx="560672" cy="252000"/>
            <a:chOff x="12468975" y="5389780"/>
            <a:chExt cx="4162998" cy="659219"/>
          </a:xfrm>
          <a:solidFill>
            <a:srgbClr val="1EA185"/>
          </a:solidFill>
        </p:grpSpPr>
        <p:sp>
          <p:nvSpPr>
            <p:cNvPr id="68" name="Rectangle 67"/>
            <p:cNvSpPr/>
            <p:nvPr/>
          </p:nvSpPr>
          <p:spPr>
            <a:xfrm>
              <a:off x="12468975" y="5389780"/>
              <a:ext cx="4162998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16175555" y="5501207"/>
              <a:ext cx="283934" cy="40510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39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661898" y="436927"/>
            <a:ext cx="3599066" cy="542586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30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¿Cuánto hacemos?</a:t>
            </a:r>
            <a:endParaRPr lang="id-ID" sz="330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77874" y="1401946"/>
            <a:ext cx="582541" cy="342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61" tIns="17132" rIns="34261" bIns="17132"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2959308" y="1015275"/>
            <a:ext cx="3019702" cy="297115"/>
          </a:xfrm>
          <a:prstGeom prst="rect">
            <a:avLst/>
          </a:prstGeom>
        </p:spPr>
        <p:txBody>
          <a:bodyPr vert="horz" wrap="none" lIns="81580" tIns="40790" rIns="81580" bIns="4079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 fontAlgn="auto">
              <a:spcAft>
                <a:spcPts val="0"/>
              </a:spcAft>
            </a:pPr>
            <a:r>
              <a:rPr lang="en-US" sz="1163" b="0" dirty="0">
                <a:solidFill>
                  <a:srgbClr val="445469"/>
                </a:solidFill>
                <a:latin typeface="Lato Light"/>
                <a:cs typeface="Lato Light"/>
              </a:rPr>
              <a:t>Instalaciones parque informático (Año 2018)</a:t>
            </a:r>
            <a:endParaRPr lang="en-US" sz="1163" b="0" dirty="0">
              <a:solidFill>
                <a:srgbClr val="1EA185"/>
              </a:solidFill>
              <a:latin typeface="Lato Light"/>
              <a:cs typeface="Lato Light"/>
            </a:endParaRPr>
          </a:p>
        </p:txBody>
      </p:sp>
      <p:sp>
        <p:nvSpPr>
          <p:cNvPr id="43" name="TextBox 79"/>
          <p:cNvSpPr txBox="1"/>
          <p:nvPr/>
        </p:nvSpPr>
        <p:spPr>
          <a:xfrm>
            <a:off x="1473527" y="2714996"/>
            <a:ext cx="172308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80000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PUESTOS DE TRABAJO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1891880" y="1825592"/>
            <a:ext cx="813760" cy="813760"/>
            <a:chOff x="6872850" y="1297643"/>
            <a:chExt cx="813760" cy="813760"/>
          </a:xfrm>
        </p:grpSpPr>
        <p:sp>
          <p:nvSpPr>
            <p:cNvPr id="66" name="Oval 28"/>
            <p:cNvSpPr/>
            <p:nvPr/>
          </p:nvSpPr>
          <p:spPr>
            <a:xfrm>
              <a:off x="6872850" y="1297643"/>
              <a:ext cx="813760" cy="813760"/>
            </a:xfrm>
            <a:prstGeom prst="ellipse">
              <a:avLst/>
            </a:prstGeom>
            <a:solidFill>
              <a:srgbClr val="6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b="0" dirty="0">
                <a:solidFill>
                  <a:srgbClr val="FFFFFF"/>
                </a:solidFill>
                <a:latin typeface="Lato Light" charset="0"/>
              </a:endParaRPr>
            </a:p>
          </p:txBody>
        </p:sp>
        <p:sp>
          <p:nvSpPr>
            <p:cNvPr id="104" name="Shape 2645"/>
            <p:cNvSpPr/>
            <p:nvPr/>
          </p:nvSpPr>
          <p:spPr>
            <a:xfrm>
              <a:off x="7043153" y="1529756"/>
              <a:ext cx="473153" cy="306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  <p:sp>
        <p:nvSpPr>
          <p:cNvPr id="105" name="TextBox 79"/>
          <p:cNvSpPr txBox="1"/>
          <p:nvPr/>
        </p:nvSpPr>
        <p:spPr>
          <a:xfrm>
            <a:off x="5868713" y="2719327"/>
            <a:ext cx="1829119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1EA185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EQUIPOS DE IMPRESIÓN</a:t>
            </a:r>
          </a:p>
        </p:txBody>
      </p:sp>
      <p:cxnSp>
        <p:nvCxnSpPr>
          <p:cNvPr id="107" name="Straight Connector 88"/>
          <p:cNvCxnSpPr/>
          <p:nvPr/>
        </p:nvCxnSpPr>
        <p:spPr>
          <a:xfrm flipH="1">
            <a:off x="4487990" y="1764631"/>
            <a:ext cx="10091" cy="420601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6400027" y="1783565"/>
            <a:ext cx="813760" cy="813760"/>
            <a:chOff x="7036852" y="2461733"/>
            <a:chExt cx="813760" cy="813760"/>
          </a:xfrm>
          <a:solidFill>
            <a:srgbClr val="1EA185"/>
          </a:solidFill>
        </p:grpSpPr>
        <p:sp>
          <p:nvSpPr>
            <p:cNvPr id="63" name="Oval 28"/>
            <p:cNvSpPr/>
            <p:nvPr/>
          </p:nvSpPr>
          <p:spPr>
            <a:xfrm>
              <a:off x="7036852" y="2461733"/>
              <a:ext cx="813760" cy="813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b="0" dirty="0">
                <a:solidFill>
                  <a:srgbClr val="FFFFFF"/>
                </a:solidFill>
                <a:latin typeface="Lato Light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3455" y="2688336"/>
              <a:ext cx="360555" cy="360555"/>
            </a:xfrm>
            <a:prstGeom prst="rect">
              <a:avLst/>
            </a:prstGeom>
            <a:grpFill/>
          </p:spPr>
        </p:pic>
      </p:grpSp>
      <p:sp>
        <p:nvSpPr>
          <p:cNvPr id="70" name="TextBox 79"/>
          <p:cNvSpPr txBox="1"/>
          <p:nvPr/>
        </p:nvSpPr>
        <p:spPr>
          <a:xfrm>
            <a:off x="236509" y="3323361"/>
            <a:ext cx="67752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2018</a:t>
            </a:r>
          </a:p>
        </p:txBody>
      </p:sp>
      <p:grpSp>
        <p:nvGrpSpPr>
          <p:cNvPr id="74" name="Group 1"/>
          <p:cNvGrpSpPr/>
          <p:nvPr/>
        </p:nvGrpSpPr>
        <p:grpSpPr>
          <a:xfrm>
            <a:off x="1710909" y="3309372"/>
            <a:ext cx="327016" cy="252000"/>
            <a:chOff x="3636145" y="5389780"/>
            <a:chExt cx="6758425" cy="659219"/>
          </a:xfrm>
          <a:solidFill>
            <a:srgbClr val="F29B26"/>
          </a:solidFill>
        </p:grpSpPr>
        <p:sp>
          <p:nvSpPr>
            <p:cNvPr id="78" name="Rectangle 79"/>
            <p:cNvSpPr/>
            <p:nvPr/>
          </p:nvSpPr>
          <p:spPr>
            <a:xfrm>
              <a:off x="3636145" y="5389780"/>
              <a:ext cx="675842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82" name="Rectangle 27"/>
            <p:cNvSpPr>
              <a:spLocks/>
            </p:cNvSpPr>
            <p:nvPr/>
          </p:nvSpPr>
          <p:spPr bwMode="auto">
            <a:xfrm>
              <a:off x="8204822" y="5475035"/>
              <a:ext cx="810050" cy="45613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45</a:t>
              </a:r>
            </a:p>
          </p:txBody>
        </p:sp>
      </p:grpSp>
      <p:grpSp>
        <p:nvGrpSpPr>
          <p:cNvPr id="83" name="Group 7"/>
          <p:cNvGrpSpPr/>
          <p:nvPr/>
        </p:nvGrpSpPr>
        <p:grpSpPr>
          <a:xfrm>
            <a:off x="5963476" y="3308849"/>
            <a:ext cx="128943" cy="252000"/>
            <a:chOff x="12468975" y="5389780"/>
            <a:chExt cx="4162998" cy="659219"/>
          </a:xfrm>
          <a:solidFill>
            <a:srgbClr val="9BBB5C"/>
          </a:solidFill>
        </p:grpSpPr>
        <p:sp>
          <p:nvSpPr>
            <p:cNvPr id="84" name="Rectangle 67"/>
            <p:cNvSpPr/>
            <p:nvPr/>
          </p:nvSpPr>
          <p:spPr>
            <a:xfrm>
              <a:off x="12468975" y="5389780"/>
              <a:ext cx="4162998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85" name="Rectangle 29"/>
            <p:cNvSpPr>
              <a:spLocks/>
            </p:cNvSpPr>
            <p:nvPr/>
          </p:nvSpPr>
          <p:spPr bwMode="auto">
            <a:xfrm>
              <a:off x="16155242" y="5488202"/>
              <a:ext cx="304246" cy="43111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7</a:t>
              </a:r>
            </a:p>
          </p:txBody>
        </p:sp>
      </p:grpSp>
      <p:sp>
        <p:nvSpPr>
          <p:cNvPr id="86" name="TextBox 79"/>
          <p:cNvSpPr txBox="1"/>
          <p:nvPr/>
        </p:nvSpPr>
        <p:spPr>
          <a:xfrm>
            <a:off x="4762511" y="3294484"/>
            <a:ext cx="67752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2018</a:t>
            </a:r>
          </a:p>
        </p:txBody>
      </p:sp>
      <p:sp>
        <p:nvSpPr>
          <p:cNvPr id="97" name="Rectangle 78"/>
          <p:cNvSpPr/>
          <p:nvPr/>
        </p:nvSpPr>
        <p:spPr>
          <a:xfrm>
            <a:off x="902434" y="3920185"/>
            <a:ext cx="2937492" cy="243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grpSp>
        <p:nvGrpSpPr>
          <p:cNvPr id="98" name="Group 1"/>
          <p:cNvGrpSpPr/>
          <p:nvPr/>
        </p:nvGrpSpPr>
        <p:grpSpPr>
          <a:xfrm>
            <a:off x="902433" y="3924784"/>
            <a:ext cx="1814715" cy="252000"/>
            <a:chOff x="2431839" y="5389780"/>
            <a:chExt cx="6758429" cy="659219"/>
          </a:xfrm>
          <a:solidFill>
            <a:srgbClr val="680000"/>
          </a:solidFill>
        </p:grpSpPr>
        <p:sp>
          <p:nvSpPr>
            <p:cNvPr id="100" name="Rectangle 79"/>
            <p:cNvSpPr/>
            <p:nvPr/>
          </p:nvSpPr>
          <p:spPr>
            <a:xfrm>
              <a:off x="2431839" y="5389780"/>
              <a:ext cx="6758429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101" name="Rectangle 27"/>
            <p:cNvSpPr>
              <a:spLocks/>
            </p:cNvSpPr>
            <p:nvPr/>
          </p:nvSpPr>
          <p:spPr bwMode="auto">
            <a:xfrm>
              <a:off x="7799800" y="5475035"/>
              <a:ext cx="1215072" cy="45613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256</a:t>
              </a:r>
            </a:p>
          </p:txBody>
        </p:sp>
      </p:grpSp>
      <p:sp>
        <p:nvSpPr>
          <p:cNvPr id="103" name="TextBox 79"/>
          <p:cNvSpPr txBox="1"/>
          <p:nvPr/>
        </p:nvSpPr>
        <p:spPr>
          <a:xfrm>
            <a:off x="236380" y="3933749"/>
            <a:ext cx="67752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2017</a:t>
            </a:r>
          </a:p>
        </p:txBody>
      </p:sp>
      <p:grpSp>
        <p:nvGrpSpPr>
          <p:cNvPr id="109" name="Group 1"/>
          <p:cNvGrpSpPr/>
          <p:nvPr/>
        </p:nvGrpSpPr>
        <p:grpSpPr>
          <a:xfrm>
            <a:off x="2718432" y="3923694"/>
            <a:ext cx="945375" cy="252000"/>
            <a:chOff x="2431839" y="5389780"/>
            <a:chExt cx="6758429" cy="659219"/>
          </a:xfrm>
          <a:solidFill>
            <a:srgbClr val="F29B26"/>
          </a:solidFill>
        </p:grpSpPr>
        <p:sp>
          <p:nvSpPr>
            <p:cNvPr id="110" name="Rectangle 79"/>
            <p:cNvSpPr/>
            <p:nvPr/>
          </p:nvSpPr>
          <p:spPr>
            <a:xfrm>
              <a:off x="2431839" y="5389780"/>
              <a:ext cx="6758429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111" name="Rectangle 27"/>
            <p:cNvSpPr>
              <a:spLocks/>
            </p:cNvSpPr>
            <p:nvPr/>
          </p:nvSpPr>
          <p:spPr bwMode="auto">
            <a:xfrm>
              <a:off x="6980318" y="5483834"/>
              <a:ext cx="2034557" cy="43853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137</a:t>
              </a:r>
            </a:p>
          </p:txBody>
        </p:sp>
      </p:grpSp>
      <p:sp>
        <p:nvSpPr>
          <p:cNvPr id="112" name="Rectangle 78"/>
          <p:cNvSpPr/>
          <p:nvPr/>
        </p:nvSpPr>
        <p:spPr>
          <a:xfrm>
            <a:off x="908167" y="4551814"/>
            <a:ext cx="2937492" cy="243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grpSp>
        <p:nvGrpSpPr>
          <p:cNvPr id="113" name="Group 1"/>
          <p:cNvGrpSpPr/>
          <p:nvPr/>
        </p:nvGrpSpPr>
        <p:grpSpPr>
          <a:xfrm>
            <a:off x="908167" y="4547449"/>
            <a:ext cx="1308444" cy="252000"/>
            <a:chOff x="2431839" y="5389780"/>
            <a:chExt cx="6758429" cy="659219"/>
          </a:xfrm>
          <a:solidFill>
            <a:srgbClr val="680000"/>
          </a:solidFill>
        </p:grpSpPr>
        <p:sp>
          <p:nvSpPr>
            <p:cNvPr id="114" name="Rectangle 79"/>
            <p:cNvSpPr/>
            <p:nvPr/>
          </p:nvSpPr>
          <p:spPr>
            <a:xfrm>
              <a:off x="2431839" y="5389780"/>
              <a:ext cx="6758429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115" name="Rectangle 27"/>
            <p:cNvSpPr>
              <a:spLocks/>
            </p:cNvSpPr>
            <p:nvPr/>
          </p:nvSpPr>
          <p:spPr bwMode="auto">
            <a:xfrm>
              <a:off x="7799800" y="5475035"/>
              <a:ext cx="1215072" cy="45613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181</a:t>
              </a:r>
            </a:p>
          </p:txBody>
        </p:sp>
      </p:grpSp>
      <p:sp>
        <p:nvSpPr>
          <p:cNvPr id="116" name="TextBox 79"/>
          <p:cNvSpPr txBox="1"/>
          <p:nvPr/>
        </p:nvSpPr>
        <p:spPr>
          <a:xfrm>
            <a:off x="236251" y="4565378"/>
            <a:ext cx="67752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2016</a:t>
            </a:r>
          </a:p>
        </p:txBody>
      </p:sp>
      <p:grpSp>
        <p:nvGrpSpPr>
          <p:cNvPr id="117" name="Group 1"/>
          <p:cNvGrpSpPr/>
          <p:nvPr/>
        </p:nvGrpSpPr>
        <p:grpSpPr>
          <a:xfrm>
            <a:off x="2218121" y="4545961"/>
            <a:ext cx="647399" cy="252000"/>
            <a:chOff x="2431839" y="5389780"/>
            <a:chExt cx="6758429" cy="659219"/>
          </a:xfrm>
          <a:solidFill>
            <a:srgbClr val="F29B26"/>
          </a:solidFill>
        </p:grpSpPr>
        <p:sp>
          <p:nvSpPr>
            <p:cNvPr id="118" name="Rectangle 79"/>
            <p:cNvSpPr/>
            <p:nvPr/>
          </p:nvSpPr>
          <p:spPr>
            <a:xfrm>
              <a:off x="2431839" y="5389780"/>
              <a:ext cx="6758429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119" name="Rectangle 27"/>
            <p:cNvSpPr>
              <a:spLocks/>
            </p:cNvSpPr>
            <p:nvPr/>
          </p:nvSpPr>
          <p:spPr bwMode="auto">
            <a:xfrm>
              <a:off x="7658501" y="5483834"/>
              <a:ext cx="1356374" cy="43853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87</a:t>
              </a:r>
            </a:p>
          </p:txBody>
        </p:sp>
      </p:grpSp>
      <p:sp>
        <p:nvSpPr>
          <p:cNvPr id="120" name="Rectangle 66"/>
          <p:cNvSpPr/>
          <p:nvPr/>
        </p:nvSpPr>
        <p:spPr>
          <a:xfrm>
            <a:off x="5405553" y="3910850"/>
            <a:ext cx="2510100" cy="243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grpSp>
        <p:nvGrpSpPr>
          <p:cNvPr id="121" name="Group 7"/>
          <p:cNvGrpSpPr/>
          <p:nvPr/>
        </p:nvGrpSpPr>
        <p:grpSpPr>
          <a:xfrm>
            <a:off x="5412481" y="3910850"/>
            <a:ext cx="439454" cy="252000"/>
            <a:chOff x="12468975" y="5389780"/>
            <a:chExt cx="4162998" cy="659219"/>
          </a:xfrm>
          <a:solidFill>
            <a:srgbClr val="1EA185"/>
          </a:solidFill>
        </p:grpSpPr>
        <p:sp>
          <p:nvSpPr>
            <p:cNvPr id="122" name="Rectangle 67"/>
            <p:cNvSpPr/>
            <p:nvPr/>
          </p:nvSpPr>
          <p:spPr>
            <a:xfrm>
              <a:off x="12468975" y="5389780"/>
              <a:ext cx="4162998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123" name="Rectangle 29"/>
            <p:cNvSpPr>
              <a:spLocks/>
            </p:cNvSpPr>
            <p:nvPr/>
          </p:nvSpPr>
          <p:spPr bwMode="auto">
            <a:xfrm>
              <a:off x="15851000" y="5488202"/>
              <a:ext cx="608488" cy="43111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30</a:t>
              </a:r>
            </a:p>
          </p:txBody>
        </p:sp>
      </p:grpSp>
      <p:grpSp>
        <p:nvGrpSpPr>
          <p:cNvPr id="124" name="Group 7"/>
          <p:cNvGrpSpPr/>
          <p:nvPr/>
        </p:nvGrpSpPr>
        <p:grpSpPr>
          <a:xfrm>
            <a:off x="5849616" y="3907576"/>
            <a:ext cx="270717" cy="252000"/>
            <a:chOff x="12468975" y="5389780"/>
            <a:chExt cx="4162998" cy="659219"/>
          </a:xfrm>
          <a:solidFill>
            <a:srgbClr val="9BBB5C"/>
          </a:solidFill>
        </p:grpSpPr>
        <p:sp>
          <p:nvSpPr>
            <p:cNvPr id="125" name="Rectangle 67"/>
            <p:cNvSpPr/>
            <p:nvPr/>
          </p:nvSpPr>
          <p:spPr>
            <a:xfrm>
              <a:off x="12468975" y="5389780"/>
              <a:ext cx="4162998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126" name="Rectangle 29"/>
            <p:cNvSpPr>
              <a:spLocks/>
            </p:cNvSpPr>
            <p:nvPr/>
          </p:nvSpPr>
          <p:spPr bwMode="auto">
            <a:xfrm>
              <a:off x="15851000" y="5488202"/>
              <a:ext cx="608488" cy="43111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20</a:t>
              </a:r>
            </a:p>
          </p:txBody>
        </p:sp>
      </p:grpSp>
      <p:sp>
        <p:nvSpPr>
          <p:cNvPr id="127" name="TextBox 79"/>
          <p:cNvSpPr txBox="1"/>
          <p:nvPr/>
        </p:nvSpPr>
        <p:spPr>
          <a:xfrm>
            <a:off x="4762511" y="3895538"/>
            <a:ext cx="67752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2017</a:t>
            </a:r>
          </a:p>
        </p:txBody>
      </p:sp>
      <p:sp>
        <p:nvSpPr>
          <p:cNvPr id="128" name="Rectangle 66"/>
          <p:cNvSpPr/>
          <p:nvPr/>
        </p:nvSpPr>
        <p:spPr>
          <a:xfrm>
            <a:off x="5405553" y="4513277"/>
            <a:ext cx="2510100" cy="243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grpSp>
        <p:nvGrpSpPr>
          <p:cNvPr id="129" name="Group 7"/>
          <p:cNvGrpSpPr/>
          <p:nvPr/>
        </p:nvGrpSpPr>
        <p:grpSpPr>
          <a:xfrm>
            <a:off x="5412480" y="4513277"/>
            <a:ext cx="715781" cy="252000"/>
            <a:chOff x="12468975" y="5389780"/>
            <a:chExt cx="4162998" cy="659219"/>
          </a:xfrm>
          <a:solidFill>
            <a:srgbClr val="1EA185"/>
          </a:solidFill>
        </p:grpSpPr>
        <p:sp>
          <p:nvSpPr>
            <p:cNvPr id="130" name="Rectangle 67"/>
            <p:cNvSpPr/>
            <p:nvPr/>
          </p:nvSpPr>
          <p:spPr>
            <a:xfrm>
              <a:off x="12468975" y="5389780"/>
              <a:ext cx="4162998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131" name="Rectangle 29"/>
            <p:cNvSpPr>
              <a:spLocks/>
            </p:cNvSpPr>
            <p:nvPr/>
          </p:nvSpPr>
          <p:spPr bwMode="auto">
            <a:xfrm>
              <a:off x="15851000" y="5488202"/>
              <a:ext cx="608488" cy="43111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50</a:t>
              </a:r>
            </a:p>
          </p:txBody>
        </p:sp>
      </p:grpSp>
      <p:grpSp>
        <p:nvGrpSpPr>
          <p:cNvPr id="132" name="Group 7"/>
          <p:cNvGrpSpPr/>
          <p:nvPr/>
        </p:nvGrpSpPr>
        <p:grpSpPr>
          <a:xfrm>
            <a:off x="6128956" y="4511904"/>
            <a:ext cx="718074" cy="252000"/>
            <a:chOff x="12468975" y="5389780"/>
            <a:chExt cx="4162998" cy="659219"/>
          </a:xfrm>
          <a:solidFill>
            <a:srgbClr val="9BBB5C"/>
          </a:solidFill>
        </p:grpSpPr>
        <p:sp>
          <p:nvSpPr>
            <p:cNvPr id="133" name="Rectangle 67"/>
            <p:cNvSpPr/>
            <p:nvPr/>
          </p:nvSpPr>
          <p:spPr>
            <a:xfrm>
              <a:off x="12468975" y="5389780"/>
              <a:ext cx="4162998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134" name="Rectangle 29"/>
            <p:cNvSpPr>
              <a:spLocks/>
            </p:cNvSpPr>
            <p:nvPr/>
          </p:nvSpPr>
          <p:spPr bwMode="auto">
            <a:xfrm>
              <a:off x="15851000" y="5488202"/>
              <a:ext cx="608488" cy="43111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51" dirty="0">
                  <a:solidFill>
                    <a:srgbClr val="FFFFFF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rPr>
                <a:t>50</a:t>
              </a:r>
            </a:p>
          </p:txBody>
        </p:sp>
      </p:grpSp>
      <p:sp>
        <p:nvSpPr>
          <p:cNvPr id="135" name="TextBox 79"/>
          <p:cNvSpPr txBox="1"/>
          <p:nvPr/>
        </p:nvSpPr>
        <p:spPr>
          <a:xfrm>
            <a:off x="4762511" y="4497965"/>
            <a:ext cx="67752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45469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2016</a:t>
            </a:r>
          </a:p>
        </p:txBody>
      </p:sp>
      <p:cxnSp>
        <p:nvCxnSpPr>
          <p:cNvPr id="136" name="Straight Connector 88"/>
          <p:cNvCxnSpPr/>
          <p:nvPr/>
        </p:nvCxnSpPr>
        <p:spPr>
          <a:xfrm>
            <a:off x="900899" y="3135067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88"/>
          <p:cNvCxnSpPr/>
          <p:nvPr/>
        </p:nvCxnSpPr>
        <p:spPr>
          <a:xfrm>
            <a:off x="3772492" y="3131913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79"/>
          <p:cNvSpPr txBox="1"/>
          <p:nvPr/>
        </p:nvSpPr>
        <p:spPr>
          <a:xfrm>
            <a:off x="786384" y="5066202"/>
            <a:ext cx="23055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80000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0</a:t>
            </a:r>
          </a:p>
        </p:txBody>
      </p:sp>
      <p:sp>
        <p:nvSpPr>
          <p:cNvPr id="147" name="TextBox 79"/>
          <p:cNvSpPr txBox="1"/>
          <p:nvPr/>
        </p:nvSpPr>
        <p:spPr>
          <a:xfrm>
            <a:off x="1049151" y="5066202"/>
            <a:ext cx="372076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80000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50</a:t>
            </a:r>
          </a:p>
        </p:txBody>
      </p:sp>
      <p:sp>
        <p:nvSpPr>
          <p:cNvPr id="148" name="TextBox 79"/>
          <p:cNvSpPr txBox="1"/>
          <p:nvPr/>
        </p:nvSpPr>
        <p:spPr>
          <a:xfrm>
            <a:off x="1367326" y="5065585"/>
            <a:ext cx="448558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80000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100</a:t>
            </a:r>
          </a:p>
        </p:txBody>
      </p:sp>
      <p:sp>
        <p:nvSpPr>
          <p:cNvPr id="149" name="TextBox 79"/>
          <p:cNvSpPr txBox="1"/>
          <p:nvPr/>
        </p:nvSpPr>
        <p:spPr>
          <a:xfrm>
            <a:off x="1722625" y="5065586"/>
            <a:ext cx="474913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80000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150</a:t>
            </a:r>
          </a:p>
        </p:txBody>
      </p:sp>
      <p:sp>
        <p:nvSpPr>
          <p:cNvPr id="150" name="TextBox 79"/>
          <p:cNvSpPr txBox="1"/>
          <p:nvPr/>
        </p:nvSpPr>
        <p:spPr>
          <a:xfrm>
            <a:off x="2097633" y="5066203"/>
            <a:ext cx="43244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80000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200</a:t>
            </a:r>
          </a:p>
        </p:txBody>
      </p:sp>
      <p:sp>
        <p:nvSpPr>
          <p:cNvPr id="151" name="TextBox 79"/>
          <p:cNvSpPr txBox="1"/>
          <p:nvPr/>
        </p:nvSpPr>
        <p:spPr>
          <a:xfrm>
            <a:off x="2447487" y="5066203"/>
            <a:ext cx="459641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80000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250</a:t>
            </a:r>
          </a:p>
        </p:txBody>
      </p:sp>
      <p:sp>
        <p:nvSpPr>
          <p:cNvPr id="152" name="TextBox 79"/>
          <p:cNvSpPr txBox="1"/>
          <p:nvPr/>
        </p:nvSpPr>
        <p:spPr>
          <a:xfrm>
            <a:off x="2838032" y="5060003"/>
            <a:ext cx="44313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80000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300</a:t>
            </a:r>
          </a:p>
        </p:txBody>
      </p:sp>
      <p:sp>
        <p:nvSpPr>
          <p:cNvPr id="153" name="TextBox 79"/>
          <p:cNvSpPr txBox="1"/>
          <p:nvPr/>
        </p:nvSpPr>
        <p:spPr>
          <a:xfrm>
            <a:off x="3187887" y="5060003"/>
            <a:ext cx="481653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80000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350</a:t>
            </a:r>
          </a:p>
        </p:txBody>
      </p:sp>
      <p:sp>
        <p:nvSpPr>
          <p:cNvPr id="154" name="TextBox 79"/>
          <p:cNvSpPr txBox="1"/>
          <p:nvPr/>
        </p:nvSpPr>
        <p:spPr>
          <a:xfrm>
            <a:off x="3553550" y="5060003"/>
            <a:ext cx="481653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80000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400</a:t>
            </a:r>
          </a:p>
        </p:txBody>
      </p:sp>
      <p:grpSp>
        <p:nvGrpSpPr>
          <p:cNvPr id="155" name="Group 1"/>
          <p:cNvGrpSpPr/>
          <p:nvPr/>
        </p:nvGrpSpPr>
        <p:grpSpPr>
          <a:xfrm>
            <a:off x="1254498" y="5499078"/>
            <a:ext cx="234885" cy="252000"/>
            <a:chOff x="2431839" y="5389780"/>
            <a:chExt cx="6758429" cy="659219"/>
          </a:xfrm>
          <a:solidFill>
            <a:srgbClr val="680000"/>
          </a:solidFill>
        </p:grpSpPr>
        <p:sp>
          <p:nvSpPr>
            <p:cNvPr id="156" name="Rectangle 79"/>
            <p:cNvSpPr/>
            <p:nvPr/>
          </p:nvSpPr>
          <p:spPr>
            <a:xfrm>
              <a:off x="2431839" y="5389780"/>
              <a:ext cx="6758429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157" name="Rectangle 27"/>
            <p:cNvSpPr>
              <a:spLocks/>
            </p:cNvSpPr>
            <p:nvPr/>
          </p:nvSpPr>
          <p:spPr bwMode="auto">
            <a:xfrm>
              <a:off x="9014341" y="5491587"/>
              <a:ext cx="534" cy="42302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0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  <a:sym typeface="Bebas Neue" charset="0"/>
              </a:endParaRPr>
            </a:p>
          </p:txBody>
        </p:sp>
      </p:grpSp>
      <p:sp>
        <p:nvSpPr>
          <p:cNvPr id="159" name="Rectangle 79"/>
          <p:cNvSpPr/>
          <p:nvPr/>
        </p:nvSpPr>
        <p:spPr>
          <a:xfrm>
            <a:off x="2624681" y="5482474"/>
            <a:ext cx="207474" cy="252000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dirty="0">
              <a:solidFill>
                <a:srgbClr val="FFFFFF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61" name="TextBox 79"/>
          <p:cNvSpPr txBox="1"/>
          <p:nvPr/>
        </p:nvSpPr>
        <p:spPr>
          <a:xfrm>
            <a:off x="1426873" y="5499078"/>
            <a:ext cx="1066623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680000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Ordenadores</a:t>
            </a:r>
          </a:p>
        </p:txBody>
      </p:sp>
      <p:sp>
        <p:nvSpPr>
          <p:cNvPr id="162" name="TextBox 79"/>
          <p:cNvSpPr txBox="1"/>
          <p:nvPr/>
        </p:nvSpPr>
        <p:spPr>
          <a:xfrm>
            <a:off x="2707117" y="5489468"/>
            <a:ext cx="1066623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29B26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Monitores</a:t>
            </a:r>
          </a:p>
        </p:txBody>
      </p:sp>
      <p:cxnSp>
        <p:nvCxnSpPr>
          <p:cNvPr id="168" name="Straight Connector 88"/>
          <p:cNvCxnSpPr/>
          <p:nvPr/>
        </p:nvCxnSpPr>
        <p:spPr>
          <a:xfrm>
            <a:off x="5410801" y="3131286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79"/>
          <p:cNvSpPr txBox="1"/>
          <p:nvPr/>
        </p:nvSpPr>
        <p:spPr>
          <a:xfrm>
            <a:off x="5305060" y="5092980"/>
            <a:ext cx="23055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1EA185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0</a:t>
            </a:r>
          </a:p>
        </p:txBody>
      </p:sp>
      <p:sp>
        <p:nvSpPr>
          <p:cNvPr id="170" name="TextBox 79"/>
          <p:cNvSpPr txBox="1"/>
          <p:nvPr/>
        </p:nvSpPr>
        <p:spPr>
          <a:xfrm>
            <a:off x="5567827" y="5092980"/>
            <a:ext cx="372076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1EA185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25</a:t>
            </a:r>
          </a:p>
        </p:txBody>
      </p:sp>
      <p:sp>
        <p:nvSpPr>
          <p:cNvPr id="171" name="TextBox 79"/>
          <p:cNvSpPr txBox="1"/>
          <p:nvPr/>
        </p:nvSpPr>
        <p:spPr>
          <a:xfrm>
            <a:off x="5886002" y="5092363"/>
            <a:ext cx="448558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1EA185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50</a:t>
            </a:r>
          </a:p>
        </p:txBody>
      </p:sp>
      <p:sp>
        <p:nvSpPr>
          <p:cNvPr id="172" name="TextBox 79"/>
          <p:cNvSpPr txBox="1"/>
          <p:nvPr/>
        </p:nvSpPr>
        <p:spPr>
          <a:xfrm>
            <a:off x="6241301" y="5092364"/>
            <a:ext cx="474913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1EA185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75</a:t>
            </a:r>
          </a:p>
        </p:txBody>
      </p:sp>
      <p:sp>
        <p:nvSpPr>
          <p:cNvPr id="173" name="TextBox 79"/>
          <p:cNvSpPr txBox="1"/>
          <p:nvPr/>
        </p:nvSpPr>
        <p:spPr>
          <a:xfrm>
            <a:off x="6616309" y="5092981"/>
            <a:ext cx="43244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1EA185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100</a:t>
            </a:r>
          </a:p>
        </p:txBody>
      </p:sp>
      <p:grpSp>
        <p:nvGrpSpPr>
          <p:cNvPr id="174" name="Group 1"/>
          <p:cNvGrpSpPr/>
          <p:nvPr/>
        </p:nvGrpSpPr>
        <p:grpSpPr>
          <a:xfrm>
            <a:off x="5578913" y="5472864"/>
            <a:ext cx="234885" cy="252000"/>
            <a:chOff x="2431839" y="5389780"/>
            <a:chExt cx="6758429" cy="659219"/>
          </a:xfrm>
          <a:solidFill>
            <a:srgbClr val="1EA185"/>
          </a:solidFill>
        </p:grpSpPr>
        <p:sp>
          <p:nvSpPr>
            <p:cNvPr id="175" name="Rectangle 79"/>
            <p:cNvSpPr/>
            <p:nvPr/>
          </p:nvSpPr>
          <p:spPr>
            <a:xfrm>
              <a:off x="2431839" y="5389780"/>
              <a:ext cx="6758429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</a:endParaRPr>
            </a:p>
          </p:txBody>
        </p:sp>
        <p:sp>
          <p:nvSpPr>
            <p:cNvPr id="176" name="Rectangle 27"/>
            <p:cNvSpPr>
              <a:spLocks/>
            </p:cNvSpPr>
            <p:nvPr/>
          </p:nvSpPr>
          <p:spPr bwMode="auto">
            <a:xfrm>
              <a:off x="9014341" y="5491587"/>
              <a:ext cx="534" cy="42302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r" defTabSz="171495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051" dirty="0">
                <a:solidFill>
                  <a:srgbClr val="FFFFFF"/>
                </a:solidFill>
                <a:latin typeface="Lato Heavy" charset="0"/>
                <a:ea typeface="Lato Heavy" charset="0"/>
                <a:cs typeface="Lato Heavy" charset="0"/>
                <a:sym typeface="Bebas Neue" charset="0"/>
              </a:endParaRPr>
            </a:p>
          </p:txBody>
        </p:sp>
      </p:grpSp>
      <p:sp>
        <p:nvSpPr>
          <p:cNvPr id="177" name="Rectangle 79"/>
          <p:cNvSpPr/>
          <p:nvPr/>
        </p:nvSpPr>
        <p:spPr>
          <a:xfrm>
            <a:off x="6949096" y="5456260"/>
            <a:ext cx="207474" cy="252000"/>
          </a:xfrm>
          <a:prstGeom prst="rect">
            <a:avLst/>
          </a:prstGeom>
          <a:solidFill>
            <a:srgbClr val="9BB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dirty="0">
              <a:solidFill>
                <a:srgbClr val="FFFFFF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78" name="TextBox 79"/>
          <p:cNvSpPr txBox="1"/>
          <p:nvPr/>
        </p:nvSpPr>
        <p:spPr>
          <a:xfrm>
            <a:off x="5751288" y="5472864"/>
            <a:ext cx="1066623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1EA185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Multifunción</a:t>
            </a:r>
          </a:p>
        </p:txBody>
      </p:sp>
      <p:sp>
        <p:nvSpPr>
          <p:cNvPr id="179" name="TextBox 79"/>
          <p:cNvSpPr txBox="1"/>
          <p:nvPr/>
        </p:nvSpPr>
        <p:spPr>
          <a:xfrm>
            <a:off x="7031532" y="5463254"/>
            <a:ext cx="1066623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9BBB5C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Impresoras</a:t>
            </a:r>
          </a:p>
        </p:txBody>
      </p:sp>
      <p:cxnSp>
        <p:nvCxnSpPr>
          <p:cNvPr id="180" name="Straight Connector 88"/>
          <p:cNvCxnSpPr/>
          <p:nvPr/>
        </p:nvCxnSpPr>
        <p:spPr>
          <a:xfrm>
            <a:off x="7564843" y="3135067"/>
            <a:ext cx="7774" cy="1955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79"/>
          <p:cNvSpPr txBox="1"/>
          <p:nvPr/>
        </p:nvSpPr>
        <p:spPr>
          <a:xfrm>
            <a:off x="5305060" y="5758970"/>
            <a:ext cx="1777185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1EA185"/>
                </a:solidFill>
                <a:latin typeface="Lato" panose="020F0502020204030203" pitchFamily="34" charset="0"/>
                <a:ea typeface="Lato Black" charset="0"/>
                <a:cs typeface="Lato Black" charset="0"/>
              </a:rPr>
              <a:t>(altas en contrato mantenimiento)</a:t>
            </a:r>
          </a:p>
        </p:txBody>
      </p:sp>
      <p:pic>
        <p:nvPicPr>
          <p:cNvPr id="196" name="Imagen 195"/>
          <p:cNvPicPr>
            <a:picLocks noChangeAspect="1"/>
          </p:cNvPicPr>
          <p:nvPr/>
        </p:nvPicPr>
        <p:blipFill rotWithShape="1">
          <a:blip r:embed="rId3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9" grpId="0" animBg="1"/>
      <p:bldP spid="43" grpId="0"/>
      <p:bldP spid="105" grpId="0"/>
      <p:bldP spid="70" grpId="0"/>
      <p:bldP spid="86" grpId="0"/>
      <p:bldP spid="97" grpId="0" animBg="1"/>
      <p:bldP spid="103" grpId="0"/>
      <p:bldP spid="112" grpId="0" animBg="1"/>
      <p:bldP spid="116" grpId="0"/>
      <p:bldP spid="120" grpId="0" animBg="1"/>
      <p:bldP spid="127" grpId="0"/>
      <p:bldP spid="128" grpId="0" animBg="1"/>
      <p:bldP spid="13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9" grpId="0" animBg="1"/>
      <p:bldP spid="161" grpId="0"/>
      <p:bldP spid="162" grpId="0"/>
      <p:bldP spid="169" grpId="0"/>
      <p:bldP spid="170" grpId="0"/>
      <p:bldP spid="171" grpId="0"/>
      <p:bldP spid="172" grpId="0"/>
      <p:bldP spid="173" grpId="0"/>
      <p:bldP spid="177" grpId="0" animBg="1"/>
      <p:bldP spid="178" grpId="0"/>
      <p:bldP spid="179" grpId="0"/>
      <p:bldP spid="1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354388" y="3099287"/>
            <a:ext cx="44746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06016" y="2286331"/>
            <a:ext cx="4532010" cy="577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151" spc="375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Problemas del CAU</a:t>
            </a:r>
          </a:p>
        </p:txBody>
      </p:sp>
      <p:sp>
        <p:nvSpPr>
          <p:cNvPr id="2" name="Diamond 1"/>
          <p:cNvSpPr/>
          <p:nvPr/>
        </p:nvSpPr>
        <p:spPr>
          <a:xfrm>
            <a:off x="4218205" y="1256713"/>
            <a:ext cx="736172" cy="736172"/>
          </a:xfrm>
          <a:prstGeom prst="diamond">
            <a:avLst/>
          </a:prstGeom>
          <a:noFill/>
          <a:ln w="38100">
            <a:solidFill>
              <a:srgbClr val="6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10458" y="3466623"/>
            <a:ext cx="77827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Dificultades en la coordinación con los equipos informáticos de otros centros/unidades. (Ausencia de herramienta de ticketing en los centros)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1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Necesidad de aclarar las competencias del CAU y de los equipos informáticos de otros centros respecto del perfil de incidencias que deben ser atendidas por cada equipo.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1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Falta de recursos humanos para atención nivel 2. (Asesoramiento y promoción de uso de herramientas TIC)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  <p:sp>
        <p:nvSpPr>
          <p:cNvPr id="14" name="Shape 2547"/>
          <p:cNvSpPr/>
          <p:nvPr/>
        </p:nvSpPr>
        <p:spPr>
          <a:xfrm>
            <a:off x="4404681" y="1440546"/>
            <a:ext cx="368506" cy="368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680000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7989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25"/>
          <p:cNvSpPr/>
          <p:nvPr/>
        </p:nvSpPr>
        <p:spPr>
          <a:xfrm>
            <a:off x="1715426" y="1190287"/>
            <a:ext cx="371838" cy="371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44546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3" name="Shape 2547"/>
          <p:cNvSpPr/>
          <p:nvPr/>
        </p:nvSpPr>
        <p:spPr>
          <a:xfrm>
            <a:off x="619861" y="1258720"/>
            <a:ext cx="371838" cy="371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44546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" name="Shape 2554"/>
          <p:cNvSpPr/>
          <p:nvPr/>
        </p:nvSpPr>
        <p:spPr>
          <a:xfrm>
            <a:off x="1120642" y="663669"/>
            <a:ext cx="371838" cy="338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44546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5" name="Oval 1"/>
          <p:cNvSpPr/>
          <p:nvPr/>
        </p:nvSpPr>
        <p:spPr>
          <a:xfrm>
            <a:off x="401411" y="1037759"/>
            <a:ext cx="813760" cy="81376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sp>
        <p:nvSpPr>
          <p:cNvPr id="6" name="Oval 26"/>
          <p:cNvSpPr/>
          <p:nvPr/>
        </p:nvSpPr>
        <p:spPr>
          <a:xfrm>
            <a:off x="925080" y="435406"/>
            <a:ext cx="813760" cy="81376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sp>
        <p:nvSpPr>
          <p:cNvPr id="7" name="Oval 28"/>
          <p:cNvSpPr/>
          <p:nvPr/>
        </p:nvSpPr>
        <p:spPr>
          <a:xfrm>
            <a:off x="1507082" y="989261"/>
            <a:ext cx="813760" cy="813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08777" y="2575694"/>
            <a:ext cx="876734" cy="2501402"/>
            <a:chOff x="6835098" y="3570242"/>
            <a:chExt cx="1696321" cy="4095280"/>
          </a:xfrm>
        </p:grpSpPr>
        <p:grpSp>
          <p:nvGrpSpPr>
            <p:cNvPr id="9" name="Group 1"/>
            <p:cNvGrpSpPr/>
            <p:nvPr/>
          </p:nvGrpSpPr>
          <p:grpSpPr>
            <a:xfrm>
              <a:off x="7456872" y="7242733"/>
              <a:ext cx="422661" cy="422789"/>
              <a:chOff x="7434592" y="7532373"/>
              <a:chExt cx="422661" cy="422789"/>
            </a:xfrm>
          </p:grpSpPr>
          <p:sp>
            <p:nvSpPr>
              <p:cNvPr id="13" name="AutoShape 6"/>
              <p:cNvSpPr>
                <a:spLocks/>
              </p:cNvSpPr>
              <p:nvPr/>
            </p:nvSpPr>
            <p:spPr bwMode="auto">
              <a:xfrm>
                <a:off x="7571212" y="7665098"/>
                <a:ext cx="160835" cy="160885"/>
              </a:xfrm>
              <a:custGeom>
                <a:avLst/>
                <a:gdLst>
                  <a:gd name="T0" fmla="*/ 2155266 w 21598"/>
                  <a:gd name="T1" fmla="*/ 1077647 h 21598"/>
                  <a:gd name="T2" fmla="*/ 2073241 w 21598"/>
                  <a:gd name="T3" fmla="*/ 665212 h 21598"/>
                  <a:gd name="T4" fmla="*/ 1839627 w 21598"/>
                  <a:gd name="T5" fmla="*/ 315638 h 21598"/>
                  <a:gd name="T6" fmla="*/ 1490054 w 21598"/>
                  <a:gd name="T7" fmla="*/ 82024 h 21598"/>
                  <a:gd name="T8" fmla="*/ 1077647 w 21598"/>
                  <a:gd name="T9" fmla="*/ 0 h 21598"/>
                  <a:gd name="T10" fmla="*/ 665212 w 21598"/>
                  <a:gd name="T11" fmla="*/ 82024 h 21598"/>
                  <a:gd name="T12" fmla="*/ 315638 w 21598"/>
                  <a:gd name="T13" fmla="*/ 315638 h 21598"/>
                  <a:gd name="T14" fmla="*/ 82024 w 21598"/>
                  <a:gd name="T15" fmla="*/ 665212 h 21598"/>
                  <a:gd name="T16" fmla="*/ 0 w 21598"/>
                  <a:gd name="T17" fmla="*/ 1077647 h 21598"/>
                  <a:gd name="T18" fmla="*/ 82024 w 21598"/>
                  <a:gd name="T19" fmla="*/ 1490054 h 21598"/>
                  <a:gd name="T20" fmla="*/ 315638 w 21598"/>
                  <a:gd name="T21" fmla="*/ 1839627 h 21598"/>
                  <a:gd name="T22" fmla="*/ 665212 w 21598"/>
                  <a:gd name="T23" fmla="*/ 2073241 h 21598"/>
                  <a:gd name="T24" fmla="*/ 1077647 w 21598"/>
                  <a:gd name="T25" fmla="*/ 2155266 h 21598"/>
                  <a:gd name="T26" fmla="*/ 1490054 w 21598"/>
                  <a:gd name="T27" fmla="*/ 2073241 h 21598"/>
                  <a:gd name="T28" fmla="*/ 1839627 w 21598"/>
                  <a:gd name="T29" fmla="*/ 1839627 h 21598"/>
                  <a:gd name="T30" fmla="*/ 2073241 w 21598"/>
                  <a:gd name="T31" fmla="*/ 1490054 h 21598"/>
                  <a:gd name="T32" fmla="*/ 2155266 w 21598"/>
                  <a:gd name="T33" fmla="*/ 1077647 h 21598"/>
                  <a:gd name="T34" fmla="*/ 2155266 w 21598"/>
                  <a:gd name="T35" fmla="*/ 1077647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lIns="0" tIns="0" rIns="0" bIns="0"/>
              <a:lstStyle/>
              <a:p>
                <a:endParaRPr lang="en-US" sz="3200" b="1" dirty="0">
                  <a:latin typeface="Lato Bold" charset="0"/>
                  <a:cs typeface="Lato Bold" charset="0"/>
                </a:endParaRPr>
              </a:p>
            </p:txBody>
          </p:sp>
          <p:sp>
            <p:nvSpPr>
              <p:cNvPr id="14" name="AutoShape 7"/>
              <p:cNvSpPr>
                <a:spLocks/>
              </p:cNvSpPr>
              <p:nvPr/>
            </p:nvSpPr>
            <p:spPr bwMode="auto">
              <a:xfrm>
                <a:off x="7434592" y="7532373"/>
                <a:ext cx="422661" cy="422789"/>
              </a:xfrm>
              <a:custGeom>
                <a:avLst/>
                <a:gdLst>
                  <a:gd name="T0" fmla="*/ 102785736 w 21598"/>
                  <a:gd name="T1" fmla="*/ 51392901 h 21598"/>
                  <a:gd name="T2" fmla="*/ 98874034 w 21598"/>
                  <a:gd name="T3" fmla="*/ 31723603 h 21598"/>
                  <a:gd name="T4" fmla="*/ 87732966 w 21598"/>
                  <a:gd name="T5" fmla="*/ 15052770 h 21598"/>
                  <a:gd name="T6" fmla="*/ 71062133 w 21598"/>
                  <a:gd name="T7" fmla="*/ 3911702 h 21598"/>
                  <a:gd name="T8" fmla="*/ 51392901 w 21598"/>
                  <a:gd name="T9" fmla="*/ 0 h 21598"/>
                  <a:gd name="T10" fmla="*/ 31723603 w 21598"/>
                  <a:gd name="T11" fmla="*/ 3911702 h 21598"/>
                  <a:gd name="T12" fmla="*/ 15052770 w 21598"/>
                  <a:gd name="T13" fmla="*/ 15052770 h 21598"/>
                  <a:gd name="T14" fmla="*/ 3911702 w 21598"/>
                  <a:gd name="T15" fmla="*/ 31723603 h 21598"/>
                  <a:gd name="T16" fmla="*/ 0 w 21598"/>
                  <a:gd name="T17" fmla="*/ 51392901 h 21598"/>
                  <a:gd name="T18" fmla="*/ 3911702 w 21598"/>
                  <a:gd name="T19" fmla="*/ 71062133 h 21598"/>
                  <a:gd name="T20" fmla="*/ 15052770 w 21598"/>
                  <a:gd name="T21" fmla="*/ 87732966 h 21598"/>
                  <a:gd name="T22" fmla="*/ 31723603 w 21598"/>
                  <a:gd name="T23" fmla="*/ 98874034 h 21598"/>
                  <a:gd name="T24" fmla="*/ 51392901 w 21598"/>
                  <a:gd name="T25" fmla="*/ 102785736 h 21598"/>
                  <a:gd name="T26" fmla="*/ 71062133 w 21598"/>
                  <a:gd name="T27" fmla="*/ 98874034 h 21598"/>
                  <a:gd name="T28" fmla="*/ 87732966 w 21598"/>
                  <a:gd name="T29" fmla="*/ 87732966 h 21598"/>
                  <a:gd name="T30" fmla="*/ 98874034 w 21598"/>
                  <a:gd name="T31" fmla="*/ 71062133 h 21598"/>
                  <a:gd name="T32" fmla="*/ 102785736 w 21598"/>
                  <a:gd name="T33" fmla="*/ 51392901 h 21598"/>
                  <a:gd name="T34" fmla="*/ 102785736 w 21598"/>
                  <a:gd name="T35" fmla="*/ 51392901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 sz="3200" b="1" dirty="0">
                  <a:latin typeface="Lato Bold" charset="0"/>
                  <a:cs typeface="Lato Bold" charset="0"/>
                </a:endParaRPr>
              </a:p>
            </p:txBody>
          </p:sp>
        </p:grpSp>
        <p:sp>
          <p:nvSpPr>
            <p:cNvPr id="10" name="AutoShape 15"/>
            <p:cNvSpPr>
              <a:spLocks/>
            </p:cNvSpPr>
            <p:nvPr/>
          </p:nvSpPr>
          <p:spPr bwMode="auto">
            <a:xfrm>
              <a:off x="6835098" y="3570242"/>
              <a:ext cx="1696321" cy="1942091"/>
            </a:xfrm>
            <a:custGeom>
              <a:avLst/>
              <a:gdLst>
                <a:gd name="T0" fmla="*/ 2147483647 w 21600"/>
                <a:gd name="T1" fmla="*/ 2033175307 h 21600"/>
                <a:gd name="T2" fmla="*/ 1353391700 w 21600"/>
                <a:gd name="T3" fmla="*/ 0 h 21600"/>
                <a:gd name="T4" fmla="*/ 0 w 21600"/>
                <a:gd name="T5" fmla="*/ 2033175307 h 21600"/>
                <a:gd name="T6" fmla="*/ 1140106225 w 21600"/>
                <a:gd name="T7" fmla="*/ 2147483647 h 21600"/>
                <a:gd name="T8" fmla="*/ 1353391700 w 21600"/>
                <a:gd name="T9" fmla="*/ 2147483647 h 21600"/>
                <a:gd name="T10" fmla="*/ 1566677513 w 21600"/>
                <a:gd name="T11" fmla="*/ 2147483647 h 21600"/>
                <a:gd name="T12" fmla="*/ 2147483647 w 21600"/>
                <a:gd name="T13" fmla="*/ 2033175307 h 21600"/>
                <a:gd name="T14" fmla="*/ 2147483647 w 21600"/>
                <a:gd name="T15" fmla="*/ 203317530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1600" y="9455"/>
                  </a:moveTo>
                  <a:cubicBezTo>
                    <a:pt x="21600" y="4233"/>
                    <a:pt x="16765" y="0"/>
                    <a:pt x="10800" y="0"/>
                  </a:cubicBezTo>
                  <a:cubicBezTo>
                    <a:pt x="4835" y="0"/>
                    <a:pt x="0" y="4233"/>
                    <a:pt x="0" y="9455"/>
                  </a:cubicBezTo>
                  <a:cubicBezTo>
                    <a:pt x="0" y="14168"/>
                    <a:pt x="3944" y="18065"/>
                    <a:pt x="9098" y="18781"/>
                  </a:cubicBezTo>
                  <a:cubicBezTo>
                    <a:pt x="10099" y="19261"/>
                    <a:pt x="10800" y="20340"/>
                    <a:pt x="10800" y="21600"/>
                  </a:cubicBezTo>
                  <a:cubicBezTo>
                    <a:pt x="10800" y="20340"/>
                    <a:pt x="11501" y="19261"/>
                    <a:pt x="12502" y="18781"/>
                  </a:cubicBezTo>
                  <a:cubicBezTo>
                    <a:pt x="17657" y="18065"/>
                    <a:pt x="21600" y="14169"/>
                    <a:pt x="21600" y="9455"/>
                  </a:cubicBezTo>
                  <a:close/>
                  <a:moveTo>
                    <a:pt x="21600" y="9455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3200" b="1" dirty="0">
                <a:latin typeface="Lato Bold" charset="0"/>
                <a:cs typeface="Lato Bold" charset="0"/>
              </a:endParaRPr>
            </a:p>
          </p:txBody>
        </p:sp>
        <p:cxnSp>
          <p:nvCxnSpPr>
            <p:cNvPr id="11" name="Straight Connector 193"/>
            <p:cNvCxnSpPr/>
            <p:nvPr/>
          </p:nvCxnSpPr>
          <p:spPr>
            <a:xfrm flipV="1">
              <a:off x="7669683" y="5647045"/>
              <a:ext cx="0" cy="1402523"/>
            </a:xfrm>
            <a:prstGeom prst="line">
              <a:avLst/>
            </a:prstGeom>
            <a:ln w="6350">
              <a:solidFill>
                <a:schemeClr val="accent3">
                  <a:lumMod val="50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7154925" y="3943386"/>
              <a:ext cx="1045655" cy="50389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Lato Bold" charset="0"/>
                  <a:cs typeface="Lato Bold" charset="0"/>
                </a:rPr>
                <a:t>2M</a:t>
              </a:r>
              <a:endParaRPr lang="en-US" sz="1200" b="1" dirty="0">
                <a:solidFill>
                  <a:schemeClr val="bg1"/>
                </a:solidFill>
                <a:latin typeface="Lato Bold" charset="0"/>
                <a:cs typeface="Lato Bold" charset="0"/>
              </a:endParaRPr>
            </a:p>
          </p:txBody>
        </p:sp>
      </p:grpSp>
      <p:grpSp>
        <p:nvGrpSpPr>
          <p:cNvPr id="15" name="Group 317"/>
          <p:cNvGrpSpPr/>
          <p:nvPr/>
        </p:nvGrpSpPr>
        <p:grpSpPr>
          <a:xfrm rot="8034958" flipH="1" flipV="1">
            <a:off x="2824115" y="3063592"/>
            <a:ext cx="3134326" cy="1819716"/>
            <a:chOff x="6924164" y="5708902"/>
            <a:chExt cx="13515600" cy="6950566"/>
          </a:xfrm>
        </p:grpSpPr>
        <p:sp>
          <p:nvSpPr>
            <p:cNvPr id="16" name="Oval 320"/>
            <p:cNvSpPr/>
            <p:nvPr/>
          </p:nvSpPr>
          <p:spPr>
            <a:xfrm rot="6300000">
              <a:off x="14158465" y="6538079"/>
              <a:ext cx="5783989" cy="6458789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Shape 321"/>
            <p:cNvSpPr/>
            <p:nvPr/>
          </p:nvSpPr>
          <p:spPr>
            <a:xfrm rot="6300000">
              <a:off x="10606728" y="2026338"/>
              <a:ext cx="6150472" cy="13515600"/>
            </a:xfrm>
            <a:prstGeom prst="funnel">
              <a:avLst/>
            </a:prstGeom>
            <a:solidFill>
              <a:schemeClr val="accent2">
                <a:alpha val="58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Text Box 2128"/>
          <p:cNvSpPr txBox="1">
            <a:spLocks noChangeArrowheads="1"/>
          </p:cNvSpPr>
          <p:nvPr/>
        </p:nvSpPr>
        <p:spPr bwMode="auto">
          <a:xfrm>
            <a:off x="4389079" y="3102468"/>
            <a:ext cx="65402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/>
            <a:r>
              <a:rPr lang="en-US" sz="4400" b="1" dirty="0">
                <a:solidFill>
                  <a:schemeClr val="tx1"/>
                </a:solidFill>
                <a:latin typeface="Lato Bold" charset="0"/>
                <a:cs typeface="Lato Bold" charset="0"/>
              </a:rPr>
              <a:t>34</a:t>
            </a:r>
          </a:p>
        </p:txBody>
      </p:sp>
      <p:sp>
        <p:nvSpPr>
          <p:cNvPr id="19" name="Text Box 2129"/>
          <p:cNvSpPr txBox="1">
            <a:spLocks noChangeArrowheads="1"/>
          </p:cNvSpPr>
          <p:nvPr/>
        </p:nvSpPr>
        <p:spPr bwMode="auto">
          <a:xfrm>
            <a:off x="5102910" y="3102468"/>
            <a:ext cx="46166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/>
            <a:r>
              <a:rPr lang="en-US" sz="4400" b="1" dirty="0">
                <a:solidFill>
                  <a:schemeClr val="tx1"/>
                </a:solidFill>
                <a:latin typeface="Lato Bold" charset="0"/>
                <a:cs typeface="Lato Bold" charset="0"/>
              </a:rPr>
              <a:t>%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7191532" y="2900722"/>
            <a:ext cx="881249" cy="1080600"/>
            <a:chOff x="4190079" y="5124340"/>
            <a:chExt cx="881249" cy="1080600"/>
          </a:xfrm>
        </p:grpSpPr>
        <p:sp>
          <p:nvSpPr>
            <p:cNvPr id="21" name="Freeform 1484"/>
            <p:cNvSpPr>
              <a:spLocks noChangeArrowheads="1"/>
            </p:cNvSpPr>
            <p:nvPr/>
          </p:nvSpPr>
          <p:spPr bwMode="auto">
            <a:xfrm>
              <a:off x="4190079" y="5124340"/>
              <a:ext cx="881249" cy="1080600"/>
            </a:xfrm>
            <a:custGeom>
              <a:avLst/>
              <a:gdLst>
                <a:gd name="T0" fmla="*/ 435 w 876"/>
                <a:gd name="T1" fmla="*/ 1073 h 1074"/>
                <a:gd name="T2" fmla="*/ 435 w 876"/>
                <a:gd name="T3" fmla="*/ 1073 h 1074"/>
                <a:gd name="T4" fmla="*/ 0 w 876"/>
                <a:gd name="T5" fmla="*/ 434 h 1074"/>
                <a:gd name="T6" fmla="*/ 435 w 876"/>
                <a:gd name="T7" fmla="*/ 0 h 1074"/>
                <a:gd name="T8" fmla="*/ 875 w 876"/>
                <a:gd name="T9" fmla="*/ 434 h 1074"/>
                <a:gd name="T10" fmla="*/ 435 w 876"/>
                <a:gd name="T11" fmla="*/ 1073 h 1074"/>
                <a:gd name="T12" fmla="*/ 435 w 876"/>
                <a:gd name="T13" fmla="*/ 132 h 1074"/>
                <a:gd name="T14" fmla="*/ 435 w 876"/>
                <a:gd name="T15" fmla="*/ 132 h 1074"/>
                <a:gd name="T16" fmla="*/ 139 w 876"/>
                <a:gd name="T17" fmla="*/ 434 h 1074"/>
                <a:gd name="T18" fmla="*/ 435 w 876"/>
                <a:gd name="T19" fmla="*/ 729 h 1074"/>
                <a:gd name="T20" fmla="*/ 736 w 876"/>
                <a:gd name="T21" fmla="*/ 434 h 1074"/>
                <a:gd name="T22" fmla="*/ 435 w 876"/>
                <a:gd name="T23" fmla="*/ 132 h 1074"/>
                <a:gd name="T24" fmla="*/ 435 w 876"/>
                <a:gd name="T25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6" h="1074">
                  <a:moveTo>
                    <a:pt x="435" y="1073"/>
                  </a:moveTo>
                  <a:lnTo>
                    <a:pt x="435" y="1073"/>
                  </a:lnTo>
                  <a:cubicBezTo>
                    <a:pt x="320" y="1073"/>
                    <a:pt x="0" y="669"/>
                    <a:pt x="0" y="434"/>
                  </a:cubicBezTo>
                  <a:cubicBezTo>
                    <a:pt x="0" y="193"/>
                    <a:pt x="199" y="0"/>
                    <a:pt x="435" y="0"/>
                  </a:cubicBezTo>
                  <a:cubicBezTo>
                    <a:pt x="676" y="0"/>
                    <a:pt x="875" y="193"/>
                    <a:pt x="875" y="434"/>
                  </a:cubicBezTo>
                  <a:cubicBezTo>
                    <a:pt x="875" y="669"/>
                    <a:pt x="555" y="1073"/>
                    <a:pt x="435" y="1073"/>
                  </a:cubicBezTo>
                  <a:lnTo>
                    <a:pt x="435" y="132"/>
                  </a:lnTo>
                  <a:lnTo>
                    <a:pt x="435" y="132"/>
                  </a:lnTo>
                  <a:cubicBezTo>
                    <a:pt x="272" y="132"/>
                    <a:pt x="139" y="271"/>
                    <a:pt x="139" y="434"/>
                  </a:cubicBezTo>
                  <a:cubicBezTo>
                    <a:pt x="139" y="597"/>
                    <a:pt x="272" y="729"/>
                    <a:pt x="435" y="729"/>
                  </a:cubicBezTo>
                  <a:cubicBezTo>
                    <a:pt x="604" y="729"/>
                    <a:pt x="736" y="597"/>
                    <a:pt x="736" y="434"/>
                  </a:cubicBezTo>
                  <a:cubicBezTo>
                    <a:pt x="736" y="271"/>
                    <a:pt x="604" y="132"/>
                    <a:pt x="435" y="132"/>
                  </a:cubicBezTo>
                  <a:lnTo>
                    <a:pt x="435" y="1073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1486"/>
            <p:cNvSpPr>
              <a:spLocks noChangeArrowheads="1"/>
            </p:cNvSpPr>
            <p:nvPr/>
          </p:nvSpPr>
          <p:spPr bwMode="auto">
            <a:xfrm>
              <a:off x="4190079" y="5124340"/>
              <a:ext cx="438411" cy="1080600"/>
            </a:xfrm>
            <a:custGeom>
              <a:avLst/>
              <a:gdLst>
                <a:gd name="T0" fmla="*/ 435 w 436"/>
                <a:gd name="T1" fmla="*/ 0 h 1074"/>
                <a:gd name="T2" fmla="*/ 435 w 436"/>
                <a:gd name="T3" fmla="*/ 0 h 1074"/>
                <a:gd name="T4" fmla="*/ 0 w 436"/>
                <a:gd name="T5" fmla="*/ 434 h 1074"/>
                <a:gd name="T6" fmla="*/ 435 w 436"/>
                <a:gd name="T7" fmla="*/ 1073 h 1074"/>
                <a:gd name="T8" fmla="*/ 435 w 436"/>
                <a:gd name="T9" fmla="*/ 729 h 1074"/>
                <a:gd name="T10" fmla="*/ 435 w 436"/>
                <a:gd name="T11" fmla="*/ 729 h 1074"/>
                <a:gd name="T12" fmla="*/ 139 w 436"/>
                <a:gd name="T13" fmla="*/ 434 h 1074"/>
                <a:gd name="T14" fmla="*/ 435 w 436"/>
                <a:gd name="T15" fmla="*/ 132 h 1074"/>
                <a:gd name="T16" fmla="*/ 435 w 436"/>
                <a:gd name="T17" fmla="*/ 132 h 1074"/>
                <a:gd name="T18" fmla="*/ 435 w 436"/>
                <a:gd name="T19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6" h="1074">
                  <a:moveTo>
                    <a:pt x="435" y="0"/>
                  </a:moveTo>
                  <a:lnTo>
                    <a:pt x="435" y="0"/>
                  </a:lnTo>
                  <a:cubicBezTo>
                    <a:pt x="199" y="0"/>
                    <a:pt x="0" y="193"/>
                    <a:pt x="0" y="434"/>
                  </a:cubicBezTo>
                  <a:cubicBezTo>
                    <a:pt x="0" y="669"/>
                    <a:pt x="320" y="1073"/>
                    <a:pt x="435" y="1073"/>
                  </a:cubicBezTo>
                  <a:cubicBezTo>
                    <a:pt x="435" y="729"/>
                    <a:pt x="435" y="729"/>
                    <a:pt x="435" y="729"/>
                  </a:cubicBezTo>
                  <a:lnTo>
                    <a:pt x="435" y="729"/>
                  </a:lnTo>
                  <a:cubicBezTo>
                    <a:pt x="272" y="729"/>
                    <a:pt x="139" y="597"/>
                    <a:pt x="139" y="434"/>
                  </a:cubicBezTo>
                  <a:cubicBezTo>
                    <a:pt x="139" y="271"/>
                    <a:pt x="272" y="132"/>
                    <a:pt x="435" y="132"/>
                  </a:cubicBezTo>
                  <a:lnTo>
                    <a:pt x="435" y="132"/>
                  </a:lnTo>
                  <a:cubicBezTo>
                    <a:pt x="435" y="0"/>
                    <a:pt x="435" y="0"/>
                    <a:pt x="43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6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898779"/>
            <a:ext cx="6572250" cy="3981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09" y="4880229"/>
            <a:ext cx="3790950" cy="14859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" y="160591"/>
            <a:ext cx="1387793" cy="6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" y="727329"/>
            <a:ext cx="8867775" cy="43243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4" y="5210175"/>
            <a:ext cx="77057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8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  <p:pic>
        <p:nvPicPr>
          <p:cNvPr id="31" name="Marcador de posición de imagen 30"/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2" r="32502" b="14523"/>
          <a:stretch/>
        </p:blipFill>
        <p:spPr>
          <a:xfrm>
            <a:off x="-8467" y="1734089"/>
            <a:ext cx="2699673" cy="3581400"/>
          </a:xfrm>
          <a:prstGeom prst="rect">
            <a:avLst/>
          </a:prstGeom>
        </p:spPr>
      </p:pic>
      <p:sp>
        <p:nvSpPr>
          <p:cNvPr id="32" name="TextBox 24"/>
          <p:cNvSpPr txBox="1"/>
          <p:nvPr/>
        </p:nvSpPr>
        <p:spPr>
          <a:xfrm>
            <a:off x="3647871" y="398524"/>
            <a:ext cx="1505544" cy="542586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30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Agenda</a:t>
            </a:r>
            <a:endParaRPr lang="id-ID" sz="330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" name="Rectangle 26"/>
          <p:cNvSpPr/>
          <p:nvPr/>
        </p:nvSpPr>
        <p:spPr>
          <a:xfrm>
            <a:off x="4117087" y="1144087"/>
            <a:ext cx="582541" cy="342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61" tIns="17132" rIns="34261" bIns="17132"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4227" y="2372081"/>
            <a:ext cx="213282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¿CÓMO LO HACEMOS?</a:t>
            </a:r>
          </a:p>
        </p:txBody>
      </p:sp>
      <p:sp>
        <p:nvSpPr>
          <p:cNvPr id="30" name="Oval 29"/>
          <p:cNvSpPr/>
          <p:nvPr/>
        </p:nvSpPr>
        <p:spPr>
          <a:xfrm rot="16200000">
            <a:off x="3378627" y="2282795"/>
            <a:ext cx="641390" cy="641843"/>
          </a:xfrm>
          <a:prstGeom prst="ellipse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3378400" y="3201114"/>
            <a:ext cx="2729598" cy="641390"/>
            <a:chOff x="3378401" y="2269036"/>
            <a:chExt cx="2729598" cy="641390"/>
          </a:xfrm>
        </p:grpSpPr>
        <p:sp>
          <p:nvSpPr>
            <p:cNvPr id="25" name="TextBox 24"/>
            <p:cNvSpPr txBox="1"/>
            <p:nvPr/>
          </p:nvSpPr>
          <p:spPr>
            <a:xfrm>
              <a:off x="4274227" y="2357440"/>
              <a:ext cx="1833772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445469"/>
                  </a:solidFill>
                  <a:latin typeface="Lato Black" charset="0"/>
                  <a:ea typeface="Lato Black" charset="0"/>
                  <a:cs typeface="Lato Black" charset="0"/>
                </a:rPr>
                <a:t>¿QUIENES SOMOS?</a:t>
              </a: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3378401" y="2269036"/>
              <a:ext cx="641843" cy="641390"/>
              <a:chOff x="2883101" y="2640511"/>
              <a:chExt cx="641843" cy="641390"/>
            </a:xfrm>
          </p:grpSpPr>
          <p:sp>
            <p:nvSpPr>
              <p:cNvPr id="50" name="Oval 49"/>
              <p:cNvSpPr/>
              <p:nvPr/>
            </p:nvSpPr>
            <p:spPr>
              <a:xfrm rot="16200000">
                <a:off x="2883328" y="2640284"/>
                <a:ext cx="641390" cy="64184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1" b="0" dirty="0">
                  <a:solidFill>
                    <a:srgbClr val="FFFFFF"/>
                  </a:solidFill>
                  <a:latin typeface="Lato Light" charset="0"/>
                </a:endParaRPr>
              </a:p>
            </p:txBody>
          </p:sp>
          <p:sp>
            <p:nvSpPr>
              <p:cNvPr id="35" name="Shape 2616"/>
              <p:cNvSpPr/>
              <p:nvPr/>
            </p:nvSpPr>
            <p:spPr>
              <a:xfrm>
                <a:off x="2987039" y="2752725"/>
                <a:ext cx="423774" cy="355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16" y="20520"/>
                    </a:moveTo>
                    <a:cubicBezTo>
                      <a:pt x="1258" y="18675"/>
                      <a:pt x="2752" y="17923"/>
                      <a:pt x="4191" y="17361"/>
                    </a:cubicBezTo>
                    <a:cubicBezTo>
                      <a:pt x="5156" y="17087"/>
                      <a:pt x="6884" y="15971"/>
                      <a:pt x="6884" y="13567"/>
                    </a:cubicBezTo>
                    <a:cubicBezTo>
                      <a:pt x="6884" y="11510"/>
                      <a:pt x="6113" y="10507"/>
                      <a:pt x="5698" y="9969"/>
                    </a:cubicBezTo>
                    <a:cubicBezTo>
                      <a:pt x="5646" y="9902"/>
                      <a:pt x="5599" y="9842"/>
                      <a:pt x="5562" y="9786"/>
                    </a:cubicBezTo>
                    <a:cubicBezTo>
                      <a:pt x="5550" y="9769"/>
                      <a:pt x="5538" y="9752"/>
                      <a:pt x="5526" y="9735"/>
                    </a:cubicBezTo>
                    <a:cubicBezTo>
                      <a:pt x="5491" y="9662"/>
                      <a:pt x="5297" y="9177"/>
                      <a:pt x="5553" y="8011"/>
                    </a:cubicBezTo>
                    <a:cubicBezTo>
                      <a:pt x="5604" y="7777"/>
                      <a:pt x="5583" y="7531"/>
                      <a:pt x="5493" y="7312"/>
                    </a:cubicBezTo>
                    <a:cubicBezTo>
                      <a:pt x="5249" y="6721"/>
                      <a:pt x="4603" y="5151"/>
                      <a:pt x="5035" y="3988"/>
                    </a:cubicBezTo>
                    <a:cubicBezTo>
                      <a:pt x="5619" y="2411"/>
                      <a:pt x="6140" y="2099"/>
                      <a:pt x="7085" y="1642"/>
                    </a:cubicBezTo>
                    <a:cubicBezTo>
                      <a:pt x="7132" y="1619"/>
                      <a:pt x="7177" y="1592"/>
                      <a:pt x="7220" y="1562"/>
                    </a:cubicBezTo>
                    <a:cubicBezTo>
                      <a:pt x="7458" y="1393"/>
                      <a:pt x="8233" y="1080"/>
                      <a:pt x="9029" y="1080"/>
                    </a:cubicBezTo>
                    <a:cubicBezTo>
                      <a:pt x="9467" y="1080"/>
                      <a:pt x="9840" y="1172"/>
                      <a:pt x="10137" y="1353"/>
                    </a:cubicBezTo>
                    <a:cubicBezTo>
                      <a:pt x="10491" y="1569"/>
                      <a:pt x="10825" y="1968"/>
                      <a:pt x="11308" y="3213"/>
                    </a:cubicBezTo>
                    <a:cubicBezTo>
                      <a:pt x="11991" y="4974"/>
                      <a:pt x="11820" y="6477"/>
                      <a:pt x="11347" y="7186"/>
                    </a:cubicBezTo>
                    <a:cubicBezTo>
                      <a:pt x="11175" y="7442"/>
                      <a:pt x="11116" y="7769"/>
                      <a:pt x="11184" y="8078"/>
                    </a:cubicBezTo>
                    <a:cubicBezTo>
                      <a:pt x="11422" y="9164"/>
                      <a:pt x="11247" y="9602"/>
                      <a:pt x="11210" y="9679"/>
                    </a:cubicBezTo>
                    <a:cubicBezTo>
                      <a:pt x="11181" y="9712"/>
                      <a:pt x="11153" y="9748"/>
                      <a:pt x="11129" y="9786"/>
                    </a:cubicBezTo>
                    <a:cubicBezTo>
                      <a:pt x="11091" y="9842"/>
                      <a:pt x="11044" y="9902"/>
                      <a:pt x="10992" y="9969"/>
                    </a:cubicBezTo>
                    <a:cubicBezTo>
                      <a:pt x="10578" y="10507"/>
                      <a:pt x="9806" y="11510"/>
                      <a:pt x="9806" y="13567"/>
                    </a:cubicBezTo>
                    <a:cubicBezTo>
                      <a:pt x="9806" y="15972"/>
                      <a:pt x="11535" y="17087"/>
                      <a:pt x="12500" y="17361"/>
                    </a:cubicBezTo>
                    <a:cubicBezTo>
                      <a:pt x="13925" y="17916"/>
                      <a:pt x="15432" y="18665"/>
                      <a:pt x="15675" y="20520"/>
                    </a:cubicBezTo>
                    <a:cubicBezTo>
                      <a:pt x="15675" y="20520"/>
                      <a:pt x="1016" y="20520"/>
                      <a:pt x="1016" y="20520"/>
                    </a:cubicBezTo>
                    <a:close/>
                    <a:moveTo>
                      <a:pt x="12782" y="16326"/>
                    </a:moveTo>
                    <a:cubicBezTo>
                      <a:pt x="12782" y="16326"/>
                      <a:pt x="10788" y="15813"/>
                      <a:pt x="10788" y="13567"/>
                    </a:cubicBezTo>
                    <a:cubicBezTo>
                      <a:pt x="10788" y="11595"/>
                      <a:pt x="11607" y="10900"/>
                      <a:pt x="11923" y="10420"/>
                    </a:cubicBezTo>
                    <a:cubicBezTo>
                      <a:pt x="11923" y="10420"/>
                      <a:pt x="12573" y="9806"/>
                      <a:pt x="12138" y="7825"/>
                    </a:cubicBezTo>
                    <a:cubicBezTo>
                      <a:pt x="12863" y="6740"/>
                      <a:pt x="12999" y="4821"/>
                      <a:pt x="12211" y="2789"/>
                    </a:cubicBezTo>
                    <a:cubicBezTo>
                      <a:pt x="11716" y="1514"/>
                      <a:pt x="11279" y="815"/>
                      <a:pt x="10613" y="409"/>
                    </a:cubicBezTo>
                    <a:cubicBezTo>
                      <a:pt x="10124" y="111"/>
                      <a:pt x="9569" y="0"/>
                      <a:pt x="9029" y="0"/>
                    </a:cubicBezTo>
                    <a:cubicBezTo>
                      <a:pt x="8023" y="0"/>
                      <a:pt x="7070" y="384"/>
                      <a:pt x="6690" y="653"/>
                    </a:cubicBezTo>
                    <a:cubicBezTo>
                      <a:pt x="5576" y="1192"/>
                      <a:pt x="4828" y="1688"/>
                      <a:pt x="4126" y="3579"/>
                    </a:cubicBezTo>
                    <a:cubicBezTo>
                      <a:pt x="3556" y="5114"/>
                      <a:pt x="4241" y="6891"/>
                      <a:pt x="4598" y="7757"/>
                    </a:cubicBezTo>
                    <a:cubicBezTo>
                      <a:pt x="4163" y="9739"/>
                      <a:pt x="4767" y="10420"/>
                      <a:pt x="4767" y="10420"/>
                    </a:cubicBezTo>
                    <a:cubicBezTo>
                      <a:pt x="5083" y="10900"/>
                      <a:pt x="5903" y="11595"/>
                      <a:pt x="5903" y="13567"/>
                    </a:cubicBezTo>
                    <a:cubicBezTo>
                      <a:pt x="5903" y="15813"/>
                      <a:pt x="3909" y="16326"/>
                      <a:pt x="3909" y="16326"/>
                    </a:cubicBezTo>
                    <a:cubicBezTo>
                      <a:pt x="2642" y="16817"/>
                      <a:pt x="0" y="17821"/>
                      <a:pt x="0" y="21060"/>
                    </a:cubicBezTo>
                    <a:cubicBezTo>
                      <a:pt x="0" y="21060"/>
                      <a:pt x="0" y="21600"/>
                      <a:pt x="491" y="21600"/>
                    </a:cubicBezTo>
                    <a:lnTo>
                      <a:pt x="16200" y="21600"/>
                    </a:lnTo>
                    <a:cubicBezTo>
                      <a:pt x="16691" y="21600"/>
                      <a:pt x="16691" y="21060"/>
                      <a:pt x="16691" y="21060"/>
                    </a:cubicBezTo>
                    <a:cubicBezTo>
                      <a:pt x="16691" y="17821"/>
                      <a:pt x="14048" y="16817"/>
                      <a:pt x="12782" y="16326"/>
                    </a:cubicBezTo>
                    <a:moveTo>
                      <a:pt x="18035" y="15774"/>
                    </a:moveTo>
                    <a:cubicBezTo>
                      <a:pt x="18035" y="15774"/>
                      <a:pt x="16217" y="15312"/>
                      <a:pt x="16217" y="13291"/>
                    </a:cubicBezTo>
                    <a:cubicBezTo>
                      <a:pt x="16217" y="11515"/>
                      <a:pt x="17087" y="10890"/>
                      <a:pt x="17376" y="10458"/>
                    </a:cubicBezTo>
                    <a:cubicBezTo>
                      <a:pt x="17376" y="10458"/>
                      <a:pt x="17968" y="9906"/>
                      <a:pt x="17572" y="8122"/>
                    </a:cubicBezTo>
                    <a:cubicBezTo>
                      <a:pt x="18232" y="7146"/>
                      <a:pt x="18387" y="5419"/>
                      <a:pt x="17669" y="3590"/>
                    </a:cubicBezTo>
                    <a:cubicBezTo>
                      <a:pt x="17218" y="2442"/>
                      <a:pt x="16666" y="1814"/>
                      <a:pt x="16059" y="1449"/>
                    </a:cubicBezTo>
                    <a:cubicBezTo>
                      <a:pt x="15612" y="1180"/>
                      <a:pt x="15107" y="1081"/>
                      <a:pt x="14614" y="1081"/>
                    </a:cubicBezTo>
                    <a:cubicBezTo>
                      <a:pt x="13880" y="1081"/>
                      <a:pt x="13182" y="1301"/>
                      <a:pt x="12753" y="1514"/>
                    </a:cubicBezTo>
                    <a:cubicBezTo>
                      <a:pt x="12878" y="1781"/>
                      <a:pt x="12997" y="2064"/>
                      <a:pt x="13115" y="2366"/>
                    </a:cubicBezTo>
                    <a:cubicBezTo>
                      <a:pt x="13131" y="2409"/>
                      <a:pt x="13143" y="2453"/>
                      <a:pt x="13159" y="2496"/>
                    </a:cubicBezTo>
                    <a:cubicBezTo>
                      <a:pt x="13436" y="2360"/>
                      <a:pt x="13994" y="2160"/>
                      <a:pt x="14614" y="2160"/>
                    </a:cubicBezTo>
                    <a:cubicBezTo>
                      <a:pt x="15001" y="2160"/>
                      <a:pt x="15328" y="2239"/>
                      <a:pt x="15588" y="2396"/>
                    </a:cubicBezTo>
                    <a:cubicBezTo>
                      <a:pt x="15893" y="2579"/>
                      <a:pt x="16347" y="2947"/>
                      <a:pt x="16767" y="4019"/>
                    </a:cubicBezTo>
                    <a:cubicBezTo>
                      <a:pt x="17366" y="5541"/>
                      <a:pt x="17207" y="6853"/>
                      <a:pt x="16784" y="7478"/>
                    </a:cubicBezTo>
                    <a:cubicBezTo>
                      <a:pt x="16610" y="7736"/>
                      <a:pt x="16549" y="8067"/>
                      <a:pt x="16618" y="8379"/>
                    </a:cubicBezTo>
                    <a:cubicBezTo>
                      <a:pt x="16817" y="9273"/>
                      <a:pt x="16689" y="9648"/>
                      <a:pt x="16656" y="9723"/>
                    </a:cubicBezTo>
                    <a:cubicBezTo>
                      <a:pt x="16631" y="9754"/>
                      <a:pt x="16607" y="9786"/>
                      <a:pt x="16584" y="9820"/>
                    </a:cubicBezTo>
                    <a:cubicBezTo>
                      <a:pt x="16565" y="9848"/>
                      <a:pt x="16497" y="9929"/>
                      <a:pt x="16447" y="9988"/>
                    </a:cubicBezTo>
                    <a:cubicBezTo>
                      <a:pt x="16023" y="10488"/>
                      <a:pt x="15236" y="11419"/>
                      <a:pt x="15236" y="13291"/>
                    </a:cubicBezTo>
                    <a:cubicBezTo>
                      <a:pt x="15236" y="15520"/>
                      <a:pt x="16851" y="16555"/>
                      <a:pt x="17757" y="16810"/>
                    </a:cubicBezTo>
                    <a:cubicBezTo>
                      <a:pt x="19050" y="17307"/>
                      <a:pt x="20311" y="17926"/>
                      <a:pt x="20570" y="19440"/>
                    </a:cubicBezTo>
                    <a:lnTo>
                      <a:pt x="17464" y="19440"/>
                    </a:lnTo>
                    <a:cubicBezTo>
                      <a:pt x="17553" y="19773"/>
                      <a:pt x="17615" y="20132"/>
                      <a:pt x="17645" y="20520"/>
                    </a:cubicBezTo>
                    <a:lnTo>
                      <a:pt x="21152" y="20520"/>
                    </a:lnTo>
                    <a:cubicBezTo>
                      <a:pt x="21600" y="20520"/>
                      <a:pt x="21600" y="20034"/>
                      <a:pt x="21600" y="20034"/>
                    </a:cubicBezTo>
                    <a:cubicBezTo>
                      <a:pt x="21600" y="17119"/>
                      <a:pt x="19191" y="16215"/>
                      <a:pt x="18035" y="15774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4288" tIns="14288" rIns="14288" bIns="14288" anchor="ctr"/>
              <a:lstStyle/>
              <a:p>
                <a:pPr defTabSz="171445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125" b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sym typeface="Gill Sans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4274226" y="1570462"/>
            <a:ext cx="1673022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¿QUÉ HACEMOS?</a:t>
            </a:r>
          </a:p>
        </p:txBody>
      </p:sp>
      <p:sp>
        <p:nvSpPr>
          <p:cNvPr id="28" name="Oval 27"/>
          <p:cNvSpPr/>
          <p:nvPr/>
        </p:nvSpPr>
        <p:spPr>
          <a:xfrm rot="16200000">
            <a:off x="3378627" y="1479126"/>
            <a:ext cx="641390" cy="641843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sp>
        <p:nvSpPr>
          <p:cNvPr id="36" name="Shape 2783"/>
          <p:cNvSpPr/>
          <p:nvPr/>
        </p:nvSpPr>
        <p:spPr>
          <a:xfrm>
            <a:off x="3513360" y="1626768"/>
            <a:ext cx="368507" cy="318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3378400" y="4029154"/>
            <a:ext cx="2926511" cy="641390"/>
            <a:chOff x="3378400" y="4029154"/>
            <a:chExt cx="2926511" cy="641390"/>
          </a:xfrm>
        </p:grpSpPr>
        <p:sp>
          <p:nvSpPr>
            <p:cNvPr id="21" name="TextBox 20"/>
            <p:cNvSpPr txBox="1"/>
            <p:nvPr/>
          </p:nvSpPr>
          <p:spPr>
            <a:xfrm>
              <a:off x="4274227" y="4092094"/>
              <a:ext cx="2030684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445469"/>
                  </a:solidFill>
                  <a:latin typeface="Lato Black" charset="0"/>
                  <a:ea typeface="Lato Black" charset="0"/>
                  <a:cs typeface="Lato Black" charset="0"/>
                </a:rPr>
                <a:t>¿CUÁNTO HACEMOS?</a:t>
              </a:r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378400" y="4029154"/>
              <a:ext cx="641843" cy="641390"/>
              <a:chOff x="2883100" y="4676854"/>
              <a:chExt cx="641843" cy="641390"/>
            </a:xfrm>
          </p:grpSpPr>
          <p:sp>
            <p:nvSpPr>
              <p:cNvPr id="29" name="Oval 28"/>
              <p:cNvSpPr/>
              <p:nvPr/>
            </p:nvSpPr>
            <p:spPr>
              <a:xfrm rot="16200000">
                <a:off x="2883327" y="4676627"/>
                <a:ext cx="641390" cy="641843"/>
              </a:xfrm>
              <a:prstGeom prst="ellipse">
                <a:avLst/>
              </a:prstGeom>
              <a:solidFill>
                <a:srgbClr val="1EA1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1" b="0" dirty="0">
                  <a:solidFill>
                    <a:srgbClr val="FFFFFF"/>
                  </a:solidFill>
                  <a:latin typeface="Lato Light" charset="0"/>
                </a:endParaRPr>
              </a:p>
            </p:txBody>
          </p:sp>
          <p:sp>
            <p:nvSpPr>
              <p:cNvPr id="37" name="Shape 2590"/>
              <p:cNvSpPr/>
              <p:nvPr/>
            </p:nvSpPr>
            <p:spPr>
              <a:xfrm>
                <a:off x="3014842" y="4809729"/>
                <a:ext cx="371726" cy="385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19636"/>
                    </a:moveTo>
                    <a:cubicBezTo>
                      <a:pt x="20618" y="20178"/>
                      <a:pt x="20178" y="20619"/>
                      <a:pt x="19636" y="20619"/>
                    </a:cubicBezTo>
                    <a:lnTo>
                      <a:pt x="1964" y="20619"/>
                    </a:lnTo>
                    <a:cubicBezTo>
                      <a:pt x="1422" y="20619"/>
                      <a:pt x="982" y="20178"/>
                      <a:pt x="982" y="19636"/>
                    </a:cubicBezTo>
                    <a:lnTo>
                      <a:pt x="982" y="1964"/>
                    </a:lnTo>
                    <a:cubicBezTo>
                      <a:pt x="982" y="1422"/>
                      <a:pt x="1422" y="982"/>
                      <a:pt x="1964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cubicBezTo>
                      <a:pt x="20618" y="1964"/>
                      <a:pt x="20618" y="19636"/>
                      <a:pt x="20618" y="19636"/>
                    </a:cubicBezTo>
                    <a:close/>
                    <a:moveTo>
                      <a:pt x="19636" y="0"/>
                    </a:moveTo>
                    <a:lnTo>
                      <a:pt x="1964" y="0"/>
                    </a:lnTo>
                    <a:cubicBezTo>
                      <a:pt x="879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7855" y="6382"/>
                    </a:moveTo>
                    <a:cubicBezTo>
                      <a:pt x="7313" y="6382"/>
                      <a:pt x="6873" y="5943"/>
                      <a:pt x="6873" y="5400"/>
                    </a:cubicBezTo>
                    <a:cubicBezTo>
                      <a:pt x="6873" y="4858"/>
                      <a:pt x="7313" y="4418"/>
                      <a:pt x="7855" y="4418"/>
                    </a:cubicBezTo>
                    <a:cubicBezTo>
                      <a:pt x="8396" y="4418"/>
                      <a:pt x="8836" y="4858"/>
                      <a:pt x="8836" y="5400"/>
                    </a:cubicBezTo>
                    <a:cubicBezTo>
                      <a:pt x="8836" y="5943"/>
                      <a:pt x="8396" y="6382"/>
                      <a:pt x="7855" y="6382"/>
                    </a:cubicBezTo>
                    <a:moveTo>
                      <a:pt x="18164" y="4909"/>
                    </a:moveTo>
                    <a:lnTo>
                      <a:pt x="9749" y="4909"/>
                    </a:lnTo>
                    <a:cubicBezTo>
                      <a:pt x="9530" y="4064"/>
                      <a:pt x="8768" y="3436"/>
                      <a:pt x="7855" y="3436"/>
                    </a:cubicBezTo>
                    <a:cubicBezTo>
                      <a:pt x="6941" y="3436"/>
                      <a:pt x="6180" y="4064"/>
                      <a:pt x="5960" y="4909"/>
                    </a:cubicBezTo>
                    <a:lnTo>
                      <a:pt x="3436" y="4909"/>
                    </a:lnTo>
                    <a:cubicBezTo>
                      <a:pt x="3165" y="4909"/>
                      <a:pt x="2945" y="5129"/>
                      <a:pt x="2945" y="5400"/>
                    </a:cubicBezTo>
                    <a:cubicBezTo>
                      <a:pt x="2945" y="5672"/>
                      <a:pt x="3165" y="5891"/>
                      <a:pt x="3436" y="5891"/>
                    </a:cubicBezTo>
                    <a:lnTo>
                      <a:pt x="5960" y="5891"/>
                    </a:lnTo>
                    <a:cubicBezTo>
                      <a:pt x="6180" y="6737"/>
                      <a:pt x="6941" y="7364"/>
                      <a:pt x="7855" y="7364"/>
                    </a:cubicBezTo>
                    <a:cubicBezTo>
                      <a:pt x="8768" y="7364"/>
                      <a:pt x="9530" y="6737"/>
                      <a:pt x="9749" y="5891"/>
                    </a:cubicBezTo>
                    <a:lnTo>
                      <a:pt x="18164" y="5891"/>
                    </a:lnTo>
                    <a:cubicBezTo>
                      <a:pt x="18435" y="5891"/>
                      <a:pt x="18655" y="5672"/>
                      <a:pt x="18655" y="5400"/>
                    </a:cubicBezTo>
                    <a:cubicBezTo>
                      <a:pt x="18655" y="5129"/>
                      <a:pt x="18435" y="4909"/>
                      <a:pt x="18164" y="4909"/>
                    </a:cubicBezTo>
                    <a:moveTo>
                      <a:pt x="14727" y="11782"/>
                    </a:moveTo>
                    <a:cubicBezTo>
                      <a:pt x="14186" y="11782"/>
                      <a:pt x="13745" y="11342"/>
                      <a:pt x="13745" y="10800"/>
                    </a:cubicBezTo>
                    <a:cubicBezTo>
                      <a:pt x="13745" y="10258"/>
                      <a:pt x="14186" y="9818"/>
                      <a:pt x="14727" y="9818"/>
                    </a:cubicBezTo>
                    <a:cubicBezTo>
                      <a:pt x="15269" y="9818"/>
                      <a:pt x="15709" y="10258"/>
                      <a:pt x="15709" y="10800"/>
                    </a:cubicBezTo>
                    <a:cubicBezTo>
                      <a:pt x="15709" y="11342"/>
                      <a:pt x="15269" y="11782"/>
                      <a:pt x="14727" y="11782"/>
                    </a:cubicBezTo>
                    <a:moveTo>
                      <a:pt x="18164" y="10310"/>
                    </a:moveTo>
                    <a:lnTo>
                      <a:pt x="16621" y="10310"/>
                    </a:lnTo>
                    <a:cubicBezTo>
                      <a:pt x="16402" y="9464"/>
                      <a:pt x="15641" y="8836"/>
                      <a:pt x="14727" y="8836"/>
                    </a:cubicBezTo>
                    <a:cubicBezTo>
                      <a:pt x="13814" y="8836"/>
                      <a:pt x="13052" y="9464"/>
                      <a:pt x="12833" y="10310"/>
                    </a:cubicBezTo>
                    <a:lnTo>
                      <a:pt x="3436" y="10310"/>
                    </a:lnTo>
                    <a:cubicBezTo>
                      <a:pt x="3165" y="10310"/>
                      <a:pt x="2945" y="10529"/>
                      <a:pt x="2945" y="10800"/>
                    </a:cubicBezTo>
                    <a:cubicBezTo>
                      <a:pt x="2945" y="11072"/>
                      <a:pt x="3165" y="11291"/>
                      <a:pt x="3436" y="11291"/>
                    </a:cubicBezTo>
                    <a:lnTo>
                      <a:pt x="12833" y="11291"/>
                    </a:lnTo>
                    <a:cubicBezTo>
                      <a:pt x="13052" y="12137"/>
                      <a:pt x="13814" y="12764"/>
                      <a:pt x="14727" y="12764"/>
                    </a:cubicBezTo>
                    <a:cubicBezTo>
                      <a:pt x="15641" y="12764"/>
                      <a:pt x="16402" y="12137"/>
                      <a:pt x="16621" y="11291"/>
                    </a:cubicBezTo>
                    <a:lnTo>
                      <a:pt x="18164" y="11291"/>
                    </a:lnTo>
                    <a:cubicBezTo>
                      <a:pt x="18435" y="11291"/>
                      <a:pt x="18655" y="11072"/>
                      <a:pt x="18655" y="10800"/>
                    </a:cubicBezTo>
                    <a:cubicBezTo>
                      <a:pt x="18655" y="10529"/>
                      <a:pt x="18435" y="10310"/>
                      <a:pt x="18164" y="10310"/>
                    </a:cubicBezTo>
                    <a:moveTo>
                      <a:pt x="9818" y="17182"/>
                    </a:moveTo>
                    <a:cubicBezTo>
                      <a:pt x="9276" y="17182"/>
                      <a:pt x="8836" y="16743"/>
                      <a:pt x="8836" y="16200"/>
                    </a:cubicBezTo>
                    <a:cubicBezTo>
                      <a:pt x="8836" y="15658"/>
                      <a:pt x="9276" y="15218"/>
                      <a:pt x="9818" y="15218"/>
                    </a:cubicBezTo>
                    <a:cubicBezTo>
                      <a:pt x="10360" y="15218"/>
                      <a:pt x="10800" y="15658"/>
                      <a:pt x="10800" y="16200"/>
                    </a:cubicBezTo>
                    <a:cubicBezTo>
                      <a:pt x="10800" y="16743"/>
                      <a:pt x="10360" y="17182"/>
                      <a:pt x="9818" y="17182"/>
                    </a:cubicBezTo>
                    <a:moveTo>
                      <a:pt x="18164" y="15709"/>
                    </a:moveTo>
                    <a:lnTo>
                      <a:pt x="11712" y="15709"/>
                    </a:lnTo>
                    <a:cubicBezTo>
                      <a:pt x="11493" y="14863"/>
                      <a:pt x="10732" y="14237"/>
                      <a:pt x="9818" y="14237"/>
                    </a:cubicBezTo>
                    <a:cubicBezTo>
                      <a:pt x="8904" y="14237"/>
                      <a:pt x="8143" y="14863"/>
                      <a:pt x="7924" y="15709"/>
                    </a:cubicBezTo>
                    <a:lnTo>
                      <a:pt x="3436" y="15709"/>
                    </a:lnTo>
                    <a:cubicBezTo>
                      <a:pt x="3165" y="15709"/>
                      <a:pt x="2945" y="15929"/>
                      <a:pt x="2945" y="16200"/>
                    </a:cubicBezTo>
                    <a:cubicBezTo>
                      <a:pt x="2945" y="16472"/>
                      <a:pt x="3165" y="16691"/>
                      <a:pt x="3436" y="16691"/>
                    </a:cubicBezTo>
                    <a:lnTo>
                      <a:pt x="7924" y="16691"/>
                    </a:lnTo>
                    <a:cubicBezTo>
                      <a:pt x="8143" y="17537"/>
                      <a:pt x="8904" y="18164"/>
                      <a:pt x="9818" y="18164"/>
                    </a:cubicBezTo>
                    <a:cubicBezTo>
                      <a:pt x="10732" y="18164"/>
                      <a:pt x="11493" y="17537"/>
                      <a:pt x="11712" y="16691"/>
                    </a:cubicBezTo>
                    <a:lnTo>
                      <a:pt x="18164" y="16691"/>
                    </a:lnTo>
                    <a:cubicBezTo>
                      <a:pt x="18435" y="16691"/>
                      <a:pt x="18655" y="16472"/>
                      <a:pt x="18655" y="16200"/>
                    </a:cubicBezTo>
                    <a:cubicBezTo>
                      <a:pt x="18655" y="15929"/>
                      <a:pt x="18435" y="15709"/>
                      <a:pt x="18164" y="15709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4288" tIns="14288" rIns="14288" bIns="14288" anchor="ctr"/>
              <a:lstStyle/>
              <a:p>
                <a:pPr defTabSz="171445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125" b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sym typeface="Gill Sans"/>
                </a:endParaRPr>
              </a:p>
            </p:txBody>
          </p:sp>
        </p:grpSp>
      </p:grpSp>
      <p:grpSp>
        <p:nvGrpSpPr>
          <p:cNvPr id="15" name="Grupo 14"/>
          <p:cNvGrpSpPr/>
          <p:nvPr/>
        </p:nvGrpSpPr>
        <p:grpSpPr>
          <a:xfrm>
            <a:off x="3363610" y="4919445"/>
            <a:ext cx="2920035" cy="641390"/>
            <a:chOff x="3363610" y="4919445"/>
            <a:chExt cx="2920035" cy="641390"/>
          </a:xfrm>
        </p:grpSpPr>
        <p:grpSp>
          <p:nvGrpSpPr>
            <p:cNvPr id="12" name="Grupo 11"/>
            <p:cNvGrpSpPr/>
            <p:nvPr/>
          </p:nvGrpSpPr>
          <p:grpSpPr>
            <a:xfrm>
              <a:off x="3363610" y="4919445"/>
              <a:ext cx="641843" cy="641390"/>
              <a:chOff x="2868310" y="5500470"/>
              <a:chExt cx="641843" cy="641390"/>
            </a:xfrm>
          </p:grpSpPr>
          <p:sp>
            <p:nvSpPr>
              <p:cNvPr id="41" name="Oval 28"/>
              <p:cNvSpPr/>
              <p:nvPr/>
            </p:nvSpPr>
            <p:spPr>
              <a:xfrm rot="16200000">
                <a:off x="2868537" y="5500243"/>
                <a:ext cx="641390" cy="641843"/>
              </a:xfrm>
              <a:prstGeom prst="ellipse">
                <a:avLst/>
              </a:prstGeom>
              <a:solidFill>
                <a:srgbClr val="6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1" b="0" dirty="0">
                  <a:solidFill>
                    <a:srgbClr val="FFFFFF"/>
                  </a:solidFill>
                  <a:latin typeface="Lato Light" charset="0"/>
                </a:endParaRPr>
              </a:p>
            </p:txBody>
          </p:sp>
          <p:sp>
            <p:nvSpPr>
              <p:cNvPr id="38" name="Shape 2547"/>
              <p:cNvSpPr/>
              <p:nvPr/>
            </p:nvSpPr>
            <p:spPr>
              <a:xfrm>
                <a:off x="3014603" y="5636911"/>
                <a:ext cx="368506" cy="368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73" y="17379"/>
                    </a:moveTo>
                    <a:lnTo>
                      <a:pt x="15643" y="14949"/>
                    </a:lnTo>
                    <a:cubicBezTo>
                      <a:pt x="16600" y="13832"/>
                      <a:pt x="17182" y="12386"/>
                      <a:pt x="17182" y="10800"/>
                    </a:cubicBezTo>
                    <a:cubicBezTo>
                      <a:pt x="17182" y="9214"/>
                      <a:pt x="16600" y="7767"/>
                      <a:pt x="15643" y="6651"/>
                    </a:cubicBezTo>
                    <a:lnTo>
                      <a:pt x="18073" y="4221"/>
                    </a:lnTo>
                    <a:cubicBezTo>
                      <a:pt x="19649" y="5963"/>
                      <a:pt x="20618" y="8266"/>
                      <a:pt x="20618" y="10800"/>
                    </a:cubicBezTo>
                    <a:cubicBezTo>
                      <a:pt x="20618" y="13335"/>
                      <a:pt x="19649" y="15637"/>
                      <a:pt x="18073" y="17379"/>
                    </a:cubicBezTo>
                    <a:moveTo>
                      <a:pt x="10800" y="20619"/>
                    </a:moveTo>
                    <a:cubicBezTo>
                      <a:pt x="8265" y="20619"/>
                      <a:pt x="5963" y="19650"/>
                      <a:pt x="4221" y="18073"/>
                    </a:cubicBezTo>
                    <a:lnTo>
                      <a:pt x="6651" y="15643"/>
                    </a:lnTo>
                    <a:cubicBezTo>
                      <a:pt x="7767" y="16600"/>
                      <a:pt x="9214" y="17182"/>
                      <a:pt x="10800" y="17182"/>
                    </a:cubicBezTo>
                    <a:cubicBezTo>
                      <a:pt x="12386" y="17182"/>
                      <a:pt x="13833" y="16600"/>
                      <a:pt x="14949" y="15643"/>
                    </a:cubicBezTo>
                    <a:lnTo>
                      <a:pt x="17379" y="18073"/>
                    </a:lnTo>
                    <a:cubicBezTo>
                      <a:pt x="15637" y="19650"/>
                      <a:pt x="13334" y="20619"/>
                      <a:pt x="10800" y="20619"/>
                    </a:cubicBezTo>
                    <a:moveTo>
                      <a:pt x="982" y="10800"/>
                    </a:moveTo>
                    <a:cubicBezTo>
                      <a:pt x="982" y="8266"/>
                      <a:pt x="1950" y="5963"/>
                      <a:pt x="3527" y="4221"/>
                    </a:cubicBezTo>
                    <a:lnTo>
                      <a:pt x="5957" y="6651"/>
                    </a:lnTo>
                    <a:cubicBezTo>
                      <a:pt x="4999" y="7767"/>
                      <a:pt x="4418" y="9214"/>
                      <a:pt x="4418" y="10800"/>
                    </a:cubicBezTo>
                    <a:cubicBezTo>
                      <a:pt x="4418" y="12386"/>
                      <a:pt x="4999" y="13832"/>
                      <a:pt x="5957" y="14949"/>
                    </a:cubicBezTo>
                    <a:lnTo>
                      <a:pt x="3527" y="17379"/>
                    </a:lnTo>
                    <a:cubicBezTo>
                      <a:pt x="1950" y="15637"/>
                      <a:pt x="982" y="13335"/>
                      <a:pt x="982" y="10800"/>
                    </a:cubicBezTo>
                    <a:moveTo>
                      <a:pt x="16200" y="10800"/>
                    </a:moveTo>
                    <a:cubicBezTo>
                      <a:pt x="16200" y="13782"/>
                      <a:pt x="13782" y="16200"/>
                      <a:pt x="10800" y="16200"/>
                    </a:cubicBezTo>
                    <a:cubicBezTo>
                      <a:pt x="7817" y="16200"/>
                      <a:pt x="5400" y="13782"/>
                      <a:pt x="5400" y="10800"/>
                    </a:cubicBez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400"/>
                      <a:pt x="16200" y="7817"/>
                      <a:pt x="16200" y="10800"/>
                    </a:cubicBezTo>
                    <a:moveTo>
                      <a:pt x="10800" y="982"/>
                    </a:moveTo>
                    <a:cubicBezTo>
                      <a:pt x="13334" y="982"/>
                      <a:pt x="15637" y="1950"/>
                      <a:pt x="17379" y="3527"/>
                    </a:cubicBezTo>
                    <a:lnTo>
                      <a:pt x="14949" y="5957"/>
                    </a:lnTo>
                    <a:cubicBezTo>
                      <a:pt x="13832" y="4999"/>
                      <a:pt x="12386" y="4418"/>
                      <a:pt x="10800" y="4418"/>
                    </a:cubicBezTo>
                    <a:cubicBezTo>
                      <a:pt x="9214" y="4418"/>
                      <a:pt x="7767" y="4999"/>
                      <a:pt x="6651" y="5957"/>
                    </a:cubicBezTo>
                    <a:lnTo>
                      <a:pt x="4221" y="3527"/>
                    </a:lnTo>
                    <a:cubicBezTo>
                      <a:pt x="5963" y="1950"/>
                      <a:pt x="8265" y="982"/>
                      <a:pt x="10800" y="982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4288" tIns="14288" rIns="14288" bIns="14288" anchor="ctr"/>
              <a:lstStyle/>
              <a:p>
                <a:pPr defTabSz="171445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125" b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sym typeface="Gill Sans"/>
                </a:endParaRPr>
              </a:p>
            </p:txBody>
          </p:sp>
        </p:grpSp>
        <p:sp>
          <p:nvSpPr>
            <p:cNvPr id="40" name="TextBox 20"/>
            <p:cNvSpPr txBox="1"/>
            <p:nvPr/>
          </p:nvSpPr>
          <p:spPr>
            <a:xfrm>
              <a:off x="4259437" y="5016253"/>
              <a:ext cx="2024208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445469"/>
                  </a:solidFill>
                  <a:latin typeface="Lato Black" charset="0"/>
                  <a:ea typeface="Lato Black" charset="0"/>
                  <a:cs typeface="Lato Black" charset="0"/>
                </a:rPr>
                <a:t>PROBLEMAS DEL CAU</a:t>
              </a:r>
            </a:p>
          </p:txBody>
        </p:sp>
      </p:grpSp>
      <p:sp>
        <p:nvSpPr>
          <p:cNvPr id="53" name="Shape 2618"/>
          <p:cNvSpPr/>
          <p:nvPr/>
        </p:nvSpPr>
        <p:spPr>
          <a:xfrm>
            <a:off x="3540178" y="2412020"/>
            <a:ext cx="360000" cy="3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810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58" y="639128"/>
            <a:ext cx="5714238" cy="40199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285"/>
            <a:ext cx="1762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73" y="987552"/>
            <a:ext cx="8358611" cy="46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0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342900"/>
            <a:ext cx="85820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998981"/>
            <a:ext cx="8257032" cy="40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305236" y="2965238"/>
            <a:ext cx="44746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86463" y="2152282"/>
            <a:ext cx="3672801" cy="577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151" spc="375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¿Qué hacemos?</a:t>
            </a:r>
          </a:p>
        </p:txBody>
      </p:sp>
      <p:sp>
        <p:nvSpPr>
          <p:cNvPr id="10" name="Shape 2783"/>
          <p:cNvSpPr/>
          <p:nvPr/>
        </p:nvSpPr>
        <p:spPr>
          <a:xfrm>
            <a:off x="4321431" y="1333485"/>
            <a:ext cx="504000" cy="50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rgbClr val="445469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4506265" y="3200986"/>
            <a:ext cx="1368000" cy="1690925"/>
          </a:xfrm>
          <a:custGeom>
            <a:avLst/>
            <a:gdLst/>
            <a:ahLst/>
            <a:cxnLst>
              <a:cxn ang="0">
                <a:pos x="0" y="196"/>
              </a:cxn>
              <a:cxn ang="0">
                <a:pos x="0" y="61"/>
              </a:cxn>
              <a:cxn ang="0">
                <a:pos x="1" y="61"/>
              </a:cxn>
              <a:cxn ang="0">
                <a:pos x="32" y="62"/>
              </a:cxn>
              <a:cxn ang="0">
                <a:pos x="67" y="0"/>
              </a:cxn>
              <a:cxn ang="0">
                <a:pos x="126" y="15"/>
              </a:cxn>
              <a:cxn ang="0">
                <a:pos x="126" y="86"/>
              </a:cxn>
              <a:cxn ang="0">
                <a:pos x="185" y="120"/>
              </a:cxn>
              <a:cxn ang="0">
                <a:pos x="186" y="120"/>
              </a:cxn>
              <a:cxn ang="0">
                <a:pos x="246" y="84"/>
              </a:cxn>
              <a:cxn ang="0">
                <a:pos x="269" y="106"/>
              </a:cxn>
              <a:cxn ang="0">
                <a:pos x="283" y="120"/>
              </a:cxn>
              <a:cxn ang="0">
                <a:pos x="288" y="126"/>
              </a:cxn>
              <a:cxn ang="0">
                <a:pos x="252" y="186"/>
              </a:cxn>
              <a:cxn ang="0">
                <a:pos x="287" y="244"/>
              </a:cxn>
              <a:cxn ang="0">
                <a:pos x="359" y="244"/>
              </a:cxn>
              <a:cxn ang="0">
                <a:pos x="374" y="301"/>
              </a:cxn>
              <a:cxn ang="0">
                <a:pos x="313" y="341"/>
              </a:cxn>
              <a:cxn ang="0">
                <a:pos x="314" y="374"/>
              </a:cxn>
              <a:cxn ang="0">
                <a:pos x="314" y="376"/>
              </a:cxn>
              <a:cxn ang="0">
                <a:pos x="175" y="376"/>
              </a:cxn>
              <a:cxn ang="0">
                <a:pos x="174" y="376"/>
              </a:cxn>
              <a:cxn ang="0">
                <a:pos x="175" y="377"/>
              </a:cxn>
              <a:cxn ang="0">
                <a:pos x="187" y="406"/>
              </a:cxn>
              <a:cxn ang="0">
                <a:pos x="175" y="434"/>
              </a:cxn>
              <a:cxn ang="0">
                <a:pos x="146" y="446"/>
              </a:cxn>
              <a:cxn ang="0">
                <a:pos x="117" y="434"/>
              </a:cxn>
              <a:cxn ang="0">
                <a:pos x="106" y="406"/>
              </a:cxn>
              <a:cxn ang="0">
                <a:pos x="117" y="377"/>
              </a:cxn>
              <a:cxn ang="0">
                <a:pos x="118" y="376"/>
              </a:cxn>
              <a:cxn ang="0">
                <a:pos x="117" y="376"/>
              </a:cxn>
              <a:cxn ang="0">
                <a:pos x="0" y="376"/>
              </a:cxn>
              <a:cxn ang="0">
                <a:pos x="0" y="253"/>
              </a:cxn>
              <a:cxn ang="0">
                <a:pos x="3" y="253"/>
              </a:cxn>
              <a:cxn ang="0">
                <a:pos x="32" y="265"/>
              </a:cxn>
              <a:cxn ang="0">
                <a:pos x="61" y="253"/>
              </a:cxn>
              <a:cxn ang="0">
                <a:pos x="73" y="224"/>
              </a:cxn>
              <a:cxn ang="0">
                <a:pos x="61" y="196"/>
              </a:cxn>
              <a:cxn ang="0">
                <a:pos x="32" y="184"/>
              </a:cxn>
              <a:cxn ang="0">
                <a:pos x="3" y="196"/>
              </a:cxn>
              <a:cxn ang="0">
                <a:pos x="0" y="196"/>
              </a:cxn>
            </a:cxnLst>
            <a:rect l="0" t="0" r="r" b="b"/>
            <a:pathLst>
              <a:path w="374" h="446">
                <a:moveTo>
                  <a:pt x="0" y="196"/>
                </a:move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1" y="61"/>
                  <a:pt x="1" y="61"/>
                </a:cubicBezTo>
                <a:cubicBezTo>
                  <a:pt x="12" y="61"/>
                  <a:pt x="22" y="61"/>
                  <a:pt x="32" y="62"/>
                </a:cubicBezTo>
                <a:cubicBezTo>
                  <a:pt x="67" y="0"/>
                  <a:pt x="67" y="0"/>
                  <a:pt x="67" y="0"/>
                </a:cubicBezTo>
                <a:cubicBezTo>
                  <a:pt x="87" y="4"/>
                  <a:pt x="107" y="8"/>
                  <a:pt x="126" y="15"/>
                </a:cubicBezTo>
                <a:cubicBezTo>
                  <a:pt x="126" y="86"/>
                  <a:pt x="126" y="86"/>
                  <a:pt x="126" y="86"/>
                </a:cubicBezTo>
                <a:cubicBezTo>
                  <a:pt x="146" y="95"/>
                  <a:pt x="166" y="106"/>
                  <a:pt x="185" y="120"/>
                </a:cubicBezTo>
                <a:cubicBezTo>
                  <a:pt x="185" y="120"/>
                  <a:pt x="185" y="120"/>
                  <a:pt x="186" y="120"/>
                </a:cubicBezTo>
                <a:cubicBezTo>
                  <a:pt x="246" y="84"/>
                  <a:pt x="246" y="84"/>
                  <a:pt x="246" y="84"/>
                </a:cubicBezTo>
                <a:cubicBezTo>
                  <a:pt x="254" y="91"/>
                  <a:pt x="262" y="98"/>
                  <a:pt x="269" y="106"/>
                </a:cubicBezTo>
                <a:cubicBezTo>
                  <a:pt x="274" y="111"/>
                  <a:pt x="278" y="115"/>
                  <a:pt x="283" y="120"/>
                </a:cubicBezTo>
                <a:cubicBezTo>
                  <a:pt x="284" y="122"/>
                  <a:pt x="286" y="124"/>
                  <a:pt x="288" y="126"/>
                </a:cubicBezTo>
                <a:cubicBezTo>
                  <a:pt x="252" y="186"/>
                  <a:pt x="252" y="186"/>
                  <a:pt x="252" y="186"/>
                </a:cubicBezTo>
                <a:cubicBezTo>
                  <a:pt x="266" y="204"/>
                  <a:pt x="278" y="224"/>
                  <a:pt x="287" y="244"/>
                </a:cubicBezTo>
                <a:cubicBezTo>
                  <a:pt x="359" y="244"/>
                  <a:pt x="359" y="244"/>
                  <a:pt x="359" y="244"/>
                </a:cubicBezTo>
                <a:cubicBezTo>
                  <a:pt x="365" y="263"/>
                  <a:pt x="370" y="282"/>
                  <a:pt x="374" y="301"/>
                </a:cubicBezTo>
                <a:cubicBezTo>
                  <a:pt x="313" y="341"/>
                  <a:pt x="313" y="341"/>
                  <a:pt x="313" y="341"/>
                </a:cubicBezTo>
                <a:cubicBezTo>
                  <a:pt x="314" y="352"/>
                  <a:pt x="314" y="363"/>
                  <a:pt x="314" y="374"/>
                </a:cubicBezTo>
                <a:cubicBezTo>
                  <a:pt x="314" y="375"/>
                  <a:pt x="314" y="375"/>
                  <a:pt x="314" y="376"/>
                </a:cubicBezTo>
                <a:cubicBezTo>
                  <a:pt x="175" y="376"/>
                  <a:pt x="175" y="376"/>
                  <a:pt x="175" y="376"/>
                </a:cubicBezTo>
                <a:cubicBezTo>
                  <a:pt x="174" y="376"/>
                  <a:pt x="174" y="376"/>
                  <a:pt x="174" y="376"/>
                </a:cubicBezTo>
                <a:cubicBezTo>
                  <a:pt x="174" y="376"/>
                  <a:pt x="175" y="377"/>
                  <a:pt x="175" y="377"/>
                </a:cubicBezTo>
                <a:cubicBezTo>
                  <a:pt x="183" y="385"/>
                  <a:pt x="187" y="395"/>
                  <a:pt x="187" y="406"/>
                </a:cubicBezTo>
                <a:cubicBezTo>
                  <a:pt x="187" y="417"/>
                  <a:pt x="183" y="427"/>
                  <a:pt x="175" y="434"/>
                </a:cubicBezTo>
                <a:cubicBezTo>
                  <a:pt x="167" y="442"/>
                  <a:pt x="157" y="446"/>
                  <a:pt x="146" y="446"/>
                </a:cubicBezTo>
                <a:cubicBezTo>
                  <a:pt x="135" y="446"/>
                  <a:pt x="125" y="442"/>
                  <a:pt x="117" y="434"/>
                </a:cubicBezTo>
                <a:cubicBezTo>
                  <a:pt x="110" y="427"/>
                  <a:pt x="106" y="417"/>
                  <a:pt x="106" y="406"/>
                </a:cubicBezTo>
                <a:cubicBezTo>
                  <a:pt x="106" y="395"/>
                  <a:pt x="110" y="385"/>
                  <a:pt x="117" y="377"/>
                </a:cubicBezTo>
                <a:cubicBezTo>
                  <a:pt x="118" y="377"/>
                  <a:pt x="118" y="376"/>
                  <a:pt x="118" y="376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253"/>
                  <a:pt x="0" y="253"/>
                  <a:pt x="0" y="253"/>
                </a:cubicBezTo>
                <a:cubicBezTo>
                  <a:pt x="3" y="253"/>
                  <a:pt x="3" y="253"/>
                  <a:pt x="3" y="253"/>
                </a:cubicBezTo>
                <a:cubicBezTo>
                  <a:pt x="11" y="261"/>
                  <a:pt x="21" y="265"/>
                  <a:pt x="32" y="265"/>
                </a:cubicBezTo>
                <a:cubicBezTo>
                  <a:pt x="43" y="265"/>
                  <a:pt x="53" y="261"/>
                  <a:pt x="61" y="253"/>
                </a:cubicBezTo>
                <a:cubicBezTo>
                  <a:pt x="69" y="245"/>
                  <a:pt x="73" y="236"/>
                  <a:pt x="73" y="224"/>
                </a:cubicBezTo>
                <a:cubicBezTo>
                  <a:pt x="73" y="213"/>
                  <a:pt x="69" y="204"/>
                  <a:pt x="61" y="196"/>
                </a:cubicBezTo>
                <a:cubicBezTo>
                  <a:pt x="53" y="188"/>
                  <a:pt x="43" y="184"/>
                  <a:pt x="32" y="184"/>
                </a:cubicBezTo>
                <a:cubicBezTo>
                  <a:pt x="21" y="184"/>
                  <a:pt x="11" y="188"/>
                  <a:pt x="3" y="196"/>
                </a:cubicBezTo>
                <a:lnTo>
                  <a:pt x="0" y="196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4228116" y="4628454"/>
            <a:ext cx="1646149" cy="1434125"/>
          </a:xfrm>
          <a:custGeom>
            <a:avLst/>
            <a:gdLst/>
            <a:ahLst/>
            <a:cxnLst>
              <a:cxn ang="0">
                <a:pos x="75" y="311"/>
              </a:cxn>
              <a:cxn ang="0">
                <a:pos x="75" y="166"/>
              </a:cxn>
              <a:cxn ang="0">
                <a:pos x="70" y="172"/>
              </a:cxn>
              <a:cxn ang="0">
                <a:pos x="41" y="184"/>
              </a:cxn>
              <a:cxn ang="0">
                <a:pos x="12" y="172"/>
              </a:cxn>
              <a:cxn ang="0">
                <a:pos x="0" y="144"/>
              </a:cxn>
              <a:cxn ang="0">
                <a:pos x="12" y="115"/>
              </a:cxn>
              <a:cxn ang="0">
                <a:pos x="41" y="103"/>
              </a:cxn>
              <a:cxn ang="0">
                <a:pos x="70" y="115"/>
              </a:cxn>
              <a:cxn ang="0">
                <a:pos x="75" y="121"/>
              </a:cxn>
              <a:cxn ang="0">
                <a:pos x="75" y="0"/>
              </a:cxn>
              <a:cxn ang="0">
                <a:pos x="192" y="0"/>
              </a:cxn>
              <a:cxn ang="0">
                <a:pos x="192" y="1"/>
              </a:cxn>
              <a:cxn ang="0">
                <a:pos x="181" y="30"/>
              </a:cxn>
              <a:cxn ang="0">
                <a:pos x="192" y="58"/>
              </a:cxn>
              <a:cxn ang="0">
                <a:pos x="221" y="70"/>
              </a:cxn>
              <a:cxn ang="0">
                <a:pos x="250" y="58"/>
              </a:cxn>
              <a:cxn ang="0">
                <a:pos x="262" y="30"/>
              </a:cxn>
              <a:cxn ang="0">
                <a:pos x="250" y="1"/>
              </a:cxn>
              <a:cxn ang="0">
                <a:pos x="250" y="0"/>
              </a:cxn>
              <a:cxn ang="0">
                <a:pos x="389" y="0"/>
              </a:cxn>
              <a:cxn ang="0">
                <a:pos x="388" y="32"/>
              </a:cxn>
              <a:cxn ang="0">
                <a:pos x="450" y="66"/>
              </a:cxn>
              <a:cxn ang="0">
                <a:pos x="436" y="121"/>
              </a:cxn>
              <a:cxn ang="0">
                <a:pos x="363" y="125"/>
              </a:cxn>
              <a:cxn ang="0">
                <a:pos x="329" y="183"/>
              </a:cxn>
              <a:cxn ang="0">
                <a:pos x="366" y="243"/>
              </a:cxn>
              <a:cxn ang="0">
                <a:pos x="344" y="266"/>
              </a:cxn>
              <a:cxn ang="0">
                <a:pos x="322" y="287"/>
              </a:cxn>
              <a:cxn ang="0">
                <a:pos x="260" y="251"/>
              </a:cxn>
              <a:cxn ang="0">
                <a:pos x="203" y="285"/>
              </a:cxn>
              <a:cxn ang="0">
                <a:pos x="203" y="356"/>
              </a:cxn>
              <a:cxn ang="0">
                <a:pos x="145" y="371"/>
              </a:cxn>
              <a:cxn ang="0">
                <a:pos x="108" y="309"/>
              </a:cxn>
              <a:cxn ang="0">
                <a:pos x="76" y="311"/>
              </a:cxn>
              <a:cxn ang="0">
                <a:pos x="75" y="311"/>
              </a:cxn>
            </a:cxnLst>
            <a:rect l="0" t="0" r="r" b="b"/>
            <a:pathLst>
              <a:path w="450" h="371">
                <a:moveTo>
                  <a:pt x="75" y="311"/>
                </a:moveTo>
                <a:cubicBezTo>
                  <a:pt x="75" y="166"/>
                  <a:pt x="75" y="166"/>
                  <a:pt x="75" y="166"/>
                </a:cubicBezTo>
                <a:cubicBezTo>
                  <a:pt x="73" y="168"/>
                  <a:pt x="72" y="170"/>
                  <a:pt x="70" y="172"/>
                </a:cubicBezTo>
                <a:cubicBezTo>
                  <a:pt x="62" y="180"/>
                  <a:pt x="52" y="184"/>
                  <a:pt x="41" y="184"/>
                </a:cubicBezTo>
                <a:cubicBezTo>
                  <a:pt x="30" y="184"/>
                  <a:pt x="20" y="180"/>
                  <a:pt x="12" y="172"/>
                </a:cubicBezTo>
                <a:cubicBezTo>
                  <a:pt x="4" y="165"/>
                  <a:pt x="0" y="155"/>
                  <a:pt x="0" y="144"/>
                </a:cubicBezTo>
                <a:cubicBezTo>
                  <a:pt x="0" y="133"/>
                  <a:pt x="4" y="123"/>
                  <a:pt x="12" y="115"/>
                </a:cubicBezTo>
                <a:cubicBezTo>
                  <a:pt x="20" y="107"/>
                  <a:pt x="30" y="103"/>
                  <a:pt x="41" y="103"/>
                </a:cubicBezTo>
                <a:cubicBezTo>
                  <a:pt x="52" y="103"/>
                  <a:pt x="62" y="107"/>
                  <a:pt x="70" y="115"/>
                </a:cubicBezTo>
                <a:cubicBezTo>
                  <a:pt x="72" y="117"/>
                  <a:pt x="73" y="119"/>
                  <a:pt x="75" y="121"/>
                </a:cubicBezTo>
                <a:cubicBezTo>
                  <a:pt x="75" y="0"/>
                  <a:pt x="75" y="0"/>
                  <a:pt x="75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2" y="1"/>
                  <a:pt x="192" y="1"/>
                  <a:pt x="192" y="1"/>
                </a:cubicBezTo>
                <a:cubicBezTo>
                  <a:pt x="185" y="9"/>
                  <a:pt x="181" y="19"/>
                  <a:pt x="181" y="30"/>
                </a:cubicBezTo>
                <a:cubicBezTo>
                  <a:pt x="181" y="41"/>
                  <a:pt x="185" y="51"/>
                  <a:pt x="192" y="58"/>
                </a:cubicBezTo>
                <a:cubicBezTo>
                  <a:pt x="200" y="66"/>
                  <a:pt x="210" y="70"/>
                  <a:pt x="221" y="70"/>
                </a:cubicBezTo>
                <a:cubicBezTo>
                  <a:pt x="232" y="70"/>
                  <a:pt x="242" y="66"/>
                  <a:pt x="250" y="58"/>
                </a:cubicBezTo>
                <a:cubicBezTo>
                  <a:pt x="258" y="51"/>
                  <a:pt x="262" y="41"/>
                  <a:pt x="262" y="30"/>
                </a:cubicBezTo>
                <a:cubicBezTo>
                  <a:pt x="262" y="19"/>
                  <a:pt x="258" y="9"/>
                  <a:pt x="250" y="1"/>
                </a:cubicBezTo>
                <a:cubicBezTo>
                  <a:pt x="250" y="0"/>
                  <a:pt x="250" y="0"/>
                  <a:pt x="250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89" y="11"/>
                  <a:pt x="389" y="22"/>
                  <a:pt x="388" y="32"/>
                </a:cubicBezTo>
                <a:cubicBezTo>
                  <a:pt x="450" y="66"/>
                  <a:pt x="450" y="66"/>
                  <a:pt x="450" y="66"/>
                </a:cubicBezTo>
                <a:cubicBezTo>
                  <a:pt x="446" y="85"/>
                  <a:pt x="442" y="103"/>
                  <a:pt x="436" y="121"/>
                </a:cubicBezTo>
                <a:cubicBezTo>
                  <a:pt x="363" y="125"/>
                  <a:pt x="363" y="125"/>
                  <a:pt x="363" y="125"/>
                </a:cubicBezTo>
                <a:cubicBezTo>
                  <a:pt x="354" y="145"/>
                  <a:pt x="343" y="164"/>
                  <a:pt x="329" y="18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59" y="251"/>
                  <a:pt x="352" y="258"/>
                  <a:pt x="344" y="266"/>
                </a:cubicBezTo>
                <a:cubicBezTo>
                  <a:pt x="337" y="273"/>
                  <a:pt x="329" y="280"/>
                  <a:pt x="322" y="287"/>
                </a:cubicBezTo>
                <a:cubicBezTo>
                  <a:pt x="260" y="251"/>
                  <a:pt x="260" y="251"/>
                  <a:pt x="260" y="251"/>
                </a:cubicBezTo>
                <a:cubicBezTo>
                  <a:pt x="242" y="265"/>
                  <a:pt x="223" y="276"/>
                  <a:pt x="203" y="285"/>
                </a:cubicBezTo>
                <a:cubicBezTo>
                  <a:pt x="203" y="356"/>
                  <a:pt x="203" y="356"/>
                  <a:pt x="203" y="356"/>
                </a:cubicBezTo>
                <a:cubicBezTo>
                  <a:pt x="184" y="363"/>
                  <a:pt x="165" y="368"/>
                  <a:pt x="145" y="371"/>
                </a:cubicBezTo>
                <a:cubicBezTo>
                  <a:pt x="108" y="309"/>
                  <a:pt x="108" y="309"/>
                  <a:pt x="108" y="309"/>
                </a:cubicBezTo>
                <a:cubicBezTo>
                  <a:pt x="98" y="310"/>
                  <a:pt x="87" y="311"/>
                  <a:pt x="76" y="311"/>
                </a:cubicBezTo>
                <a:cubicBezTo>
                  <a:pt x="76" y="311"/>
                  <a:pt x="75" y="311"/>
                  <a:pt x="75" y="311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3067502" y="3200987"/>
            <a:ext cx="1728000" cy="1455176"/>
          </a:xfrm>
          <a:custGeom>
            <a:avLst/>
            <a:gdLst/>
            <a:ahLst/>
            <a:cxnLst>
              <a:cxn ang="0">
                <a:pos x="372" y="375"/>
              </a:cxn>
              <a:cxn ang="0">
                <a:pos x="239" y="375"/>
              </a:cxn>
              <a:cxn ang="0">
                <a:pos x="248" y="368"/>
              </a:cxn>
              <a:cxn ang="0">
                <a:pos x="260" y="340"/>
              </a:cxn>
              <a:cxn ang="0">
                <a:pos x="248" y="311"/>
              </a:cxn>
              <a:cxn ang="0">
                <a:pos x="220" y="299"/>
              </a:cxn>
              <a:cxn ang="0">
                <a:pos x="191" y="311"/>
              </a:cxn>
              <a:cxn ang="0">
                <a:pos x="179" y="340"/>
              </a:cxn>
              <a:cxn ang="0">
                <a:pos x="191" y="368"/>
              </a:cxn>
              <a:cxn ang="0">
                <a:pos x="200" y="375"/>
              </a:cxn>
              <a:cxn ang="0">
                <a:pos x="61" y="375"/>
              </a:cxn>
              <a:cxn ang="0">
                <a:pos x="61" y="375"/>
              </a:cxn>
              <a:cxn ang="0">
                <a:pos x="61" y="373"/>
              </a:cxn>
              <a:cxn ang="0">
                <a:pos x="61" y="367"/>
              </a:cxn>
              <a:cxn ang="0">
                <a:pos x="62" y="342"/>
              </a:cxn>
              <a:cxn ang="0">
                <a:pos x="0" y="307"/>
              </a:cxn>
              <a:cxn ang="0">
                <a:pos x="16" y="243"/>
              </a:cxn>
              <a:cxn ang="0">
                <a:pos x="86" y="247"/>
              </a:cxn>
              <a:cxn ang="0">
                <a:pos x="119" y="191"/>
              </a:cxn>
              <a:cxn ang="0">
                <a:pos x="85" y="127"/>
              </a:cxn>
              <a:cxn ang="0">
                <a:pos x="92" y="119"/>
              </a:cxn>
              <a:cxn ang="0">
                <a:pos x="106" y="105"/>
              </a:cxn>
              <a:cxn ang="0">
                <a:pos x="128" y="84"/>
              </a:cxn>
              <a:cxn ang="0">
                <a:pos x="188" y="120"/>
              </a:cxn>
              <a:cxn ang="0">
                <a:pos x="190" y="119"/>
              </a:cxn>
              <a:cxn ang="0">
                <a:pos x="243" y="88"/>
              </a:cxn>
              <a:cxn ang="0">
                <a:pos x="243" y="16"/>
              </a:cxn>
              <a:cxn ang="0">
                <a:pos x="303" y="0"/>
              </a:cxn>
              <a:cxn ang="0">
                <a:pos x="339" y="62"/>
              </a:cxn>
              <a:cxn ang="0">
                <a:pos x="372" y="60"/>
              </a:cxn>
              <a:cxn ang="0">
                <a:pos x="372" y="195"/>
              </a:cxn>
              <a:cxn ang="0">
                <a:pos x="372" y="199"/>
              </a:cxn>
              <a:cxn ang="0">
                <a:pos x="375" y="195"/>
              </a:cxn>
              <a:cxn ang="0">
                <a:pos x="404" y="183"/>
              </a:cxn>
              <a:cxn ang="0">
                <a:pos x="433" y="195"/>
              </a:cxn>
              <a:cxn ang="0">
                <a:pos x="445" y="223"/>
              </a:cxn>
              <a:cxn ang="0">
                <a:pos x="433" y="252"/>
              </a:cxn>
              <a:cxn ang="0">
                <a:pos x="404" y="264"/>
              </a:cxn>
              <a:cxn ang="0">
                <a:pos x="375" y="252"/>
              </a:cxn>
              <a:cxn ang="0">
                <a:pos x="372" y="248"/>
              </a:cxn>
              <a:cxn ang="0">
                <a:pos x="372" y="252"/>
              </a:cxn>
              <a:cxn ang="0">
                <a:pos x="372" y="375"/>
              </a:cxn>
            </a:cxnLst>
            <a:rect l="0" t="0" r="r" b="b"/>
            <a:pathLst>
              <a:path w="445" h="375">
                <a:moveTo>
                  <a:pt x="372" y="375"/>
                </a:moveTo>
                <a:cubicBezTo>
                  <a:pt x="239" y="375"/>
                  <a:pt x="239" y="375"/>
                  <a:pt x="239" y="375"/>
                </a:cubicBezTo>
                <a:cubicBezTo>
                  <a:pt x="243" y="373"/>
                  <a:pt x="246" y="371"/>
                  <a:pt x="248" y="368"/>
                </a:cubicBezTo>
                <a:cubicBezTo>
                  <a:pt x="256" y="360"/>
                  <a:pt x="260" y="351"/>
                  <a:pt x="260" y="340"/>
                </a:cubicBezTo>
                <a:cubicBezTo>
                  <a:pt x="260" y="328"/>
                  <a:pt x="256" y="319"/>
                  <a:pt x="248" y="311"/>
                </a:cubicBezTo>
                <a:cubicBezTo>
                  <a:pt x="241" y="303"/>
                  <a:pt x="231" y="299"/>
                  <a:pt x="220" y="299"/>
                </a:cubicBezTo>
                <a:cubicBezTo>
                  <a:pt x="209" y="299"/>
                  <a:pt x="199" y="303"/>
                  <a:pt x="191" y="311"/>
                </a:cubicBezTo>
                <a:cubicBezTo>
                  <a:pt x="183" y="319"/>
                  <a:pt x="179" y="328"/>
                  <a:pt x="179" y="340"/>
                </a:cubicBezTo>
                <a:cubicBezTo>
                  <a:pt x="179" y="351"/>
                  <a:pt x="183" y="360"/>
                  <a:pt x="191" y="368"/>
                </a:cubicBezTo>
                <a:cubicBezTo>
                  <a:pt x="194" y="371"/>
                  <a:pt x="197" y="373"/>
                  <a:pt x="200" y="375"/>
                </a:cubicBezTo>
                <a:cubicBezTo>
                  <a:pt x="61" y="375"/>
                  <a:pt x="61" y="375"/>
                  <a:pt x="61" y="375"/>
                </a:cubicBezTo>
                <a:cubicBezTo>
                  <a:pt x="61" y="375"/>
                  <a:pt x="61" y="375"/>
                  <a:pt x="61" y="375"/>
                </a:cubicBezTo>
                <a:cubicBezTo>
                  <a:pt x="61" y="374"/>
                  <a:pt x="61" y="374"/>
                  <a:pt x="61" y="373"/>
                </a:cubicBezTo>
                <a:cubicBezTo>
                  <a:pt x="61" y="371"/>
                  <a:pt x="61" y="369"/>
                  <a:pt x="61" y="367"/>
                </a:cubicBezTo>
                <a:cubicBezTo>
                  <a:pt x="61" y="359"/>
                  <a:pt x="61" y="350"/>
                  <a:pt x="62" y="342"/>
                </a:cubicBezTo>
                <a:cubicBezTo>
                  <a:pt x="0" y="307"/>
                  <a:pt x="0" y="307"/>
                  <a:pt x="0" y="307"/>
                </a:cubicBezTo>
                <a:cubicBezTo>
                  <a:pt x="4" y="285"/>
                  <a:pt x="9" y="263"/>
                  <a:pt x="16" y="243"/>
                </a:cubicBezTo>
                <a:cubicBezTo>
                  <a:pt x="86" y="247"/>
                  <a:pt x="86" y="247"/>
                  <a:pt x="86" y="247"/>
                </a:cubicBezTo>
                <a:cubicBezTo>
                  <a:pt x="95" y="227"/>
                  <a:pt x="106" y="209"/>
                  <a:pt x="119" y="191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7" y="124"/>
                  <a:pt x="90" y="122"/>
                  <a:pt x="92" y="119"/>
                </a:cubicBezTo>
                <a:cubicBezTo>
                  <a:pt x="97" y="114"/>
                  <a:pt x="101" y="110"/>
                  <a:pt x="106" y="105"/>
                </a:cubicBezTo>
                <a:cubicBezTo>
                  <a:pt x="113" y="98"/>
                  <a:pt x="120" y="91"/>
                  <a:pt x="128" y="84"/>
                </a:cubicBezTo>
                <a:cubicBezTo>
                  <a:pt x="188" y="120"/>
                  <a:pt x="188" y="120"/>
                  <a:pt x="188" y="120"/>
                </a:cubicBezTo>
                <a:cubicBezTo>
                  <a:pt x="189" y="120"/>
                  <a:pt x="190" y="119"/>
                  <a:pt x="190" y="119"/>
                </a:cubicBezTo>
                <a:cubicBezTo>
                  <a:pt x="207" y="106"/>
                  <a:pt x="225" y="96"/>
                  <a:pt x="243" y="88"/>
                </a:cubicBezTo>
                <a:cubicBezTo>
                  <a:pt x="243" y="16"/>
                  <a:pt x="243" y="16"/>
                  <a:pt x="243" y="16"/>
                </a:cubicBezTo>
                <a:cubicBezTo>
                  <a:pt x="262" y="9"/>
                  <a:pt x="282" y="4"/>
                  <a:pt x="303" y="0"/>
                </a:cubicBezTo>
                <a:cubicBezTo>
                  <a:pt x="339" y="62"/>
                  <a:pt x="339" y="62"/>
                  <a:pt x="339" y="62"/>
                </a:cubicBezTo>
                <a:cubicBezTo>
                  <a:pt x="350" y="61"/>
                  <a:pt x="361" y="60"/>
                  <a:pt x="372" y="60"/>
                </a:cubicBezTo>
                <a:cubicBezTo>
                  <a:pt x="372" y="195"/>
                  <a:pt x="372" y="195"/>
                  <a:pt x="372" y="195"/>
                </a:cubicBezTo>
                <a:cubicBezTo>
                  <a:pt x="372" y="199"/>
                  <a:pt x="372" y="199"/>
                  <a:pt x="372" y="199"/>
                </a:cubicBezTo>
                <a:cubicBezTo>
                  <a:pt x="373" y="197"/>
                  <a:pt x="374" y="196"/>
                  <a:pt x="375" y="195"/>
                </a:cubicBezTo>
                <a:cubicBezTo>
                  <a:pt x="383" y="187"/>
                  <a:pt x="393" y="183"/>
                  <a:pt x="404" y="183"/>
                </a:cubicBezTo>
                <a:cubicBezTo>
                  <a:pt x="415" y="183"/>
                  <a:pt x="425" y="187"/>
                  <a:pt x="433" y="195"/>
                </a:cubicBezTo>
                <a:cubicBezTo>
                  <a:pt x="441" y="203"/>
                  <a:pt x="445" y="212"/>
                  <a:pt x="445" y="223"/>
                </a:cubicBezTo>
                <a:cubicBezTo>
                  <a:pt x="445" y="235"/>
                  <a:pt x="441" y="244"/>
                  <a:pt x="433" y="252"/>
                </a:cubicBezTo>
                <a:cubicBezTo>
                  <a:pt x="425" y="260"/>
                  <a:pt x="415" y="264"/>
                  <a:pt x="404" y="264"/>
                </a:cubicBezTo>
                <a:cubicBezTo>
                  <a:pt x="393" y="264"/>
                  <a:pt x="383" y="260"/>
                  <a:pt x="375" y="252"/>
                </a:cubicBezTo>
                <a:cubicBezTo>
                  <a:pt x="374" y="251"/>
                  <a:pt x="373" y="250"/>
                  <a:pt x="372" y="248"/>
                </a:cubicBezTo>
                <a:cubicBezTo>
                  <a:pt x="372" y="252"/>
                  <a:pt x="372" y="252"/>
                  <a:pt x="372" y="252"/>
                </a:cubicBezTo>
                <a:lnTo>
                  <a:pt x="372" y="375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3060575" y="4334580"/>
            <a:ext cx="1445690" cy="1728000"/>
          </a:xfrm>
          <a:custGeom>
            <a:avLst/>
            <a:gdLst/>
            <a:ahLst/>
            <a:cxnLst>
              <a:cxn ang="0">
                <a:pos x="61" y="76"/>
              </a:cxn>
              <a:cxn ang="0">
                <a:pos x="200" y="76"/>
              </a:cxn>
              <a:cxn ang="0">
                <a:pos x="191" y="69"/>
              </a:cxn>
              <a:cxn ang="0">
                <a:pos x="179" y="41"/>
              </a:cxn>
              <a:cxn ang="0">
                <a:pos x="191" y="12"/>
              </a:cxn>
              <a:cxn ang="0">
                <a:pos x="220" y="0"/>
              </a:cxn>
              <a:cxn ang="0">
                <a:pos x="248" y="12"/>
              </a:cxn>
              <a:cxn ang="0">
                <a:pos x="260" y="41"/>
              </a:cxn>
              <a:cxn ang="0">
                <a:pos x="248" y="69"/>
              </a:cxn>
              <a:cxn ang="0">
                <a:pos x="239" y="76"/>
              </a:cxn>
              <a:cxn ang="0">
                <a:pos x="372" y="76"/>
              </a:cxn>
              <a:cxn ang="0">
                <a:pos x="372" y="197"/>
              </a:cxn>
              <a:cxn ang="0">
                <a:pos x="367" y="191"/>
              </a:cxn>
              <a:cxn ang="0">
                <a:pos x="338" y="179"/>
              </a:cxn>
              <a:cxn ang="0">
                <a:pos x="309" y="191"/>
              </a:cxn>
              <a:cxn ang="0">
                <a:pos x="297" y="220"/>
              </a:cxn>
              <a:cxn ang="0">
                <a:pos x="309" y="248"/>
              </a:cxn>
              <a:cxn ang="0">
                <a:pos x="338" y="260"/>
              </a:cxn>
              <a:cxn ang="0">
                <a:pos x="367" y="248"/>
              </a:cxn>
              <a:cxn ang="0">
                <a:pos x="372" y="242"/>
              </a:cxn>
              <a:cxn ang="0">
                <a:pos x="372" y="387"/>
              </a:cxn>
              <a:cxn ang="0">
                <a:pos x="340" y="385"/>
              </a:cxn>
              <a:cxn ang="0">
                <a:pos x="302" y="446"/>
              </a:cxn>
              <a:cxn ang="0">
                <a:pos x="242" y="430"/>
              </a:cxn>
              <a:cxn ang="0">
                <a:pos x="247" y="361"/>
              </a:cxn>
              <a:cxn ang="0">
                <a:pos x="184" y="323"/>
              </a:cxn>
              <a:cxn ang="0">
                <a:pos x="129" y="363"/>
              </a:cxn>
              <a:cxn ang="0">
                <a:pos x="106" y="342"/>
              </a:cxn>
              <a:cxn ang="0">
                <a:pos x="82" y="316"/>
              </a:cxn>
              <a:cxn ang="0">
                <a:pos x="118" y="254"/>
              </a:cxn>
              <a:cxn ang="0">
                <a:pos x="86" y="199"/>
              </a:cxn>
              <a:cxn ang="0">
                <a:pos x="15" y="199"/>
              </a:cxn>
              <a:cxn ang="0">
                <a:pos x="0" y="141"/>
              </a:cxn>
              <a:cxn ang="0">
                <a:pos x="62" y="104"/>
              </a:cxn>
              <a:cxn ang="0">
                <a:pos x="61" y="84"/>
              </a:cxn>
              <a:cxn ang="0">
                <a:pos x="61" y="76"/>
              </a:cxn>
            </a:cxnLst>
            <a:rect l="0" t="0" r="r" b="b"/>
            <a:pathLst>
              <a:path w="372" h="446">
                <a:moveTo>
                  <a:pt x="61" y="76"/>
                </a:moveTo>
                <a:cubicBezTo>
                  <a:pt x="200" y="76"/>
                  <a:pt x="200" y="76"/>
                  <a:pt x="200" y="76"/>
                </a:cubicBezTo>
                <a:cubicBezTo>
                  <a:pt x="197" y="74"/>
                  <a:pt x="194" y="72"/>
                  <a:pt x="191" y="69"/>
                </a:cubicBezTo>
                <a:cubicBezTo>
                  <a:pt x="183" y="61"/>
                  <a:pt x="179" y="52"/>
                  <a:pt x="179" y="41"/>
                </a:cubicBezTo>
                <a:cubicBezTo>
                  <a:pt x="179" y="29"/>
                  <a:pt x="183" y="20"/>
                  <a:pt x="191" y="12"/>
                </a:cubicBezTo>
                <a:cubicBezTo>
                  <a:pt x="199" y="4"/>
                  <a:pt x="209" y="0"/>
                  <a:pt x="220" y="0"/>
                </a:cubicBezTo>
                <a:cubicBezTo>
                  <a:pt x="231" y="0"/>
                  <a:pt x="241" y="4"/>
                  <a:pt x="248" y="12"/>
                </a:cubicBezTo>
                <a:cubicBezTo>
                  <a:pt x="256" y="20"/>
                  <a:pt x="260" y="29"/>
                  <a:pt x="260" y="41"/>
                </a:cubicBezTo>
                <a:cubicBezTo>
                  <a:pt x="260" y="52"/>
                  <a:pt x="256" y="61"/>
                  <a:pt x="248" y="69"/>
                </a:cubicBezTo>
                <a:cubicBezTo>
                  <a:pt x="246" y="72"/>
                  <a:pt x="243" y="74"/>
                  <a:pt x="239" y="76"/>
                </a:cubicBezTo>
                <a:cubicBezTo>
                  <a:pt x="372" y="76"/>
                  <a:pt x="372" y="76"/>
                  <a:pt x="372" y="76"/>
                </a:cubicBezTo>
                <a:cubicBezTo>
                  <a:pt x="372" y="197"/>
                  <a:pt x="372" y="197"/>
                  <a:pt x="372" y="197"/>
                </a:cubicBezTo>
                <a:cubicBezTo>
                  <a:pt x="370" y="195"/>
                  <a:pt x="369" y="193"/>
                  <a:pt x="367" y="191"/>
                </a:cubicBezTo>
                <a:cubicBezTo>
                  <a:pt x="359" y="183"/>
                  <a:pt x="349" y="179"/>
                  <a:pt x="338" y="179"/>
                </a:cubicBezTo>
                <a:cubicBezTo>
                  <a:pt x="327" y="179"/>
                  <a:pt x="317" y="183"/>
                  <a:pt x="309" y="191"/>
                </a:cubicBezTo>
                <a:cubicBezTo>
                  <a:pt x="301" y="199"/>
                  <a:pt x="297" y="209"/>
                  <a:pt x="297" y="220"/>
                </a:cubicBezTo>
                <a:cubicBezTo>
                  <a:pt x="297" y="231"/>
                  <a:pt x="301" y="241"/>
                  <a:pt x="309" y="248"/>
                </a:cubicBezTo>
                <a:cubicBezTo>
                  <a:pt x="317" y="256"/>
                  <a:pt x="327" y="260"/>
                  <a:pt x="338" y="260"/>
                </a:cubicBezTo>
                <a:cubicBezTo>
                  <a:pt x="349" y="260"/>
                  <a:pt x="359" y="256"/>
                  <a:pt x="367" y="248"/>
                </a:cubicBezTo>
                <a:cubicBezTo>
                  <a:pt x="369" y="246"/>
                  <a:pt x="370" y="244"/>
                  <a:pt x="372" y="242"/>
                </a:cubicBezTo>
                <a:cubicBezTo>
                  <a:pt x="372" y="387"/>
                  <a:pt x="372" y="387"/>
                  <a:pt x="372" y="387"/>
                </a:cubicBezTo>
                <a:cubicBezTo>
                  <a:pt x="361" y="387"/>
                  <a:pt x="351" y="386"/>
                  <a:pt x="340" y="385"/>
                </a:cubicBezTo>
                <a:cubicBezTo>
                  <a:pt x="302" y="446"/>
                  <a:pt x="302" y="446"/>
                  <a:pt x="302" y="446"/>
                </a:cubicBezTo>
                <a:cubicBezTo>
                  <a:pt x="281" y="443"/>
                  <a:pt x="261" y="437"/>
                  <a:pt x="242" y="430"/>
                </a:cubicBezTo>
                <a:cubicBezTo>
                  <a:pt x="247" y="361"/>
                  <a:pt x="247" y="361"/>
                  <a:pt x="247" y="361"/>
                </a:cubicBezTo>
                <a:cubicBezTo>
                  <a:pt x="225" y="351"/>
                  <a:pt x="204" y="338"/>
                  <a:pt x="184" y="323"/>
                </a:cubicBezTo>
                <a:cubicBezTo>
                  <a:pt x="129" y="363"/>
                  <a:pt x="129" y="363"/>
                  <a:pt x="129" y="363"/>
                </a:cubicBezTo>
                <a:cubicBezTo>
                  <a:pt x="121" y="356"/>
                  <a:pt x="113" y="349"/>
                  <a:pt x="106" y="342"/>
                </a:cubicBezTo>
                <a:cubicBezTo>
                  <a:pt x="97" y="333"/>
                  <a:pt x="89" y="325"/>
                  <a:pt x="82" y="316"/>
                </a:cubicBezTo>
                <a:cubicBezTo>
                  <a:pt x="118" y="254"/>
                  <a:pt x="118" y="254"/>
                  <a:pt x="118" y="254"/>
                </a:cubicBezTo>
                <a:cubicBezTo>
                  <a:pt x="105" y="237"/>
                  <a:pt x="94" y="219"/>
                  <a:pt x="86" y="199"/>
                </a:cubicBezTo>
                <a:cubicBezTo>
                  <a:pt x="15" y="199"/>
                  <a:pt x="15" y="199"/>
                  <a:pt x="15" y="199"/>
                </a:cubicBezTo>
                <a:cubicBezTo>
                  <a:pt x="8" y="180"/>
                  <a:pt x="3" y="161"/>
                  <a:pt x="0" y="141"/>
                </a:cubicBezTo>
                <a:cubicBezTo>
                  <a:pt x="62" y="104"/>
                  <a:pt x="62" y="104"/>
                  <a:pt x="62" y="104"/>
                </a:cubicBezTo>
                <a:cubicBezTo>
                  <a:pt x="62" y="98"/>
                  <a:pt x="61" y="91"/>
                  <a:pt x="61" y="84"/>
                </a:cubicBezTo>
                <a:lnTo>
                  <a:pt x="61" y="76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hape 2547"/>
          <p:cNvSpPr/>
          <p:nvPr/>
        </p:nvSpPr>
        <p:spPr>
          <a:xfrm>
            <a:off x="3726189" y="3799990"/>
            <a:ext cx="432000" cy="43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Shape 2588"/>
          <p:cNvSpPr/>
          <p:nvPr/>
        </p:nvSpPr>
        <p:spPr>
          <a:xfrm>
            <a:off x="3712336" y="4961015"/>
            <a:ext cx="432000" cy="43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Shape 2690"/>
          <p:cNvSpPr>
            <a:spLocks noChangeAspect="1"/>
          </p:cNvSpPr>
          <p:nvPr/>
        </p:nvSpPr>
        <p:spPr>
          <a:xfrm>
            <a:off x="4843704" y="5024391"/>
            <a:ext cx="396000" cy="36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Shape 2554"/>
          <p:cNvSpPr/>
          <p:nvPr/>
        </p:nvSpPr>
        <p:spPr>
          <a:xfrm>
            <a:off x="4887732" y="3792934"/>
            <a:ext cx="432000" cy="39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44546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  <p:sp>
        <p:nvSpPr>
          <p:cNvPr id="27" name="Diamond 1"/>
          <p:cNvSpPr/>
          <p:nvPr/>
        </p:nvSpPr>
        <p:spPr>
          <a:xfrm>
            <a:off x="4107235" y="1127062"/>
            <a:ext cx="912595" cy="916847"/>
          </a:xfrm>
          <a:prstGeom prst="diamond">
            <a:avLst/>
          </a:prstGeom>
          <a:noFill/>
          <a:ln w="38100">
            <a:solidFill>
              <a:srgbClr val="445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29B26"/>
              </a:solidFill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/>
          <p:cNvSpPr txBox="1">
            <a:spLocks/>
          </p:cNvSpPr>
          <p:nvPr/>
        </p:nvSpPr>
        <p:spPr>
          <a:xfrm>
            <a:off x="3387001" y="4260527"/>
            <a:ext cx="2401793" cy="1044178"/>
          </a:xfrm>
          <a:prstGeom prst="rect">
            <a:avLst/>
          </a:prstGeom>
        </p:spPr>
        <p:txBody>
          <a:bodyPr vert="horz" wrap="square" lIns="81580" tIns="40790" rIns="81580" bIns="4079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 fontAlgn="auto">
              <a:lnSpc>
                <a:spcPts val="1516"/>
              </a:lnSpc>
              <a:spcAft>
                <a:spcPts val="0"/>
              </a:spcAft>
            </a:pPr>
            <a:r>
              <a:rPr lang="es-ES" sz="1400" b="0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rPr>
              <a:t>Asesoramiento</a:t>
            </a:r>
            <a:r>
              <a:rPr lang="en-US" sz="1400" b="0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rPr>
              <a:t> para el </a:t>
            </a:r>
            <a:r>
              <a:rPr lang="es-ES" sz="1400" b="0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rPr>
              <a:t>uso</a:t>
            </a:r>
            <a:r>
              <a:rPr lang="en-US" sz="1400" b="0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rPr>
              <a:t> eficiente de las herramientas TIC puestas a disposición de la comuinidad universitaria por el ASIC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64424" y="3531574"/>
            <a:ext cx="2356719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1EA185"/>
                </a:solidFill>
                <a:latin typeface="Lato Black" charset="0"/>
                <a:ea typeface="Lato Black" charset="0"/>
                <a:cs typeface="Lato Black" charset="0"/>
              </a:rPr>
              <a:t>ASESORAMIENTO SOBRE EL USO HERRAMIENTAS ASIC</a:t>
            </a: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6254070" y="4267393"/>
            <a:ext cx="2220223" cy="659458"/>
          </a:xfrm>
          <a:prstGeom prst="rect">
            <a:avLst/>
          </a:prstGeom>
        </p:spPr>
        <p:txBody>
          <a:bodyPr vert="horz" wrap="square" lIns="81580" tIns="40790" rIns="81580" bIns="4079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 fontAlgn="auto">
              <a:lnSpc>
                <a:spcPts val="1516"/>
              </a:lnSpc>
              <a:spcAft>
                <a:spcPts val="0"/>
              </a:spcAft>
            </a:pPr>
            <a:r>
              <a:rPr lang="en-US" sz="1400" b="0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rPr>
              <a:t>Suministro y renovación de los puestos de trabajo gestionados por el ASIC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55047" y="3494742"/>
            <a:ext cx="2119251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680000"/>
                </a:solidFill>
                <a:latin typeface="Lato Black" charset="0"/>
                <a:ea typeface="Lato Black" charset="0"/>
                <a:cs typeface="Lato Black" charset="0"/>
              </a:rPr>
              <a:t>GESTIÓN DEL PARQUE  INFORMÁTICO DE LA UPV</a:t>
            </a:r>
          </a:p>
        </p:txBody>
      </p:sp>
      <p:sp>
        <p:nvSpPr>
          <p:cNvPr id="79" name="Subtitle 2"/>
          <p:cNvSpPr txBox="1">
            <a:spLocks/>
          </p:cNvSpPr>
          <p:nvPr/>
        </p:nvSpPr>
        <p:spPr>
          <a:xfrm>
            <a:off x="792203" y="4258926"/>
            <a:ext cx="2227321" cy="851818"/>
          </a:xfrm>
          <a:prstGeom prst="rect">
            <a:avLst/>
          </a:prstGeom>
        </p:spPr>
        <p:txBody>
          <a:bodyPr vert="horz" wrap="square" lIns="81580" tIns="40790" rIns="81580" bIns="4079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 fontAlgn="auto">
              <a:lnSpc>
                <a:spcPts val="1516"/>
              </a:lnSpc>
              <a:spcAft>
                <a:spcPts val="0"/>
              </a:spcAft>
            </a:pPr>
            <a:r>
              <a:rPr lang="en-US" sz="1400" b="0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rPr>
              <a:t>Incidencias y peticiones sobre las aplicaciones y servicios TIC ofrecidos por el ASIC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203" y="3504486"/>
            <a:ext cx="22273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ATENCIÓN DE INCIDENCIAS Y PETICIONES  TIC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5949995" y="2883922"/>
            <a:ext cx="0" cy="234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225800" y="2883923"/>
            <a:ext cx="32349" cy="234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6209" y="1037759"/>
            <a:ext cx="3031603" cy="542586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30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¿Qué hacemos?</a:t>
            </a:r>
            <a:endParaRPr lang="id-ID" sz="330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88454" y="1720976"/>
            <a:ext cx="582541" cy="342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61" tIns="17132" rIns="34261" bIns="17132"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26" name="Oval 28"/>
          <p:cNvSpPr/>
          <p:nvPr/>
        </p:nvSpPr>
        <p:spPr>
          <a:xfrm>
            <a:off x="1476698" y="2586271"/>
            <a:ext cx="813760" cy="813760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163594" y="2590596"/>
            <a:ext cx="813760" cy="813760"/>
            <a:chOff x="4257568" y="1948584"/>
            <a:chExt cx="813760" cy="813760"/>
          </a:xfrm>
        </p:grpSpPr>
        <p:grpSp>
          <p:nvGrpSpPr>
            <p:cNvPr id="33" name="Grupo 32"/>
            <p:cNvGrpSpPr/>
            <p:nvPr/>
          </p:nvGrpSpPr>
          <p:grpSpPr>
            <a:xfrm>
              <a:off x="4257568" y="1948584"/>
              <a:ext cx="813760" cy="813760"/>
              <a:chOff x="4177874" y="1529894"/>
              <a:chExt cx="813760" cy="813760"/>
            </a:xfrm>
            <a:solidFill>
              <a:srgbClr val="1EA185"/>
            </a:solidFill>
          </p:grpSpPr>
          <p:sp>
            <p:nvSpPr>
              <p:cNvPr id="34" name="Oval 28"/>
              <p:cNvSpPr/>
              <p:nvPr/>
            </p:nvSpPr>
            <p:spPr>
              <a:xfrm>
                <a:off x="4177874" y="1529894"/>
                <a:ext cx="813760" cy="8137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1" b="0" dirty="0">
                  <a:solidFill>
                    <a:srgbClr val="FFFFFF"/>
                  </a:solidFill>
                  <a:latin typeface="Lato Light" charset="0"/>
                </a:endParaRPr>
              </a:p>
            </p:txBody>
          </p:sp>
          <p:sp>
            <p:nvSpPr>
              <p:cNvPr id="35" name="Shape 2629"/>
              <p:cNvSpPr/>
              <p:nvPr/>
            </p:nvSpPr>
            <p:spPr>
              <a:xfrm rot="1485357">
                <a:off x="4364742" y="1775824"/>
                <a:ext cx="398075" cy="33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41" y="20618"/>
                    </a:moveTo>
                    <a:cubicBezTo>
                      <a:pt x="15826" y="20618"/>
                      <a:pt x="15226" y="20482"/>
                      <a:pt x="14660" y="20214"/>
                    </a:cubicBezTo>
                    <a:cubicBezTo>
                      <a:pt x="14607" y="20189"/>
                      <a:pt x="14552" y="20170"/>
                      <a:pt x="14497" y="20155"/>
                    </a:cubicBezTo>
                    <a:cubicBezTo>
                      <a:pt x="8918" y="17308"/>
                      <a:pt x="4295" y="12685"/>
                      <a:pt x="1448" y="7105"/>
                    </a:cubicBezTo>
                    <a:cubicBezTo>
                      <a:pt x="1432" y="7048"/>
                      <a:pt x="1412" y="6991"/>
                      <a:pt x="1386" y="6936"/>
                    </a:cubicBezTo>
                    <a:cubicBezTo>
                      <a:pt x="1117" y="6369"/>
                      <a:pt x="982" y="5770"/>
                      <a:pt x="982" y="5155"/>
                    </a:cubicBezTo>
                    <a:cubicBezTo>
                      <a:pt x="982" y="2774"/>
                      <a:pt x="3066" y="982"/>
                      <a:pt x="4417" y="982"/>
                    </a:cubicBezTo>
                    <a:cubicBezTo>
                      <a:pt x="4594" y="982"/>
                      <a:pt x="4711" y="1072"/>
                      <a:pt x="4764" y="1126"/>
                    </a:cubicBezTo>
                    <a:cubicBezTo>
                      <a:pt x="4776" y="1139"/>
                      <a:pt x="4798" y="1164"/>
                      <a:pt x="4831" y="1216"/>
                    </a:cubicBezTo>
                    <a:cubicBezTo>
                      <a:pt x="4848" y="1244"/>
                      <a:pt x="4867" y="1271"/>
                      <a:pt x="4887" y="1297"/>
                    </a:cubicBezTo>
                    <a:lnTo>
                      <a:pt x="8118" y="5453"/>
                    </a:lnTo>
                    <a:cubicBezTo>
                      <a:pt x="8143" y="5485"/>
                      <a:pt x="8170" y="5515"/>
                      <a:pt x="8199" y="5544"/>
                    </a:cubicBezTo>
                    <a:cubicBezTo>
                      <a:pt x="8253" y="5598"/>
                      <a:pt x="8343" y="5715"/>
                      <a:pt x="8343" y="5891"/>
                    </a:cubicBezTo>
                    <a:cubicBezTo>
                      <a:pt x="8343" y="5978"/>
                      <a:pt x="8319" y="6060"/>
                      <a:pt x="8272" y="6135"/>
                    </a:cubicBezTo>
                    <a:lnTo>
                      <a:pt x="7178" y="7221"/>
                    </a:lnTo>
                    <a:cubicBezTo>
                      <a:pt x="7173" y="7226"/>
                      <a:pt x="7168" y="7231"/>
                      <a:pt x="7163" y="7236"/>
                    </a:cubicBezTo>
                    <a:cubicBezTo>
                      <a:pt x="6767" y="7609"/>
                      <a:pt x="6541" y="8126"/>
                      <a:pt x="6541" y="8668"/>
                    </a:cubicBezTo>
                    <a:cubicBezTo>
                      <a:pt x="6541" y="9175"/>
                      <a:pt x="6738" y="9658"/>
                      <a:pt x="7080" y="10020"/>
                    </a:cubicBezTo>
                    <a:cubicBezTo>
                      <a:pt x="7092" y="10040"/>
                      <a:pt x="7105" y="10059"/>
                      <a:pt x="7119" y="10078"/>
                    </a:cubicBezTo>
                    <a:cubicBezTo>
                      <a:pt x="8325" y="11745"/>
                      <a:pt x="9807" y="13222"/>
                      <a:pt x="11525" y="14469"/>
                    </a:cubicBezTo>
                    <a:cubicBezTo>
                      <a:pt x="11538" y="14478"/>
                      <a:pt x="11551" y="14487"/>
                      <a:pt x="11565" y="14496"/>
                    </a:cubicBezTo>
                    <a:cubicBezTo>
                      <a:pt x="11928" y="14844"/>
                      <a:pt x="12414" y="15045"/>
                      <a:pt x="12924" y="15045"/>
                    </a:cubicBezTo>
                    <a:cubicBezTo>
                      <a:pt x="13436" y="15045"/>
                      <a:pt x="13930" y="14840"/>
                      <a:pt x="14297" y="14479"/>
                    </a:cubicBezTo>
                    <a:cubicBezTo>
                      <a:pt x="14316" y="14463"/>
                      <a:pt x="14335" y="14446"/>
                      <a:pt x="14352" y="14427"/>
                    </a:cubicBezTo>
                    <a:lnTo>
                      <a:pt x="15451" y="13320"/>
                    </a:lnTo>
                    <a:cubicBezTo>
                      <a:pt x="15529" y="13271"/>
                      <a:pt x="15611" y="13247"/>
                      <a:pt x="15697" y="13247"/>
                    </a:cubicBezTo>
                    <a:cubicBezTo>
                      <a:pt x="15874" y="13247"/>
                      <a:pt x="15990" y="13337"/>
                      <a:pt x="16044" y="13391"/>
                    </a:cubicBezTo>
                    <a:cubicBezTo>
                      <a:pt x="16073" y="13420"/>
                      <a:pt x="16103" y="13447"/>
                      <a:pt x="16135" y="13472"/>
                    </a:cubicBezTo>
                    <a:lnTo>
                      <a:pt x="20291" y="16704"/>
                    </a:lnTo>
                    <a:cubicBezTo>
                      <a:pt x="20317" y="16725"/>
                      <a:pt x="20345" y="16744"/>
                      <a:pt x="20374" y="16762"/>
                    </a:cubicBezTo>
                    <a:cubicBezTo>
                      <a:pt x="20426" y="16795"/>
                      <a:pt x="20449" y="16816"/>
                      <a:pt x="20461" y="16827"/>
                    </a:cubicBezTo>
                    <a:cubicBezTo>
                      <a:pt x="20515" y="16881"/>
                      <a:pt x="20605" y="16997"/>
                      <a:pt x="20605" y="17174"/>
                    </a:cubicBezTo>
                    <a:cubicBezTo>
                      <a:pt x="20605" y="17207"/>
                      <a:pt x="20606" y="17240"/>
                      <a:pt x="20610" y="17273"/>
                    </a:cubicBezTo>
                    <a:cubicBezTo>
                      <a:pt x="20533" y="18625"/>
                      <a:pt x="18769" y="20618"/>
                      <a:pt x="16441" y="20618"/>
                    </a:cubicBezTo>
                    <a:moveTo>
                      <a:pt x="21586" y="17174"/>
                    </a:moveTo>
                    <a:cubicBezTo>
                      <a:pt x="21586" y="16768"/>
                      <a:pt x="21421" y="16399"/>
                      <a:pt x="21155" y="16133"/>
                    </a:cubicBezTo>
                    <a:cubicBezTo>
                      <a:pt x="21077" y="16054"/>
                      <a:pt x="20988" y="15988"/>
                      <a:pt x="20893" y="15929"/>
                    </a:cubicBezTo>
                    <a:lnTo>
                      <a:pt x="16738" y="12697"/>
                    </a:lnTo>
                    <a:cubicBezTo>
                      <a:pt x="16471" y="12430"/>
                      <a:pt x="16104" y="12265"/>
                      <a:pt x="15697" y="12265"/>
                    </a:cubicBezTo>
                    <a:cubicBezTo>
                      <a:pt x="15364" y="12265"/>
                      <a:pt x="15060" y="12380"/>
                      <a:pt x="14815" y="12567"/>
                    </a:cubicBezTo>
                    <a:lnTo>
                      <a:pt x="13655" y="13736"/>
                    </a:lnTo>
                    <a:lnTo>
                      <a:pt x="13652" y="13733"/>
                    </a:lnTo>
                    <a:cubicBezTo>
                      <a:pt x="13473" y="13934"/>
                      <a:pt x="13214" y="14063"/>
                      <a:pt x="12924" y="14063"/>
                    </a:cubicBezTo>
                    <a:cubicBezTo>
                      <a:pt x="12592" y="14063"/>
                      <a:pt x="12300" y="13897"/>
                      <a:pt x="12122" y="13645"/>
                    </a:cubicBezTo>
                    <a:cubicBezTo>
                      <a:pt x="12116" y="13654"/>
                      <a:pt x="12107" y="13663"/>
                      <a:pt x="12101" y="13674"/>
                    </a:cubicBezTo>
                    <a:cubicBezTo>
                      <a:pt x="10497" y="12510"/>
                      <a:pt x="9076" y="11108"/>
                      <a:pt x="7914" y="9502"/>
                    </a:cubicBezTo>
                    <a:cubicBezTo>
                      <a:pt x="7925" y="9495"/>
                      <a:pt x="7935" y="9486"/>
                      <a:pt x="7947" y="9479"/>
                    </a:cubicBezTo>
                    <a:cubicBezTo>
                      <a:pt x="7691" y="9299"/>
                      <a:pt x="7523" y="9004"/>
                      <a:pt x="7523" y="8668"/>
                    </a:cubicBezTo>
                    <a:cubicBezTo>
                      <a:pt x="7523" y="8367"/>
                      <a:pt x="7659" y="8101"/>
                      <a:pt x="7871" y="7920"/>
                    </a:cubicBezTo>
                    <a:lnTo>
                      <a:pt x="7870" y="7918"/>
                    </a:lnTo>
                    <a:lnTo>
                      <a:pt x="9023" y="6773"/>
                    </a:lnTo>
                    <a:cubicBezTo>
                      <a:pt x="9211" y="6528"/>
                      <a:pt x="9325" y="6224"/>
                      <a:pt x="9325" y="5891"/>
                    </a:cubicBezTo>
                    <a:cubicBezTo>
                      <a:pt x="9325" y="5485"/>
                      <a:pt x="9160" y="5116"/>
                      <a:pt x="8893" y="4850"/>
                    </a:cubicBezTo>
                    <a:lnTo>
                      <a:pt x="5662" y="693"/>
                    </a:lnTo>
                    <a:cubicBezTo>
                      <a:pt x="5603" y="599"/>
                      <a:pt x="5537" y="510"/>
                      <a:pt x="5458" y="432"/>
                    </a:cubicBezTo>
                    <a:cubicBezTo>
                      <a:pt x="5191" y="165"/>
                      <a:pt x="4823" y="0"/>
                      <a:pt x="4417" y="0"/>
                    </a:cubicBezTo>
                    <a:cubicBezTo>
                      <a:pt x="2454" y="0"/>
                      <a:pt x="0" y="2308"/>
                      <a:pt x="0" y="5155"/>
                    </a:cubicBezTo>
                    <a:cubicBezTo>
                      <a:pt x="0" y="5943"/>
                      <a:pt x="183" y="6688"/>
                      <a:pt x="499" y="7356"/>
                    </a:cubicBezTo>
                    <a:lnTo>
                      <a:pt x="482" y="7373"/>
                    </a:lnTo>
                    <a:cubicBezTo>
                      <a:pt x="3435" y="13255"/>
                      <a:pt x="8343" y="18164"/>
                      <a:pt x="14224" y="21117"/>
                    </a:cubicBezTo>
                    <a:lnTo>
                      <a:pt x="14240" y="21101"/>
                    </a:lnTo>
                    <a:cubicBezTo>
                      <a:pt x="14908" y="21418"/>
                      <a:pt x="15652" y="21600"/>
                      <a:pt x="16441" y="21600"/>
                    </a:cubicBezTo>
                    <a:cubicBezTo>
                      <a:pt x="19287" y="21600"/>
                      <a:pt x="21594" y="19145"/>
                      <a:pt x="21594" y="17182"/>
                    </a:cubicBezTo>
                    <a:cubicBezTo>
                      <a:pt x="21594" y="17179"/>
                      <a:pt x="21594" y="17177"/>
                      <a:pt x="21594" y="17174"/>
                    </a:cubicBezTo>
                    <a:cubicBezTo>
                      <a:pt x="21594" y="17174"/>
                      <a:pt x="21586" y="17174"/>
                      <a:pt x="21586" y="17174"/>
                    </a:cubicBezTo>
                    <a:close/>
                    <a:moveTo>
                      <a:pt x="11785" y="10800"/>
                    </a:moveTo>
                    <a:cubicBezTo>
                      <a:pt x="12326" y="10800"/>
                      <a:pt x="12766" y="10360"/>
                      <a:pt x="12766" y="9819"/>
                    </a:cubicBezTo>
                    <a:cubicBezTo>
                      <a:pt x="12766" y="9276"/>
                      <a:pt x="12326" y="8836"/>
                      <a:pt x="11785" y="8836"/>
                    </a:cubicBezTo>
                    <a:cubicBezTo>
                      <a:pt x="11242" y="8836"/>
                      <a:pt x="10803" y="9276"/>
                      <a:pt x="10803" y="9819"/>
                    </a:cubicBezTo>
                    <a:cubicBezTo>
                      <a:pt x="10803" y="10360"/>
                      <a:pt x="11242" y="10800"/>
                      <a:pt x="11785" y="10800"/>
                    </a:cubicBezTo>
                    <a:moveTo>
                      <a:pt x="11785" y="5891"/>
                    </a:moveTo>
                    <a:cubicBezTo>
                      <a:pt x="13953" y="5891"/>
                      <a:pt x="15711" y="7649"/>
                      <a:pt x="15711" y="9819"/>
                    </a:cubicBezTo>
                    <a:cubicBezTo>
                      <a:pt x="15711" y="10090"/>
                      <a:pt x="15930" y="10309"/>
                      <a:pt x="16201" y="10309"/>
                    </a:cubicBezTo>
                    <a:cubicBezTo>
                      <a:pt x="16472" y="10309"/>
                      <a:pt x="16692" y="10090"/>
                      <a:pt x="16692" y="9819"/>
                    </a:cubicBezTo>
                    <a:cubicBezTo>
                      <a:pt x="16692" y="7107"/>
                      <a:pt x="14495" y="4909"/>
                      <a:pt x="11785" y="4909"/>
                    </a:cubicBezTo>
                    <a:cubicBezTo>
                      <a:pt x="11513" y="4909"/>
                      <a:pt x="11294" y="5129"/>
                      <a:pt x="11294" y="5400"/>
                    </a:cubicBezTo>
                    <a:cubicBezTo>
                      <a:pt x="11294" y="5672"/>
                      <a:pt x="11513" y="5891"/>
                      <a:pt x="11785" y="5891"/>
                    </a:cubicBezTo>
                    <a:moveTo>
                      <a:pt x="11785" y="982"/>
                    </a:moveTo>
                    <a:cubicBezTo>
                      <a:pt x="16663" y="982"/>
                      <a:pt x="20618" y="4939"/>
                      <a:pt x="20618" y="9819"/>
                    </a:cubicBezTo>
                    <a:cubicBezTo>
                      <a:pt x="20618" y="10090"/>
                      <a:pt x="20838" y="10309"/>
                      <a:pt x="21109" y="10309"/>
                    </a:cubicBezTo>
                    <a:cubicBezTo>
                      <a:pt x="21380" y="10309"/>
                      <a:pt x="21600" y="10090"/>
                      <a:pt x="21600" y="9819"/>
                    </a:cubicBezTo>
                    <a:cubicBezTo>
                      <a:pt x="21600" y="4396"/>
                      <a:pt x="17206" y="0"/>
                      <a:pt x="11785" y="0"/>
                    </a:cubicBezTo>
                    <a:cubicBezTo>
                      <a:pt x="11513" y="0"/>
                      <a:pt x="11294" y="220"/>
                      <a:pt x="11294" y="491"/>
                    </a:cubicBezTo>
                    <a:cubicBezTo>
                      <a:pt x="11294" y="762"/>
                      <a:pt x="11513" y="982"/>
                      <a:pt x="11785" y="982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4288" tIns="14288" rIns="14288" bIns="14288" anchor="ctr"/>
              <a:lstStyle/>
              <a:p>
                <a:pPr defTabSz="171445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125" b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sym typeface="Gill Sans"/>
                </a:endParaRPr>
              </a:p>
            </p:txBody>
          </p:sp>
        </p:grpSp>
        <p:sp>
          <p:nvSpPr>
            <p:cNvPr id="32" name="Shape 2554"/>
            <p:cNvSpPr/>
            <p:nvPr/>
          </p:nvSpPr>
          <p:spPr>
            <a:xfrm>
              <a:off x="4461310" y="2125035"/>
              <a:ext cx="417707" cy="388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4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b="0" dirty="0">
                <a:solidFill>
                  <a:srgbClr val="44546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6862352" y="2573356"/>
            <a:ext cx="813760" cy="813760"/>
            <a:chOff x="6872850" y="1297643"/>
            <a:chExt cx="813760" cy="813760"/>
          </a:xfrm>
        </p:grpSpPr>
        <p:sp>
          <p:nvSpPr>
            <p:cNvPr id="37" name="Oval 28"/>
            <p:cNvSpPr/>
            <p:nvPr/>
          </p:nvSpPr>
          <p:spPr>
            <a:xfrm>
              <a:off x="6872850" y="1297643"/>
              <a:ext cx="813760" cy="813760"/>
            </a:xfrm>
            <a:prstGeom prst="ellipse">
              <a:avLst/>
            </a:prstGeom>
            <a:solidFill>
              <a:srgbClr val="6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1" b="0" dirty="0">
                <a:solidFill>
                  <a:srgbClr val="FFFFFF"/>
                </a:solidFill>
                <a:latin typeface="Lato Light" charset="0"/>
              </a:endParaRPr>
            </a:p>
          </p:txBody>
        </p:sp>
        <p:sp>
          <p:nvSpPr>
            <p:cNvPr id="38" name="Shape 2645"/>
            <p:cNvSpPr/>
            <p:nvPr/>
          </p:nvSpPr>
          <p:spPr>
            <a:xfrm>
              <a:off x="7043153" y="1529756"/>
              <a:ext cx="473153" cy="306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  <p:sp>
        <p:nvSpPr>
          <p:cNvPr id="58" name="AutoShape 6"/>
          <p:cNvSpPr>
            <a:spLocks/>
          </p:cNvSpPr>
          <p:nvPr/>
        </p:nvSpPr>
        <p:spPr bwMode="auto">
          <a:xfrm>
            <a:off x="1818218" y="4087116"/>
            <a:ext cx="83127" cy="98269"/>
          </a:xfrm>
          <a:custGeom>
            <a:avLst/>
            <a:gdLst>
              <a:gd name="T0" fmla="*/ 2155266 w 21598"/>
              <a:gd name="T1" fmla="*/ 1077647 h 21598"/>
              <a:gd name="T2" fmla="*/ 2073241 w 21598"/>
              <a:gd name="T3" fmla="*/ 665212 h 21598"/>
              <a:gd name="T4" fmla="*/ 1839627 w 21598"/>
              <a:gd name="T5" fmla="*/ 315638 h 21598"/>
              <a:gd name="T6" fmla="*/ 1490054 w 21598"/>
              <a:gd name="T7" fmla="*/ 82024 h 21598"/>
              <a:gd name="T8" fmla="*/ 1077647 w 21598"/>
              <a:gd name="T9" fmla="*/ 0 h 21598"/>
              <a:gd name="T10" fmla="*/ 665212 w 21598"/>
              <a:gd name="T11" fmla="*/ 82024 h 21598"/>
              <a:gd name="T12" fmla="*/ 315638 w 21598"/>
              <a:gd name="T13" fmla="*/ 315638 h 21598"/>
              <a:gd name="T14" fmla="*/ 82024 w 21598"/>
              <a:gd name="T15" fmla="*/ 665212 h 21598"/>
              <a:gd name="T16" fmla="*/ 0 w 21598"/>
              <a:gd name="T17" fmla="*/ 1077647 h 21598"/>
              <a:gd name="T18" fmla="*/ 82024 w 21598"/>
              <a:gd name="T19" fmla="*/ 1490054 h 21598"/>
              <a:gd name="T20" fmla="*/ 315638 w 21598"/>
              <a:gd name="T21" fmla="*/ 1839627 h 21598"/>
              <a:gd name="T22" fmla="*/ 665212 w 21598"/>
              <a:gd name="T23" fmla="*/ 2073241 h 21598"/>
              <a:gd name="T24" fmla="*/ 1077647 w 21598"/>
              <a:gd name="T25" fmla="*/ 2155266 h 21598"/>
              <a:gd name="T26" fmla="*/ 1490054 w 21598"/>
              <a:gd name="T27" fmla="*/ 2073241 h 21598"/>
              <a:gd name="T28" fmla="*/ 1839627 w 21598"/>
              <a:gd name="T29" fmla="*/ 1839627 h 21598"/>
              <a:gd name="T30" fmla="*/ 2073241 w 21598"/>
              <a:gd name="T31" fmla="*/ 1490054 h 21598"/>
              <a:gd name="T32" fmla="*/ 2155266 w 21598"/>
              <a:gd name="T33" fmla="*/ 1077647 h 21598"/>
              <a:gd name="T34" fmla="*/ 2155266 w 21598"/>
              <a:gd name="T35" fmla="*/ 1077647 h 215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98" h="21598">
                <a:moveTo>
                  <a:pt x="21598" y="10799"/>
                </a:moveTo>
                <a:cubicBezTo>
                  <a:pt x="21599" y="9385"/>
                  <a:pt x="21318" y="7972"/>
                  <a:pt x="20776" y="6666"/>
                </a:cubicBezTo>
                <a:cubicBezTo>
                  <a:pt x="20236" y="5360"/>
                  <a:pt x="19435" y="4162"/>
                  <a:pt x="18435" y="3163"/>
                </a:cubicBezTo>
                <a:cubicBezTo>
                  <a:pt x="17436" y="2163"/>
                  <a:pt x="16238" y="1362"/>
                  <a:pt x="14932" y="822"/>
                </a:cubicBezTo>
                <a:cubicBezTo>
                  <a:pt x="13626" y="280"/>
                  <a:pt x="12213" y="-1"/>
                  <a:pt x="10799" y="0"/>
                </a:cubicBezTo>
                <a:cubicBezTo>
                  <a:pt x="9385" y="-1"/>
                  <a:pt x="7972" y="280"/>
                  <a:pt x="6666" y="822"/>
                </a:cubicBezTo>
                <a:cubicBezTo>
                  <a:pt x="5360" y="1362"/>
                  <a:pt x="4162" y="2163"/>
                  <a:pt x="3163" y="3163"/>
                </a:cubicBezTo>
                <a:cubicBezTo>
                  <a:pt x="2163" y="4162"/>
                  <a:pt x="1362" y="5360"/>
                  <a:pt x="822" y="6666"/>
                </a:cubicBezTo>
                <a:cubicBezTo>
                  <a:pt x="280" y="7972"/>
                  <a:pt x="-1" y="9385"/>
                  <a:pt x="0" y="10799"/>
                </a:cubicBezTo>
                <a:cubicBezTo>
                  <a:pt x="-1" y="12213"/>
                  <a:pt x="280" y="13626"/>
                  <a:pt x="822" y="14932"/>
                </a:cubicBezTo>
                <a:cubicBezTo>
                  <a:pt x="1362" y="16238"/>
                  <a:pt x="2163" y="17436"/>
                  <a:pt x="3163" y="18435"/>
                </a:cubicBezTo>
                <a:cubicBezTo>
                  <a:pt x="4162" y="19435"/>
                  <a:pt x="5360" y="20236"/>
                  <a:pt x="6666" y="20776"/>
                </a:cubicBezTo>
                <a:cubicBezTo>
                  <a:pt x="7972" y="21318"/>
                  <a:pt x="9385" y="21599"/>
                  <a:pt x="10799" y="21598"/>
                </a:cubicBezTo>
                <a:cubicBezTo>
                  <a:pt x="12213" y="21599"/>
                  <a:pt x="13626" y="21318"/>
                  <a:pt x="14932" y="20776"/>
                </a:cubicBezTo>
                <a:cubicBezTo>
                  <a:pt x="16238" y="20236"/>
                  <a:pt x="17436" y="19435"/>
                  <a:pt x="18435" y="18435"/>
                </a:cubicBezTo>
                <a:cubicBezTo>
                  <a:pt x="19435" y="17436"/>
                  <a:pt x="20236" y="16238"/>
                  <a:pt x="20776" y="14932"/>
                </a:cubicBezTo>
                <a:cubicBezTo>
                  <a:pt x="21318" y="13626"/>
                  <a:pt x="21599" y="12213"/>
                  <a:pt x="21598" y="10799"/>
                </a:cubicBezTo>
                <a:close/>
                <a:moveTo>
                  <a:pt x="21598" y="10799"/>
                </a:moveTo>
              </a:path>
            </a:pathLst>
          </a:custGeom>
          <a:solidFill>
            <a:srgbClr val="445469"/>
          </a:solidFill>
          <a:ln>
            <a:noFill/>
          </a:ln>
        </p:spPr>
        <p:txBody>
          <a:bodyPr lIns="0" tIns="0" rIns="0" bIns="0"/>
          <a:lstStyle/>
          <a:p>
            <a:endParaRPr lang="en-US" sz="3200" b="1" dirty="0">
              <a:latin typeface="Lato Bold" charset="0"/>
              <a:cs typeface="Lato Bold" charset="0"/>
            </a:endParaRPr>
          </a:p>
        </p:txBody>
      </p:sp>
      <p:sp>
        <p:nvSpPr>
          <p:cNvPr id="59" name="Shape 2547"/>
          <p:cNvSpPr/>
          <p:nvPr/>
        </p:nvSpPr>
        <p:spPr>
          <a:xfrm>
            <a:off x="1667578" y="2764236"/>
            <a:ext cx="432000" cy="43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445469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60" name="AutoShape 6"/>
          <p:cNvSpPr>
            <a:spLocks/>
          </p:cNvSpPr>
          <p:nvPr/>
        </p:nvSpPr>
        <p:spPr bwMode="auto">
          <a:xfrm>
            <a:off x="4485230" y="4112518"/>
            <a:ext cx="83127" cy="98269"/>
          </a:xfrm>
          <a:custGeom>
            <a:avLst/>
            <a:gdLst>
              <a:gd name="T0" fmla="*/ 2155266 w 21598"/>
              <a:gd name="T1" fmla="*/ 1077647 h 21598"/>
              <a:gd name="T2" fmla="*/ 2073241 w 21598"/>
              <a:gd name="T3" fmla="*/ 665212 h 21598"/>
              <a:gd name="T4" fmla="*/ 1839627 w 21598"/>
              <a:gd name="T5" fmla="*/ 315638 h 21598"/>
              <a:gd name="T6" fmla="*/ 1490054 w 21598"/>
              <a:gd name="T7" fmla="*/ 82024 h 21598"/>
              <a:gd name="T8" fmla="*/ 1077647 w 21598"/>
              <a:gd name="T9" fmla="*/ 0 h 21598"/>
              <a:gd name="T10" fmla="*/ 665212 w 21598"/>
              <a:gd name="T11" fmla="*/ 82024 h 21598"/>
              <a:gd name="T12" fmla="*/ 315638 w 21598"/>
              <a:gd name="T13" fmla="*/ 315638 h 21598"/>
              <a:gd name="T14" fmla="*/ 82024 w 21598"/>
              <a:gd name="T15" fmla="*/ 665212 h 21598"/>
              <a:gd name="T16" fmla="*/ 0 w 21598"/>
              <a:gd name="T17" fmla="*/ 1077647 h 21598"/>
              <a:gd name="T18" fmla="*/ 82024 w 21598"/>
              <a:gd name="T19" fmla="*/ 1490054 h 21598"/>
              <a:gd name="T20" fmla="*/ 315638 w 21598"/>
              <a:gd name="T21" fmla="*/ 1839627 h 21598"/>
              <a:gd name="T22" fmla="*/ 665212 w 21598"/>
              <a:gd name="T23" fmla="*/ 2073241 h 21598"/>
              <a:gd name="T24" fmla="*/ 1077647 w 21598"/>
              <a:gd name="T25" fmla="*/ 2155266 h 21598"/>
              <a:gd name="T26" fmla="*/ 1490054 w 21598"/>
              <a:gd name="T27" fmla="*/ 2073241 h 21598"/>
              <a:gd name="T28" fmla="*/ 1839627 w 21598"/>
              <a:gd name="T29" fmla="*/ 1839627 h 21598"/>
              <a:gd name="T30" fmla="*/ 2073241 w 21598"/>
              <a:gd name="T31" fmla="*/ 1490054 h 21598"/>
              <a:gd name="T32" fmla="*/ 2155266 w 21598"/>
              <a:gd name="T33" fmla="*/ 1077647 h 21598"/>
              <a:gd name="T34" fmla="*/ 2155266 w 21598"/>
              <a:gd name="T35" fmla="*/ 1077647 h 215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98" h="21598">
                <a:moveTo>
                  <a:pt x="21598" y="10799"/>
                </a:moveTo>
                <a:cubicBezTo>
                  <a:pt x="21599" y="9385"/>
                  <a:pt x="21318" y="7972"/>
                  <a:pt x="20776" y="6666"/>
                </a:cubicBezTo>
                <a:cubicBezTo>
                  <a:pt x="20236" y="5360"/>
                  <a:pt x="19435" y="4162"/>
                  <a:pt x="18435" y="3163"/>
                </a:cubicBezTo>
                <a:cubicBezTo>
                  <a:pt x="17436" y="2163"/>
                  <a:pt x="16238" y="1362"/>
                  <a:pt x="14932" y="822"/>
                </a:cubicBezTo>
                <a:cubicBezTo>
                  <a:pt x="13626" y="280"/>
                  <a:pt x="12213" y="-1"/>
                  <a:pt x="10799" y="0"/>
                </a:cubicBezTo>
                <a:cubicBezTo>
                  <a:pt x="9385" y="-1"/>
                  <a:pt x="7972" y="280"/>
                  <a:pt x="6666" y="822"/>
                </a:cubicBezTo>
                <a:cubicBezTo>
                  <a:pt x="5360" y="1362"/>
                  <a:pt x="4162" y="2163"/>
                  <a:pt x="3163" y="3163"/>
                </a:cubicBezTo>
                <a:cubicBezTo>
                  <a:pt x="2163" y="4162"/>
                  <a:pt x="1362" y="5360"/>
                  <a:pt x="822" y="6666"/>
                </a:cubicBezTo>
                <a:cubicBezTo>
                  <a:pt x="280" y="7972"/>
                  <a:pt x="-1" y="9385"/>
                  <a:pt x="0" y="10799"/>
                </a:cubicBezTo>
                <a:cubicBezTo>
                  <a:pt x="-1" y="12213"/>
                  <a:pt x="280" y="13626"/>
                  <a:pt x="822" y="14932"/>
                </a:cubicBezTo>
                <a:cubicBezTo>
                  <a:pt x="1362" y="16238"/>
                  <a:pt x="2163" y="17436"/>
                  <a:pt x="3163" y="18435"/>
                </a:cubicBezTo>
                <a:cubicBezTo>
                  <a:pt x="4162" y="19435"/>
                  <a:pt x="5360" y="20236"/>
                  <a:pt x="6666" y="20776"/>
                </a:cubicBezTo>
                <a:cubicBezTo>
                  <a:pt x="7972" y="21318"/>
                  <a:pt x="9385" y="21599"/>
                  <a:pt x="10799" y="21598"/>
                </a:cubicBezTo>
                <a:cubicBezTo>
                  <a:pt x="12213" y="21599"/>
                  <a:pt x="13626" y="21318"/>
                  <a:pt x="14932" y="20776"/>
                </a:cubicBezTo>
                <a:cubicBezTo>
                  <a:pt x="16238" y="20236"/>
                  <a:pt x="17436" y="19435"/>
                  <a:pt x="18435" y="18435"/>
                </a:cubicBezTo>
                <a:cubicBezTo>
                  <a:pt x="19435" y="17436"/>
                  <a:pt x="20236" y="16238"/>
                  <a:pt x="20776" y="14932"/>
                </a:cubicBezTo>
                <a:cubicBezTo>
                  <a:pt x="21318" y="13626"/>
                  <a:pt x="21599" y="12213"/>
                  <a:pt x="21598" y="10799"/>
                </a:cubicBezTo>
                <a:close/>
                <a:moveTo>
                  <a:pt x="21598" y="10799"/>
                </a:moveTo>
              </a:path>
            </a:pathLst>
          </a:custGeom>
          <a:solidFill>
            <a:srgbClr val="1EA185"/>
          </a:solidFill>
          <a:ln>
            <a:noFill/>
          </a:ln>
        </p:spPr>
        <p:txBody>
          <a:bodyPr lIns="0" tIns="0" rIns="0" bIns="0"/>
          <a:lstStyle/>
          <a:p>
            <a:endParaRPr lang="en-US" sz="3200" b="1" dirty="0">
              <a:latin typeface="Lato Bold" charset="0"/>
              <a:cs typeface="Lato Bold" charset="0"/>
            </a:endParaRPr>
          </a:p>
        </p:txBody>
      </p:sp>
      <p:sp>
        <p:nvSpPr>
          <p:cNvPr id="61" name="AutoShape 6"/>
          <p:cNvSpPr>
            <a:spLocks/>
          </p:cNvSpPr>
          <p:nvPr/>
        </p:nvSpPr>
        <p:spPr bwMode="auto">
          <a:xfrm>
            <a:off x="7236907" y="4078646"/>
            <a:ext cx="83127" cy="98269"/>
          </a:xfrm>
          <a:custGeom>
            <a:avLst/>
            <a:gdLst>
              <a:gd name="T0" fmla="*/ 2155266 w 21598"/>
              <a:gd name="T1" fmla="*/ 1077647 h 21598"/>
              <a:gd name="T2" fmla="*/ 2073241 w 21598"/>
              <a:gd name="T3" fmla="*/ 665212 h 21598"/>
              <a:gd name="T4" fmla="*/ 1839627 w 21598"/>
              <a:gd name="T5" fmla="*/ 315638 h 21598"/>
              <a:gd name="T6" fmla="*/ 1490054 w 21598"/>
              <a:gd name="T7" fmla="*/ 82024 h 21598"/>
              <a:gd name="T8" fmla="*/ 1077647 w 21598"/>
              <a:gd name="T9" fmla="*/ 0 h 21598"/>
              <a:gd name="T10" fmla="*/ 665212 w 21598"/>
              <a:gd name="T11" fmla="*/ 82024 h 21598"/>
              <a:gd name="T12" fmla="*/ 315638 w 21598"/>
              <a:gd name="T13" fmla="*/ 315638 h 21598"/>
              <a:gd name="T14" fmla="*/ 82024 w 21598"/>
              <a:gd name="T15" fmla="*/ 665212 h 21598"/>
              <a:gd name="T16" fmla="*/ 0 w 21598"/>
              <a:gd name="T17" fmla="*/ 1077647 h 21598"/>
              <a:gd name="T18" fmla="*/ 82024 w 21598"/>
              <a:gd name="T19" fmla="*/ 1490054 h 21598"/>
              <a:gd name="T20" fmla="*/ 315638 w 21598"/>
              <a:gd name="T21" fmla="*/ 1839627 h 21598"/>
              <a:gd name="T22" fmla="*/ 665212 w 21598"/>
              <a:gd name="T23" fmla="*/ 2073241 h 21598"/>
              <a:gd name="T24" fmla="*/ 1077647 w 21598"/>
              <a:gd name="T25" fmla="*/ 2155266 h 21598"/>
              <a:gd name="T26" fmla="*/ 1490054 w 21598"/>
              <a:gd name="T27" fmla="*/ 2073241 h 21598"/>
              <a:gd name="T28" fmla="*/ 1839627 w 21598"/>
              <a:gd name="T29" fmla="*/ 1839627 h 21598"/>
              <a:gd name="T30" fmla="*/ 2073241 w 21598"/>
              <a:gd name="T31" fmla="*/ 1490054 h 21598"/>
              <a:gd name="T32" fmla="*/ 2155266 w 21598"/>
              <a:gd name="T33" fmla="*/ 1077647 h 21598"/>
              <a:gd name="T34" fmla="*/ 2155266 w 21598"/>
              <a:gd name="T35" fmla="*/ 1077647 h 215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98" h="21598">
                <a:moveTo>
                  <a:pt x="21598" y="10799"/>
                </a:moveTo>
                <a:cubicBezTo>
                  <a:pt x="21599" y="9385"/>
                  <a:pt x="21318" y="7972"/>
                  <a:pt x="20776" y="6666"/>
                </a:cubicBezTo>
                <a:cubicBezTo>
                  <a:pt x="20236" y="5360"/>
                  <a:pt x="19435" y="4162"/>
                  <a:pt x="18435" y="3163"/>
                </a:cubicBezTo>
                <a:cubicBezTo>
                  <a:pt x="17436" y="2163"/>
                  <a:pt x="16238" y="1362"/>
                  <a:pt x="14932" y="822"/>
                </a:cubicBezTo>
                <a:cubicBezTo>
                  <a:pt x="13626" y="280"/>
                  <a:pt x="12213" y="-1"/>
                  <a:pt x="10799" y="0"/>
                </a:cubicBezTo>
                <a:cubicBezTo>
                  <a:pt x="9385" y="-1"/>
                  <a:pt x="7972" y="280"/>
                  <a:pt x="6666" y="822"/>
                </a:cubicBezTo>
                <a:cubicBezTo>
                  <a:pt x="5360" y="1362"/>
                  <a:pt x="4162" y="2163"/>
                  <a:pt x="3163" y="3163"/>
                </a:cubicBezTo>
                <a:cubicBezTo>
                  <a:pt x="2163" y="4162"/>
                  <a:pt x="1362" y="5360"/>
                  <a:pt x="822" y="6666"/>
                </a:cubicBezTo>
                <a:cubicBezTo>
                  <a:pt x="280" y="7972"/>
                  <a:pt x="-1" y="9385"/>
                  <a:pt x="0" y="10799"/>
                </a:cubicBezTo>
                <a:cubicBezTo>
                  <a:pt x="-1" y="12213"/>
                  <a:pt x="280" y="13626"/>
                  <a:pt x="822" y="14932"/>
                </a:cubicBezTo>
                <a:cubicBezTo>
                  <a:pt x="1362" y="16238"/>
                  <a:pt x="2163" y="17436"/>
                  <a:pt x="3163" y="18435"/>
                </a:cubicBezTo>
                <a:cubicBezTo>
                  <a:pt x="4162" y="19435"/>
                  <a:pt x="5360" y="20236"/>
                  <a:pt x="6666" y="20776"/>
                </a:cubicBezTo>
                <a:cubicBezTo>
                  <a:pt x="7972" y="21318"/>
                  <a:pt x="9385" y="21599"/>
                  <a:pt x="10799" y="21598"/>
                </a:cubicBezTo>
                <a:cubicBezTo>
                  <a:pt x="12213" y="21599"/>
                  <a:pt x="13626" y="21318"/>
                  <a:pt x="14932" y="20776"/>
                </a:cubicBezTo>
                <a:cubicBezTo>
                  <a:pt x="16238" y="20236"/>
                  <a:pt x="17436" y="19435"/>
                  <a:pt x="18435" y="18435"/>
                </a:cubicBezTo>
                <a:cubicBezTo>
                  <a:pt x="19435" y="17436"/>
                  <a:pt x="20236" y="16238"/>
                  <a:pt x="20776" y="14932"/>
                </a:cubicBezTo>
                <a:cubicBezTo>
                  <a:pt x="21318" y="13626"/>
                  <a:pt x="21599" y="12213"/>
                  <a:pt x="21598" y="10799"/>
                </a:cubicBezTo>
                <a:close/>
                <a:moveTo>
                  <a:pt x="21598" y="10799"/>
                </a:moveTo>
              </a:path>
            </a:pathLst>
          </a:custGeom>
          <a:solidFill>
            <a:srgbClr val="680000"/>
          </a:solidFill>
          <a:ln>
            <a:noFill/>
          </a:ln>
        </p:spPr>
        <p:txBody>
          <a:bodyPr lIns="0" tIns="0" rIns="0" bIns="0"/>
          <a:lstStyle/>
          <a:p>
            <a:endParaRPr lang="en-US" sz="3200" b="1" dirty="0">
              <a:latin typeface="Lato Bold" charset="0"/>
              <a:cs typeface="Lato Bold" charset="0"/>
            </a:endParaRPr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 rotWithShape="1">
          <a:blip r:embed="rId3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40623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354388" y="3954424"/>
            <a:ext cx="44746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73151" y="3141468"/>
            <a:ext cx="4597732" cy="577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151" spc="375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¿Cómo lo hacemos?</a:t>
            </a:r>
          </a:p>
        </p:txBody>
      </p:sp>
      <p:sp>
        <p:nvSpPr>
          <p:cNvPr id="2" name="Diamond 1"/>
          <p:cNvSpPr/>
          <p:nvPr/>
        </p:nvSpPr>
        <p:spPr>
          <a:xfrm>
            <a:off x="4133537" y="2106747"/>
            <a:ext cx="912595" cy="916847"/>
          </a:xfrm>
          <a:prstGeom prst="diamond">
            <a:avLst/>
          </a:prstGeom>
          <a:noFill/>
          <a:ln w="38100">
            <a:solidFill>
              <a:srgbClr val="F29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29B26"/>
              </a:solidFill>
              <a:latin typeface="Lato Light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  <p:sp>
        <p:nvSpPr>
          <p:cNvPr id="11" name="Shape 2618"/>
          <p:cNvSpPr/>
          <p:nvPr/>
        </p:nvSpPr>
        <p:spPr>
          <a:xfrm>
            <a:off x="4355834" y="2297353"/>
            <a:ext cx="468000" cy="46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F29B26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6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48"/>
          <p:cNvSpPr>
            <a:spLocks noChangeArrowheads="1"/>
          </p:cNvSpPr>
          <p:nvPr/>
        </p:nvSpPr>
        <p:spPr bwMode="auto">
          <a:xfrm>
            <a:off x="6982323" y="2850295"/>
            <a:ext cx="1845993" cy="1721706"/>
          </a:xfrm>
          <a:custGeom>
            <a:avLst/>
            <a:gdLst>
              <a:gd name="T0" fmla="*/ 2831 w 2884"/>
              <a:gd name="T1" fmla="*/ 2604 h 2605"/>
              <a:gd name="T2" fmla="*/ 2831 w 2884"/>
              <a:gd name="T3" fmla="*/ 2604 h 2605"/>
              <a:gd name="T4" fmla="*/ 52 w 2884"/>
              <a:gd name="T5" fmla="*/ 2604 h 2605"/>
              <a:gd name="T6" fmla="*/ 0 w 2884"/>
              <a:gd name="T7" fmla="*/ 2552 h 2605"/>
              <a:gd name="T8" fmla="*/ 0 w 2884"/>
              <a:gd name="T9" fmla="*/ 48 h 2605"/>
              <a:gd name="T10" fmla="*/ 52 w 2884"/>
              <a:gd name="T11" fmla="*/ 0 h 2605"/>
              <a:gd name="T12" fmla="*/ 2831 w 2884"/>
              <a:gd name="T13" fmla="*/ 0 h 2605"/>
              <a:gd name="T14" fmla="*/ 2883 w 2884"/>
              <a:gd name="T15" fmla="*/ 48 h 2605"/>
              <a:gd name="T16" fmla="*/ 2883 w 2884"/>
              <a:gd name="T17" fmla="*/ 2552 h 2605"/>
              <a:gd name="T18" fmla="*/ 2831 w 2884"/>
              <a:gd name="T19" fmla="*/ 2604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4" h="2605">
                <a:moveTo>
                  <a:pt x="2831" y="2604"/>
                </a:moveTo>
                <a:lnTo>
                  <a:pt x="2831" y="2604"/>
                </a:lnTo>
                <a:cubicBezTo>
                  <a:pt x="52" y="2604"/>
                  <a:pt x="52" y="2604"/>
                  <a:pt x="52" y="2604"/>
                </a:cubicBezTo>
                <a:cubicBezTo>
                  <a:pt x="21" y="2604"/>
                  <a:pt x="0" y="2579"/>
                  <a:pt x="0" y="255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1" y="0"/>
                  <a:pt x="52" y="0"/>
                </a:cubicBezTo>
                <a:cubicBezTo>
                  <a:pt x="2831" y="0"/>
                  <a:pt x="2831" y="0"/>
                  <a:pt x="2831" y="0"/>
                </a:cubicBezTo>
                <a:cubicBezTo>
                  <a:pt x="2859" y="0"/>
                  <a:pt x="2883" y="21"/>
                  <a:pt x="2883" y="48"/>
                </a:cubicBezTo>
                <a:cubicBezTo>
                  <a:pt x="2883" y="2552"/>
                  <a:pt x="2883" y="2552"/>
                  <a:pt x="2883" y="2552"/>
                </a:cubicBezTo>
                <a:cubicBezTo>
                  <a:pt x="2883" y="2579"/>
                  <a:pt x="2859" y="2604"/>
                  <a:pt x="2831" y="26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72" name="Freeform 149"/>
          <p:cNvSpPr>
            <a:spLocks noChangeArrowheads="1"/>
          </p:cNvSpPr>
          <p:nvPr/>
        </p:nvSpPr>
        <p:spPr bwMode="auto">
          <a:xfrm>
            <a:off x="6973957" y="2832104"/>
            <a:ext cx="871729" cy="871730"/>
          </a:xfrm>
          <a:custGeom>
            <a:avLst/>
            <a:gdLst>
              <a:gd name="T0" fmla="*/ 162 w 1595"/>
              <a:gd name="T1" fmla="*/ 0 h 1596"/>
              <a:gd name="T2" fmla="*/ 162 w 1595"/>
              <a:gd name="T3" fmla="*/ 0 h 1596"/>
              <a:gd name="T4" fmla="*/ 0 w 1595"/>
              <a:gd name="T5" fmla="*/ 163 h 1596"/>
              <a:gd name="T6" fmla="*/ 0 w 1595"/>
              <a:gd name="T7" fmla="*/ 1595 h 1596"/>
              <a:gd name="T8" fmla="*/ 1594 w 1595"/>
              <a:gd name="T9" fmla="*/ 0 h 1596"/>
              <a:gd name="T10" fmla="*/ 162 w 1595"/>
              <a:gd name="T11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5" h="1596">
                <a:moveTo>
                  <a:pt x="162" y="0"/>
                </a:moveTo>
                <a:lnTo>
                  <a:pt x="162" y="0"/>
                </a:lnTo>
                <a:cubicBezTo>
                  <a:pt x="72" y="0"/>
                  <a:pt x="0" y="73"/>
                  <a:pt x="0" y="163"/>
                </a:cubicBezTo>
                <a:cubicBezTo>
                  <a:pt x="0" y="1595"/>
                  <a:pt x="0" y="1595"/>
                  <a:pt x="0" y="1595"/>
                </a:cubicBezTo>
                <a:cubicBezTo>
                  <a:pt x="881" y="1595"/>
                  <a:pt x="1594" y="882"/>
                  <a:pt x="1594" y="0"/>
                </a:cubicBezTo>
                <a:lnTo>
                  <a:pt x="16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24134" y="2856131"/>
            <a:ext cx="548548" cy="24250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76" dirty="0">
                <a:solidFill>
                  <a:srgbClr val="FFFFFF"/>
                </a:solidFill>
                <a:latin typeface="Lato Black" charset="0"/>
                <a:ea typeface="Lato Black" charset="0"/>
                <a:cs typeface="Lato Black" charset="0"/>
              </a:rPr>
              <a:t>NIVEL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21821" y="3006730"/>
            <a:ext cx="550155" cy="531045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26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3226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0" name="Freeform 148"/>
          <p:cNvSpPr>
            <a:spLocks noChangeArrowheads="1"/>
          </p:cNvSpPr>
          <p:nvPr/>
        </p:nvSpPr>
        <p:spPr bwMode="auto">
          <a:xfrm>
            <a:off x="2536749" y="2850295"/>
            <a:ext cx="1845993" cy="1721706"/>
          </a:xfrm>
          <a:custGeom>
            <a:avLst/>
            <a:gdLst>
              <a:gd name="T0" fmla="*/ 2831 w 2884"/>
              <a:gd name="T1" fmla="*/ 2604 h 2605"/>
              <a:gd name="T2" fmla="*/ 2831 w 2884"/>
              <a:gd name="T3" fmla="*/ 2604 h 2605"/>
              <a:gd name="T4" fmla="*/ 52 w 2884"/>
              <a:gd name="T5" fmla="*/ 2604 h 2605"/>
              <a:gd name="T6" fmla="*/ 0 w 2884"/>
              <a:gd name="T7" fmla="*/ 2552 h 2605"/>
              <a:gd name="T8" fmla="*/ 0 w 2884"/>
              <a:gd name="T9" fmla="*/ 48 h 2605"/>
              <a:gd name="T10" fmla="*/ 52 w 2884"/>
              <a:gd name="T11" fmla="*/ 0 h 2605"/>
              <a:gd name="T12" fmla="*/ 2831 w 2884"/>
              <a:gd name="T13" fmla="*/ 0 h 2605"/>
              <a:gd name="T14" fmla="*/ 2883 w 2884"/>
              <a:gd name="T15" fmla="*/ 48 h 2605"/>
              <a:gd name="T16" fmla="*/ 2883 w 2884"/>
              <a:gd name="T17" fmla="*/ 2552 h 2605"/>
              <a:gd name="T18" fmla="*/ 2831 w 2884"/>
              <a:gd name="T19" fmla="*/ 2604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4" h="2605">
                <a:moveTo>
                  <a:pt x="2831" y="2604"/>
                </a:moveTo>
                <a:lnTo>
                  <a:pt x="2831" y="2604"/>
                </a:lnTo>
                <a:cubicBezTo>
                  <a:pt x="52" y="2604"/>
                  <a:pt x="52" y="2604"/>
                  <a:pt x="52" y="2604"/>
                </a:cubicBezTo>
                <a:cubicBezTo>
                  <a:pt x="21" y="2604"/>
                  <a:pt x="0" y="2579"/>
                  <a:pt x="0" y="255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1" y="0"/>
                  <a:pt x="52" y="0"/>
                </a:cubicBezTo>
                <a:cubicBezTo>
                  <a:pt x="2831" y="0"/>
                  <a:pt x="2831" y="0"/>
                  <a:pt x="2831" y="0"/>
                </a:cubicBezTo>
                <a:cubicBezTo>
                  <a:pt x="2859" y="0"/>
                  <a:pt x="2883" y="21"/>
                  <a:pt x="2883" y="48"/>
                </a:cubicBezTo>
                <a:cubicBezTo>
                  <a:pt x="2883" y="2552"/>
                  <a:pt x="2883" y="2552"/>
                  <a:pt x="2883" y="2552"/>
                </a:cubicBezTo>
                <a:cubicBezTo>
                  <a:pt x="2883" y="2579"/>
                  <a:pt x="2859" y="2604"/>
                  <a:pt x="2831" y="26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81" name="Freeform 149"/>
          <p:cNvSpPr>
            <a:spLocks noChangeArrowheads="1"/>
          </p:cNvSpPr>
          <p:nvPr/>
        </p:nvSpPr>
        <p:spPr bwMode="auto">
          <a:xfrm>
            <a:off x="2518752" y="2826466"/>
            <a:ext cx="871729" cy="871730"/>
          </a:xfrm>
          <a:custGeom>
            <a:avLst/>
            <a:gdLst>
              <a:gd name="T0" fmla="*/ 162 w 1595"/>
              <a:gd name="T1" fmla="*/ 0 h 1596"/>
              <a:gd name="T2" fmla="*/ 162 w 1595"/>
              <a:gd name="T3" fmla="*/ 0 h 1596"/>
              <a:gd name="T4" fmla="*/ 0 w 1595"/>
              <a:gd name="T5" fmla="*/ 163 h 1596"/>
              <a:gd name="T6" fmla="*/ 0 w 1595"/>
              <a:gd name="T7" fmla="*/ 1595 h 1596"/>
              <a:gd name="T8" fmla="*/ 1594 w 1595"/>
              <a:gd name="T9" fmla="*/ 0 h 1596"/>
              <a:gd name="T10" fmla="*/ 162 w 1595"/>
              <a:gd name="T11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5" h="1596">
                <a:moveTo>
                  <a:pt x="162" y="0"/>
                </a:moveTo>
                <a:lnTo>
                  <a:pt x="162" y="0"/>
                </a:lnTo>
                <a:cubicBezTo>
                  <a:pt x="72" y="0"/>
                  <a:pt x="0" y="73"/>
                  <a:pt x="0" y="163"/>
                </a:cubicBezTo>
                <a:cubicBezTo>
                  <a:pt x="0" y="1595"/>
                  <a:pt x="0" y="1595"/>
                  <a:pt x="0" y="1595"/>
                </a:cubicBezTo>
                <a:cubicBezTo>
                  <a:pt x="881" y="1595"/>
                  <a:pt x="1594" y="882"/>
                  <a:pt x="1594" y="0"/>
                </a:cubicBezTo>
                <a:lnTo>
                  <a:pt x="16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78560" y="2856131"/>
            <a:ext cx="548548" cy="24250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76" dirty="0">
                <a:solidFill>
                  <a:srgbClr val="FFFFFF"/>
                </a:solidFill>
                <a:latin typeface="Lato Black" charset="0"/>
                <a:ea typeface="Lato Black" charset="0"/>
                <a:cs typeface="Lato Black" charset="0"/>
              </a:rPr>
              <a:t>NIVEL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576247" y="3006730"/>
            <a:ext cx="550155" cy="531045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26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id-ID" sz="3226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8" name="Shape 2547"/>
          <p:cNvSpPr/>
          <p:nvPr/>
        </p:nvSpPr>
        <p:spPr>
          <a:xfrm>
            <a:off x="3646377" y="2926496"/>
            <a:ext cx="479309" cy="44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9" name="Subtitle 2"/>
          <p:cNvSpPr txBox="1">
            <a:spLocks/>
          </p:cNvSpPr>
          <p:nvPr/>
        </p:nvSpPr>
        <p:spPr>
          <a:xfrm>
            <a:off x="3051450" y="3430870"/>
            <a:ext cx="1315981" cy="657919"/>
          </a:xfrm>
          <a:prstGeom prst="rect">
            <a:avLst/>
          </a:prstGeom>
        </p:spPr>
        <p:txBody>
          <a:bodyPr vert="horz" wrap="square" lIns="81580" tIns="40790" rIns="81580" bIns="4079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 fontAlgn="auto">
              <a:lnSpc>
                <a:spcPts val="1366"/>
              </a:lnSpc>
              <a:spcAft>
                <a:spcPts val="0"/>
              </a:spcAft>
            </a:pPr>
            <a:r>
              <a:rPr lang="en-US" sz="1200" dirty="0">
                <a:solidFill>
                  <a:srgbClr val="680000"/>
                </a:solidFill>
                <a:latin typeface="Lato Light" charset="0"/>
                <a:ea typeface="Lato Light" charset="0"/>
                <a:cs typeface="Lato Light" charset="0"/>
              </a:rPr>
              <a:t>OPERADORES</a:t>
            </a:r>
          </a:p>
          <a:p>
            <a:pPr defTabSz="543818" fontAlgn="auto">
              <a:lnSpc>
                <a:spcPts val="1366"/>
              </a:lnSpc>
              <a:spcAft>
                <a:spcPts val="0"/>
              </a:spcAft>
            </a:pPr>
            <a:r>
              <a:rPr lang="en-US" sz="1200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rPr>
              <a:t>Equipo de atención primaria</a:t>
            </a:r>
          </a:p>
        </p:txBody>
      </p:sp>
      <p:sp>
        <p:nvSpPr>
          <p:cNvPr id="100" name="Subtitle 2"/>
          <p:cNvSpPr txBox="1">
            <a:spLocks/>
          </p:cNvSpPr>
          <p:nvPr/>
        </p:nvSpPr>
        <p:spPr>
          <a:xfrm>
            <a:off x="2509464" y="4117610"/>
            <a:ext cx="1891923" cy="441449"/>
          </a:xfrm>
          <a:prstGeom prst="rect">
            <a:avLst/>
          </a:prstGeom>
        </p:spPr>
        <p:txBody>
          <a:bodyPr vert="horz" wrap="square" lIns="81580" tIns="40790" rIns="81580" bIns="4079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 fontAlgn="auto">
              <a:lnSpc>
                <a:spcPts val="1366"/>
              </a:lnSpc>
              <a:spcAft>
                <a:spcPts val="0"/>
              </a:spcAft>
            </a:pPr>
            <a:r>
              <a:rPr lang="en-US" sz="1100" b="0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rPr>
              <a:t>(Capacitados para atención inicial genérica)</a:t>
            </a:r>
          </a:p>
        </p:txBody>
      </p:sp>
      <p:sp>
        <p:nvSpPr>
          <p:cNvPr id="108" name="Freeform 148"/>
          <p:cNvSpPr>
            <a:spLocks noChangeArrowheads="1"/>
          </p:cNvSpPr>
          <p:nvPr/>
        </p:nvSpPr>
        <p:spPr bwMode="auto">
          <a:xfrm>
            <a:off x="4743156" y="2850295"/>
            <a:ext cx="1845993" cy="1721706"/>
          </a:xfrm>
          <a:custGeom>
            <a:avLst/>
            <a:gdLst>
              <a:gd name="T0" fmla="*/ 2831 w 2884"/>
              <a:gd name="T1" fmla="*/ 2604 h 2605"/>
              <a:gd name="T2" fmla="*/ 2831 w 2884"/>
              <a:gd name="T3" fmla="*/ 2604 h 2605"/>
              <a:gd name="T4" fmla="*/ 52 w 2884"/>
              <a:gd name="T5" fmla="*/ 2604 h 2605"/>
              <a:gd name="T6" fmla="*/ 0 w 2884"/>
              <a:gd name="T7" fmla="*/ 2552 h 2605"/>
              <a:gd name="T8" fmla="*/ 0 w 2884"/>
              <a:gd name="T9" fmla="*/ 48 h 2605"/>
              <a:gd name="T10" fmla="*/ 52 w 2884"/>
              <a:gd name="T11" fmla="*/ 0 h 2605"/>
              <a:gd name="T12" fmla="*/ 2831 w 2884"/>
              <a:gd name="T13" fmla="*/ 0 h 2605"/>
              <a:gd name="T14" fmla="*/ 2883 w 2884"/>
              <a:gd name="T15" fmla="*/ 48 h 2605"/>
              <a:gd name="T16" fmla="*/ 2883 w 2884"/>
              <a:gd name="T17" fmla="*/ 2552 h 2605"/>
              <a:gd name="T18" fmla="*/ 2831 w 2884"/>
              <a:gd name="T19" fmla="*/ 2604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4" h="2605">
                <a:moveTo>
                  <a:pt x="2831" y="2604"/>
                </a:moveTo>
                <a:lnTo>
                  <a:pt x="2831" y="2604"/>
                </a:lnTo>
                <a:cubicBezTo>
                  <a:pt x="52" y="2604"/>
                  <a:pt x="52" y="2604"/>
                  <a:pt x="52" y="2604"/>
                </a:cubicBezTo>
                <a:cubicBezTo>
                  <a:pt x="21" y="2604"/>
                  <a:pt x="0" y="2579"/>
                  <a:pt x="0" y="255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1" y="0"/>
                  <a:pt x="52" y="0"/>
                </a:cubicBezTo>
                <a:cubicBezTo>
                  <a:pt x="2831" y="0"/>
                  <a:pt x="2831" y="0"/>
                  <a:pt x="2831" y="0"/>
                </a:cubicBezTo>
                <a:cubicBezTo>
                  <a:pt x="2859" y="0"/>
                  <a:pt x="2883" y="21"/>
                  <a:pt x="2883" y="48"/>
                </a:cubicBezTo>
                <a:cubicBezTo>
                  <a:pt x="2883" y="2552"/>
                  <a:pt x="2883" y="2552"/>
                  <a:pt x="2883" y="2552"/>
                </a:cubicBezTo>
                <a:cubicBezTo>
                  <a:pt x="2883" y="2579"/>
                  <a:pt x="2859" y="2604"/>
                  <a:pt x="2831" y="26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109" name="Freeform 149"/>
          <p:cNvSpPr>
            <a:spLocks noChangeArrowheads="1"/>
          </p:cNvSpPr>
          <p:nvPr/>
        </p:nvSpPr>
        <p:spPr bwMode="auto">
          <a:xfrm>
            <a:off x="4734790" y="2832104"/>
            <a:ext cx="871729" cy="871730"/>
          </a:xfrm>
          <a:custGeom>
            <a:avLst/>
            <a:gdLst>
              <a:gd name="T0" fmla="*/ 162 w 1595"/>
              <a:gd name="T1" fmla="*/ 0 h 1596"/>
              <a:gd name="T2" fmla="*/ 162 w 1595"/>
              <a:gd name="T3" fmla="*/ 0 h 1596"/>
              <a:gd name="T4" fmla="*/ 0 w 1595"/>
              <a:gd name="T5" fmla="*/ 163 h 1596"/>
              <a:gd name="T6" fmla="*/ 0 w 1595"/>
              <a:gd name="T7" fmla="*/ 1595 h 1596"/>
              <a:gd name="T8" fmla="*/ 1594 w 1595"/>
              <a:gd name="T9" fmla="*/ 0 h 1596"/>
              <a:gd name="T10" fmla="*/ 162 w 1595"/>
              <a:gd name="T11" fmla="*/ 0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5" h="1596">
                <a:moveTo>
                  <a:pt x="162" y="0"/>
                </a:moveTo>
                <a:lnTo>
                  <a:pt x="162" y="0"/>
                </a:lnTo>
                <a:cubicBezTo>
                  <a:pt x="72" y="0"/>
                  <a:pt x="0" y="73"/>
                  <a:pt x="0" y="163"/>
                </a:cubicBezTo>
                <a:cubicBezTo>
                  <a:pt x="0" y="1595"/>
                  <a:pt x="0" y="1595"/>
                  <a:pt x="0" y="1595"/>
                </a:cubicBezTo>
                <a:cubicBezTo>
                  <a:pt x="881" y="1595"/>
                  <a:pt x="1594" y="882"/>
                  <a:pt x="1594" y="0"/>
                </a:cubicBezTo>
                <a:lnTo>
                  <a:pt x="162" y="0"/>
                </a:lnTo>
              </a:path>
            </a:pathLst>
          </a:custGeom>
          <a:solidFill>
            <a:srgbClr val="F29B26"/>
          </a:solidFill>
          <a:ln>
            <a:noFill/>
          </a:ln>
          <a:effectLst/>
        </p:spPr>
        <p:txBody>
          <a:bodyPr wrap="none" anchor="ctr"/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 b="0" dirty="0">
              <a:solidFill>
                <a:srgbClr val="445469"/>
              </a:solidFill>
              <a:latin typeface="Lato Light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84967" y="2856131"/>
            <a:ext cx="548548" cy="24250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76" dirty="0">
                <a:solidFill>
                  <a:srgbClr val="FFFFFF"/>
                </a:solidFill>
                <a:latin typeface="Lato Black" charset="0"/>
                <a:ea typeface="Lato Black" charset="0"/>
                <a:cs typeface="Lato Black" charset="0"/>
              </a:rPr>
              <a:t>NIVEL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782653" y="3006730"/>
            <a:ext cx="550155" cy="531045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26" dirty="0">
                <a:solidFill>
                  <a:srgbClr val="FFFFFF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3226" dirty="0">
              <a:solidFill>
                <a:srgbClr val="FFFFF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7" name="Shape 2618"/>
          <p:cNvSpPr/>
          <p:nvPr/>
        </p:nvSpPr>
        <p:spPr>
          <a:xfrm>
            <a:off x="5832797" y="2904647"/>
            <a:ext cx="479263" cy="446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6717" y="972443"/>
            <a:ext cx="3770588" cy="542586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30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Niveles de atención</a:t>
            </a:r>
            <a:endParaRPr lang="id-ID" sz="330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88454" y="1783322"/>
            <a:ext cx="582541" cy="342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61" tIns="17132" rIns="34261" bIns="17132"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3051450" y="1437145"/>
            <a:ext cx="3056571" cy="340909"/>
          </a:xfrm>
          <a:prstGeom prst="rect">
            <a:avLst/>
          </a:prstGeom>
        </p:spPr>
        <p:txBody>
          <a:bodyPr vert="horz" wrap="none" lIns="81580" tIns="40790" rIns="81580" bIns="4079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 fontAlgn="auto">
              <a:spcAft>
                <a:spcPts val="0"/>
              </a:spcAft>
            </a:pPr>
            <a:r>
              <a:rPr lang="en-US" sz="1400" b="0" dirty="0">
                <a:solidFill>
                  <a:srgbClr val="445469"/>
                </a:solidFill>
                <a:latin typeface="Lato Light"/>
                <a:cs typeface="Lato Light"/>
              </a:rPr>
              <a:t>Organizados en 3 niveles de atención</a:t>
            </a:r>
            <a:endParaRPr lang="en-US" sz="1400" b="0" dirty="0">
              <a:solidFill>
                <a:srgbClr val="1EA185"/>
              </a:solidFill>
              <a:latin typeface="Lato Light"/>
              <a:cs typeface="Lato Light"/>
            </a:endParaRPr>
          </a:p>
        </p:txBody>
      </p:sp>
      <p:sp>
        <p:nvSpPr>
          <p:cNvPr id="59" name="Right Arrow 37"/>
          <p:cNvSpPr/>
          <p:nvPr/>
        </p:nvSpPr>
        <p:spPr>
          <a:xfrm>
            <a:off x="4464998" y="3442194"/>
            <a:ext cx="226714" cy="324516"/>
          </a:xfrm>
          <a:prstGeom prst="rightArrow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sp>
        <p:nvSpPr>
          <p:cNvPr id="60" name="Right Arrow 37"/>
          <p:cNvSpPr/>
          <p:nvPr/>
        </p:nvSpPr>
        <p:spPr>
          <a:xfrm>
            <a:off x="6717005" y="3442194"/>
            <a:ext cx="226714" cy="324516"/>
          </a:xfrm>
          <a:prstGeom prst="rightArrow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FFFFF"/>
              </a:solidFill>
              <a:latin typeface="Lato Light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273627" y="2911711"/>
            <a:ext cx="1077686" cy="1682060"/>
            <a:chOff x="1719943" y="2911711"/>
            <a:chExt cx="1077686" cy="1682060"/>
          </a:xfrm>
        </p:grpSpPr>
        <p:sp>
          <p:nvSpPr>
            <p:cNvPr id="119" name="Shape 2629"/>
            <p:cNvSpPr/>
            <p:nvPr/>
          </p:nvSpPr>
          <p:spPr>
            <a:xfrm>
              <a:off x="1934928" y="3099625"/>
              <a:ext cx="276267" cy="280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41" y="20618"/>
                  </a:moveTo>
                  <a:cubicBezTo>
                    <a:pt x="15826" y="20618"/>
                    <a:pt x="15226" y="20482"/>
                    <a:pt x="14660" y="20214"/>
                  </a:cubicBezTo>
                  <a:cubicBezTo>
                    <a:pt x="14607" y="20189"/>
                    <a:pt x="14552" y="20170"/>
                    <a:pt x="14497" y="20155"/>
                  </a:cubicBezTo>
                  <a:cubicBezTo>
                    <a:pt x="8918" y="17308"/>
                    <a:pt x="4295" y="12685"/>
                    <a:pt x="1448" y="7105"/>
                  </a:cubicBezTo>
                  <a:cubicBezTo>
                    <a:pt x="1432" y="7048"/>
                    <a:pt x="1412" y="6991"/>
                    <a:pt x="1386" y="6936"/>
                  </a:cubicBezTo>
                  <a:cubicBezTo>
                    <a:pt x="1117" y="6369"/>
                    <a:pt x="982" y="5770"/>
                    <a:pt x="982" y="5155"/>
                  </a:cubicBezTo>
                  <a:cubicBezTo>
                    <a:pt x="982" y="2774"/>
                    <a:pt x="3066" y="982"/>
                    <a:pt x="4417" y="982"/>
                  </a:cubicBezTo>
                  <a:cubicBezTo>
                    <a:pt x="4594" y="982"/>
                    <a:pt x="4711" y="1072"/>
                    <a:pt x="4764" y="1126"/>
                  </a:cubicBezTo>
                  <a:cubicBezTo>
                    <a:pt x="4776" y="1139"/>
                    <a:pt x="4798" y="1164"/>
                    <a:pt x="4831" y="1216"/>
                  </a:cubicBezTo>
                  <a:cubicBezTo>
                    <a:pt x="4848" y="1244"/>
                    <a:pt x="4867" y="1271"/>
                    <a:pt x="4887" y="1297"/>
                  </a:cubicBezTo>
                  <a:lnTo>
                    <a:pt x="8118" y="5453"/>
                  </a:lnTo>
                  <a:cubicBezTo>
                    <a:pt x="8143" y="5485"/>
                    <a:pt x="8170" y="5515"/>
                    <a:pt x="8199" y="5544"/>
                  </a:cubicBezTo>
                  <a:cubicBezTo>
                    <a:pt x="8253" y="5598"/>
                    <a:pt x="8343" y="5715"/>
                    <a:pt x="8343" y="5891"/>
                  </a:cubicBezTo>
                  <a:cubicBezTo>
                    <a:pt x="8343" y="5978"/>
                    <a:pt x="8319" y="6060"/>
                    <a:pt x="8272" y="6135"/>
                  </a:cubicBezTo>
                  <a:lnTo>
                    <a:pt x="7178" y="7221"/>
                  </a:lnTo>
                  <a:cubicBezTo>
                    <a:pt x="7173" y="7226"/>
                    <a:pt x="7168" y="7231"/>
                    <a:pt x="7163" y="7236"/>
                  </a:cubicBezTo>
                  <a:cubicBezTo>
                    <a:pt x="6767" y="7609"/>
                    <a:pt x="6541" y="8126"/>
                    <a:pt x="6541" y="8668"/>
                  </a:cubicBezTo>
                  <a:cubicBezTo>
                    <a:pt x="6541" y="9175"/>
                    <a:pt x="6738" y="9658"/>
                    <a:pt x="7080" y="10020"/>
                  </a:cubicBezTo>
                  <a:cubicBezTo>
                    <a:pt x="7092" y="10040"/>
                    <a:pt x="7105" y="10059"/>
                    <a:pt x="7119" y="10078"/>
                  </a:cubicBezTo>
                  <a:cubicBezTo>
                    <a:pt x="8325" y="11745"/>
                    <a:pt x="9807" y="13222"/>
                    <a:pt x="11525" y="14469"/>
                  </a:cubicBezTo>
                  <a:cubicBezTo>
                    <a:pt x="11538" y="14478"/>
                    <a:pt x="11551" y="14487"/>
                    <a:pt x="11565" y="14496"/>
                  </a:cubicBezTo>
                  <a:cubicBezTo>
                    <a:pt x="11928" y="14844"/>
                    <a:pt x="12414" y="15045"/>
                    <a:pt x="12924" y="15045"/>
                  </a:cubicBezTo>
                  <a:cubicBezTo>
                    <a:pt x="13436" y="15045"/>
                    <a:pt x="13930" y="14840"/>
                    <a:pt x="14297" y="14479"/>
                  </a:cubicBezTo>
                  <a:cubicBezTo>
                    <a:pt x="14316" y="14463"/>
                    <a:pt x="14335" y="14446"/>
                    <a:pt x="14352" y="14427"/>
                  </a:cubicBezTo>
                  <a:lnTo>
                    <a:pt x="15451" y="13320"/>
                  </a:lnTo>
                  <a:cubicBezTo>
                    <a:pt x="15529" y="13271"/>
                    <a:pt x="15611" y="13247"/>
                    <a:pt x="15697" y="13247"/>
                  </a:cubicBezTo>
                  <a:cubicBezTo>
                    <a:pt x="15874" y="13247"/>
                    <a:pt x="15990" y="13337"/>
                    <a:pt x="16044" y="13391"/>
                  </a:cubicBezTo>
                  <a:cubicBezTo>
                    <a:pt x="16073" y="13420"/>
                    <a:pt x="16103" y="13447"/>
                    <a:pt x="16135" y="13472"/>
                  </a:cubicBezTo>
                  <a:lnTo>
                    <a:pt x="20291" y="16704"/>
                  </a:lnTo>
                  <a:cubicBezTo>
                    <a:pt x="20317" y="16725"/>
                    <a:pt x="20345" y="16744"/>
                    <a:pt x="20374" y="16762"/>
                  </a:cubicBezTo>
                  <a:cubicBezTo>
                    <a:pt x="20426" y="16795"/>
                    <a:pt x="20449" y="16816"/>
                    <a:pt x="20461" y="16827"/>
                  </a:cubicBezTo>
                  <a:cubicBezTo>
                    <a:pt x="20515" y="16881"/>
                    <a:pt x="20605" y="16997"/>
                    <a:pt x="20605" y="17174"/>
                  </a:cubicBezTo>
                  <a:cubicBezTo>
                    <a:pt x="20605" y="17207"/>
                    <a:pt x="20606" y="17240"/>
                    <a:pt x="20610" y="17273"/>
                  </a:cubicBezTo>
                  <a:cubicBezTo>
                    <a:pt x="20533" y="18625"/>
                    <a:pt x="18769" y="20618"/>
                    <a:pt x="16441" y="20618"/>
                  </a:cubicBezTo>
                  <a:moveTo>
                    <a:pt x="21586" y="17174"/>
                  </a:moveTo>
                  <a:cubicBezTo>
                    <a:pt x="21586" y="16768"/>
                    <a:pt x="21421" y="16399"/>
                    <a:pt x="21155" y="16133"/>
                  </a:cubicBezTo>
                  <a:cubicBezTo>
                    <a:pt x="21077" y="16054"/>
                    <a:pt x="20988" y="15988"/>
                    <a:pt x="20893" y="15929"/>
                  </a:cubicBezTo>
                  <a:lnTo>
                    <a:pt x="16738" y="12697"/>
                  </a:lnTo>
                  <a:cubicBezTo>
                    <a:pt x="16471" y="12430"/>
                    <a:pt x="16104" y="12265"/>
                    <a:pt x="15697" y="12265"/>
                  </a:cubicBezTo>
                  <a:cubicBezTo>
                    <a:pt x="15364" y="12265"/>
                    <a:pt x="15060" y="12380"/>
                    <a:pt x="14815" y="12567"/>
                  </a:cubicBezTo>
                  <a:lnTo>
                    <a:pt x="13655" y="13736"/>
                  </a:lnTo>
                  <a:lnTo>
                    <a:pt x="13652" y="13733"/>
                  </a:lnTo>
                  <a:cubicBezTo>
                    <a:pt x="13473" y="13934"/>
                    <a:pt x="13214" y="14063"/>
                    <a:pt x="12924" y="14063"/>
                  </a:cubicBezTo>
                  <a:cubicBezTo>
                    <a:pt x="12592" y="14063"/>
                    <a:pt x="12300" y="13897"/>
                    <a:pt x="12122" y="13645"/>
                  </a:cubicBezTo>
                  <a:cubicBezTo>
                    <a:pt x="12116" y="13654"/>
                    <a:pt x="12107" y="13663"/>
                    <a:pt x="12101" y="13674"/>
                  </a:cubicBezTo>
                  <a:cubicBezTo>
                    <a:pt x="10497" y="12510"/>
                    <a:pt x="9076" y="11108"/>
                    <a:pt x="7914" y="9502"/>
                  </a:cubicBezTo>
                  <a:cubicBezTo>
                    <a:pt x="7925" y="9495"/>
                    <a:pt x="7935" y="9486"/>
                    <a:pt x="7947" y="9479"/>
                  </a:cubicBezTo>
                  <a:cubicBezTo>
                    <a:pt x="7691" y="9299"/>
                    <a:pt x="7523" y="9004"/>
                    <a:pt x="7523" y="8668"/>
                  </a:cubicBezTo>
                  <a:cubicBezTo>
                    <a:pt x="7523" y="8367"/>
                    <a:pt x="7659" y="8101"/>
                    <a:pt x="7871" y="7920"/>
                  </a:cubicBezTo>
                  <a:lnTo>
                    <a:pt x="7870" y="7918"/>
                  </a:lnTo>
                  <a:lnTo>
                    <a:pt x="9023" y="6773"/>
                  </a:lnTo>
                  <a:cubicBezTo>
                    <a:pt x="9211" y="6528"/>
                    <a:pt x="9325" y="6224"/>
                    <a:pt x="9325" y="5891"/>
                  </a:cubicBezTo>
                  <a:cubicBezTo>
                    <a:pt x="9325" y="5485"/>
                    <a:pt x="9160" y="5116"/>
                    <a:pt x="8893" y="4850"/>
                  </a:cubicBezTo>
                  <a:lnTo>
                    <a:pt x="5662" y="693"/>
                  </a:lnTo>
                  <a:cubicBezTo>
                    <a:pt x="5603" y="599"/>
                    <a:pt x="5537" y="510"/>
                    <a:pt x="5458" y="432"/>
                  </a:cubicBezTo>
                  <a:cubicBezTo>
                    <a:pt x="5191" y="165"/>
                    <a:pt x="4823" y="0"/>
                    <a:pt x="4417" y="0"/>
                  </a:cubicBezTo>
                  <a:cubicBezTo>
                    <a:pt x="2454" y="0"/>
                    <a:pt x="0" y="2308"/>
                    <a:pt x="0" y="5155"/>
                  </a:cubicBezTo>
                  <a:cubicBezTo>
                    <a:pt x="0" y="5943"/>
                    <a:pt x="183" y="6688"/>
                    <a:pt x="499" y="7356"/>
                  </a:cubicBezTo>
                  <a:lnTo>
                    <a:pt x="482" y="7373"/>
                  </a:lnTo>
                  <a:cubicBezTo>
                    <a:pt x="3435" y="13255"/>
                    <a:pt x="8343" y="18164"/>
                    <a:pt x="14224" y="21117"/>
                  </a:cubicBezTo>
                  <a:lnTo>
                    <a:pt x="14240" y="21101"/>
                  </a:lnTo>
                  <a:cubicBezTo>
                    <a:pt x="14908" y="21418"/>
                    <a:pt x="15652" y="21600"/>
                    <a:pt x="16441" y="21600"/>
                  </a:cubicBezTo>
                  <a:cubicBezTo>
                    <a:pt x="19287" y="21600"/>
                    <a:pt x="21594" y="19145"/>
                    <a:pt x="21594" y="17182"/>
                  </a:cubicBezTo>
                  <a:cubicBezTo>
                    <a:pt x="21594" y="17179"/>
                    <a:pt x="21594" y="17177"/>
                    <a:pt x="21594" y="17174"/>
                  </a:cubicBezTo>
                  <a:cubicBezTo>
                    <a:pt x="21594" y="17174"/>
                    <a:pt x="21586" y="17174"/>
                    <a:pt x="21586" y="17174"/>
                  </a:cubicBezTo>
                  <a:close/>
                  <a:moveTo>
                    <a:pt x="11785" y="10800"/>
                  </a:moveTo>
                  <a:cubicBezTo>
                    <a:pt x="12326" y="10800"/>
                    <a:pt x="12766" y="10360"/>
                    <a:pt x="12766" y="9819"/>
                  </a:cubicBezTo>
                  <a:cubicBezTo>
                    <a:pt x="12766" y="9276"/>
                    <a:pt x="12326" y="8836"/>
                    <a:pt x="11785" y="8836"/>
                  </a:cubicBezTo>
                  <a:cubicBezTo>
                    <a:pt x="11242" y="8836"/>
                    <a:pt x="10803" y="9276"/>
                    <a:pt x="10803" y="9819"/>
                  </a:cubicBezTo>
                  <a:cubicBezTo>
                    <a:pt x="10803" y="10360"/>
                    <a:pt x="11242" y="10800"/>
                    <a:pt x="11785" y="10800"/>
                  </a:cubicBezTo>
                  <a:moveTo>
                    <a:pt x="11785" y="5891"/>
                  </a:moveTo>
                  <a:cubicBezTo>
                    <a:pt x="13953" y="5891"/>
                    <a:pt x="15711" y="7649"/>
                    <a:pt x="15711" y="9819"/>
                  </a:cubicBezTo>
                  <a:cubicBezTo>
                    <a:pt x="15711" y="10090"/>
                    <a:pt x="15930" y="10309"/>
                    <a:pt x="16201" y="10309"/>
                  </a:cubicBezTo>
                  <a:cubicBezTo>
                    <a:pt x="16472" y="10309"/>
                    <a:pt x="16692" y="10090"/>
                    <a:pt x="16692" y="9819"/>
                  </a:cubicBezTo>
                  <a:cubicBezTo>
                    <a:pt x="16692" y="7107"/>
                    <a:pt x="14495" y="4909"/>
                    <a:pt x="11785" y="4909"/>
                  </a:cubicBezTo>
                  <a:cubicBezTo>
                    <a:pt x="11513" y="4909"/>
                    <a:pt x="11294" y="5129"/>
                    <a:pt x="11294" y="5400"/>
                  </a:cubicBezTo>
                  <a:cubicBezTo>
                    <a:pt x="11294" y="5672"/>
                    <a:pt x="11513" y="5891"/>
                    <a:pt x="11785" y="5891"/>
                  </a:cubicBezTo>
                  <a:moveTo>
                    <a:pt x="11785" y="982"/>
                  </a:moveTo>
                  <a:cubicBezTo>
                    <a:pt x="16663" y="982"/>
                    <a:pt x="20618" y="4939"/>
                    <a:pt x="20618" y="9819"/>
                  </a:cubicBezTo>
                  <a:cubicBezTo>
                    <a:pt x="20618" y="10090"/>
                    <a:pt x="20838" y="10309"/>
                    <a:pt x="21109" y="10309"/>
                  </a:cubicBezTo>
                  <a:cubicBezTo>
                    <a:pt x="21380" y="10309"/>
                    <a:pt x="21600" y="10090"/>
                    <a:pt x="21600" y="9819"/>
                  </a:cubicBezTo>
                  <a:cubicBezTo>
                    <a:pt x="21600" y="4396"/>
                    <a:pt x="17206" y="0"/>
                    <a:pt x="11785" y="0"/>
                  </a:cubicBezTo>
                  <a:cubicBezTo>
                    <a:pt x="11513" y="0"/>
                    <a:pt x="11294" y="220"/>
                    <a:pt x="11294" y="491"/>
                  </a:cubicBezTo>
                  <a:cubicBezTo>
                    <a:pt x="11294" y="762"/>
                    <a:pt x="11513" y="982"/>
                    <a:pt x="11785" y="982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4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b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49" name="Shape 2525"/>
            <p:cNvSpPr/>
            <p:nvPr/>
          </p:nvSpPr>
          <p:spPr>
            <a:xfrm>
              <a:off x="1899866" y="4050402"/>
              <a:ext cx="332945" cy="322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562" y="17673"/>
                    <a:pt x="11782" y="17453"/>
                    <a:pt x="11782" y="17182"/>
                  </a:cubicBezTo>
                  <a:cubicBezTo>
                    <a:pt x="11782" y="16911"/>
                    <a:pt x="11562" y="16691"/>
                    <a:pt x="11291" y="16691"/>
                  </a:cubicBezTo>
                  <a:cubicBezTo>
                    <a:pt x="11020" y="16691"/>
                    <a:pt x="10800" y="16911"/>
                    <a:pt x="10800" y="17182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17673" y="18655"/>
                  </a:moveTo>
                  <a:lnTo>
                    <a:pt x="13745" y="18655"/>
                  </a:lnTo>
                  <a:lnTo>
                    <a:pt x="13745" y="12273"/>
                  </a:lnTo>
                  <a:cubicBezTo>
                    <a:pt x="13745" y="12002"/>
                    <a:pt x="13525" y="11782"/>
                    <a:pt x="13255" y="11782"/>
                  </a:cubicBezTo>
                  <a:lnTo>
                    <a:pt x="8345" y="11782"/>
                  </a:lnTo>
                  <a:cubicBezTo>
                    <a:pt x="8075" y="11782"/>
                    <a:pt x="7855" y="12002"/>
                    <a:pt x="7855" y="12273"/>
                  </a:cubicBezTo>
                  <a:lnTo>
                    <a:pt x="7855" y="18655"/>
                  </a:lnTo>
                  <a:lnTo>
                    <a:pt x="3927" y="18655"/>
                  </a:lnTo>
                  <a:lnTo>
                    <a:pt x="3927" y="8058"/>
                  </a:lnTo>
                  <a:lnTo>
                    <a:pt x="10800" y="1185"/>
                  </a:lnTo>
                  <a:lnTo>
                    <a:pt x="17673" y="8058"/>
                  </a:lnTo>
                  <a:cubicBezTo>
                    <a:pt x="17673" y="8058"/>
                    <a:pt x="17673" y="18655"/>
                    <a:pt x="17673" y="18655"/>
                  </a:cubicBezTo>
                  <a:close/>
                  <a:moveTo>
                    <a:pt x="17673" y="20618"/>
                  </a:moveTo>
                  <a:lnTo>
                    <a:pt x="13745" y="20618"/>
                  </a:lnTo>
                  <a:lnTo>
                    <a:pt x="13745" y="19636"/>
                  </a:lnTo>
                  <a:lnTo>
                    <a:pt x="17673" y="19636"/>
                  </a:lnTo>
                  <a:cubicBezTo>
                    <a:pt x="17673" y="19636"/>
                    <a:pt x="17673" y="20618"/>
                    <a:pt x="17673" y="20618"/>
                  </a:cubicBezTo>
                  <a:close/>
                  <a:moveTo>
                    <a:pt x="12764" y="20618"/>
                  </a:moveTo>
                  <a:lnTo>
                    <a:pt x="8836" y="20618"/>
                  </a:lnTo>
                  <a:lnTo>
                    <a:pt x="8836" y="12764"/>
                  </a:lnTo>
                  <a:lnTo>
                    <a:pt x="12764" y="12764"/>
                  </a:lnTo>
                  <a:cubicBezTo>
                    <a:pt x="12764" y="12764"/>
                    <a:pt x="12764" y="20618"/>
                    <a:pt x="12764" y="20618"/>
                  </a:cubicBezTo>
                  <a:close/>
                  <a:moveTo>
                    <a:pt x="7855" y="20618"/>
                  </a:moveTo>
                  <a:lnTo>
                    <a:pt x="3927" y="20618"/>
                  </a:lnTo>
                  <a:lnTo>
                    <a:pt x="3927" y="19636"/>
                  </a:lnTo>
                  <a:lnTo>
                    <a:pt x="7855" y="19636"/>
                  </a:lnTo>
                  <a:cubicBezTo>
                    <a:pt x="7855" y="19636"/>
                    <a:pt x="7855" y="20618"/>
                    <a:pt x="7855" y="20618"/>
                  </a:cubicBezTo>
                  <a:close/>
                  <a:moveTo>
                    <a:pt x="14727" y="1964"/>
                  </a:moveTo>
                  <a:lnTo>
                    <a:pt x="16691" y="1964"/>
                  </a:lnTo>
                  <a:lnTo>
                    <a:pt x="16691" y="5688"/>
                  </a:lnTo>
                  <a:lnTo>
                    <a:pt x="14727" y="3724"/>
                  </a:lnTo>
                  <a:cubicBezTo>
                    <a:pt x="14727" y="3724"/>
                    <a:pt x="14727" y="1964"/>
                    <a:pt x="14727" y="1964"/>
                  </a:cubicBezTo>
                  <a:close/>
                  <a:moveTo>
                    <a:pt x="21456" y="10453"/>
                  </a:moveTo>
                  <a:lnTo>
                    <a:pt x="17673" y="6670"/>
                  </a:lnTo>
                  <a:lnTo>
                    <a:pt x="17673" y="1473"/>
                  </a:lnTo>
                  <a:cubicBezTo>
                    <a:pt x="17673" y="1202"/>
                    <a:pt x="17453" y="982"/>
                    <a:pt x="17182" y="982"/>
                  </a:cubicBezTo>
                  <a:lnTo>
                    <a:pt x="14236" y="982"/>
                  </a:lnTo>
                  <a:cubicBezTo>
                    <a:pt x="13966" y="982"/>
                    <a:pt x="13745" y="1202"/>
                    <a:pt x="13745" y="1473"/>
                  </a:cubicBezTo>
                  <a:lnTo>
                    <a:pt x="13745" y="2742"/>
                  </a:lnTo>
                  <a:lnTo>
                    <a:pt x="11147" y="144"/>
                  </a:lnTo>
                  <a:cubicBezTo>
                    <a:pt x="11058" y="55"/>
                    <a:pt x="10935" y="0"/>
                    <a:pt x="10800" y="0"/>
                  </a:cubicBezTo>
                  <a:cubicBezTo>
                    <a:pt x="10665" y="0"/>
                    <a:pt x="10542" y="55"/>
                    <a:pt x="10453" y="144"/>
                  </a:cubicBezTo>
                  <a:lnTo>
                    <a:pt x="144" y="10453"/>
                  </a:lnTo>
                  <a:cubicBezTo>
                    <a:pt x="55" y="10542"/>
                    <a:pt x="0" y="10665"/>
                    <a:pt x="0" y="10800"/>
                  </a:cubicBezTo>
                  <a:cubicBezTo>
                    <a:pt x="0" y="11072"/>
                    <a:pt x="220" y="11291"/>
                    <a:pt x="491" y="11291"/>
                  </a:cubicBezTo>
                  <a:cubicBezTo>
                    <a:pt x="626" y="11291"/>
                    <a:pt x="749" y="11236"/>
                    <a:pt x="838" y="11147"/>
                  </a:cubicBezTo>
                  <a:lnTo>
                    <a:pt x="2945" y="9040"/>
                  </a:lnTo>
                  <a:lnTo>
                    <a:pt x="2945" y="21109"/>
                  </a:lnTo>
                  <a:cubicBezTo>
                    <a:pt x="2945" y="21381"/>
                    <a:pt x="3166" y="21600"/>
                    <a:pt x="3436" y="21600"/>
                  </a:cubicBezTo>
                  <a:lnTo>
                    <a:pt x="18164" y="21600"/>
                  </a:lnTo>
                  <a:cubicBezTo>
                    <a:pt x="18434" y="21600"/>
                    <a:pt x="18655" y="21381"/>
                    <a:pt x="18655" y="21109"/>
                  </a:cubicBezTo>
                  <a:lnTo>
                    <a:pt x="18655" y="9040"/>
                  </a:lnTo>
                  <a:lnTo>
                    <a:pt x="20762" y="11147"/>
                  </a:lnTo>
                  <a:cubicBezTo>
                    <a:pt x="20851" y="11236"/>
                    <a:pt x="20974" y="11291"/>
                    <a:pt x="21109" y="11291"/>
                  </a:cubicBezTo>
                  <a:cubicBezTo>
                    <a:pt x="21380" y="11291"/>
                    <a:pt x="21600" y="11072"/>
                    <a:pt x="21600" y="10800"/>
                  </a:cubicBezTo>
                  <a:cubicBezTo>
                    <a:pt x="21600" y="10665"/>
                    <a:pt x="21545" y="10542"/>
                    <a:pt x="21456" y="10453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defTabSz="17144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b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Light" charset="0"/>
                <a:ea typeface="Lato Light" charset="0"/>
                <a:cs typeface="Lato Light" charset="0"/>
                <a:sym typeface="Gill Sans"/>
              </a:endParaRPr>
            </a:p>
          </p:txBody>
        </p:sp>
        <p:sp>
          <p:nvSpPr>
            <p:cNvPr id="53" name="Shape 2645"/>
            <p:cNvSpPr/>
            <p:nvPr/>
          </p:nvSpPr>
          <p:spPr>
            <a:xfrm>
              <a:off x="1890242" y="3568543"/>
              <a:ext cx="352195" cy="279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rgbClr val="680000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9" name="Llamada de flecha a la derecha 8"/>
            <p:cNvSpPr/>
            <p:nvPr/>
          </p:nvSpPr>
          <p:spPr>
            <a:xfrm>
              <a:off x="1719943" y="2911711"/>
              <a:ext cx="1077686" cy="1682060"/>
            </a:xfrm>
            <a:prstGeom prst="rightArrowCallout">
              <a:avLst/>
            </a:prstGeom>
            <a:noFill/>
            <a:ln w="31750">
              <a:solidFill>
                <a:srgbClr val="44546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75926" y="3119278"/>
            <a:ext cx="888648" cy="1177959"/>
            <a:chOff x="807467" y="3099625"/>
            <a:chExt cx="888648" cy="1177959"/>
          </a:xfrm>
        </p:grpSpPr>
        <p:sp>
          <p:nvSpPr>
            <p:cNvPr id="51" name="Shape 2616"/>
            <p:cNvSpPr/>
            <p:nvPr/>
          </p:nvSpPr>
          <p:spPr>
            <a:xfrm>
              <a:off x="849945" y="3679383"/>
              <a:ext cx="671523" cy="59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3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10"/>
                    <a:pt x="6113" y="10507"/>
                    <a:pt x="5698" y="9969"/>
                  </a:cubicBezTo>
                  <a:cubicBezTo>
                    <a:pt x="5646" y="9902"/>
                    <a:pt x="5599" y="9842"/>
                    <a:pt x="5562" y="9786"/>
                  </a:cubicBezTo>
                  <a:cubicBezTo>
                    <a:pt x="5550" y="9769"/>
                    <a:pt x="5538" y="9752"/>
                    <a:pt x="5526" y="9735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2"/>
                  </a:cubicBezTo>
                  <a:cubicBezTo>
                    <a:pt x="5249" y="6721"/>
                    <a:pt x="4603" y="5151"/>
                    <a:pt x="5035" y="3988"/>
                  </a:cubicBezTo>
                  <a:cubicBezTo>
                    <a:pt x="5619" y="2411"/>
                    <a:pt x="6140" y="2099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2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4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6"/>
                  </a:cubicBezTo>
                  <a:cubicBezTo>
                    <a:pt x="11091" y="9842"/>
                    <a:pt x="11044" y="9902"/>
                    <a:pt x="10992" y="9969"/>
                  </a:cubicBezTo>
                  <a:cubicBezTo>
                    <a:pt x="10578" y="10507"/>
                    <a:pt x="9806" y="11510"/>
                    <a:pt x="9806" y="13567"/>
                  </a:cubicBezTo>
                  <a:cubicBezTo>
                    <a:pt x="9806" y="15972"/>
                    <a:pt x="11535" y="17087"/>
                    <a:pt x="12500" y="17361"/>
                  </a:cubicBezTo>
                  <a:cubicBezTo>
                    <a:pt x="13925" y="17916"/>
                    <a:pt x="15432" y="18665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40"/>
                    <a:pt x="12999" y="4821"/>
                    <a:pt x="12211" y="2789"/>
                  </a:cubicBezTo>
                  <a:cubicBezTo>
                    <a:pt x="11716" y="1514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7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7"/>
                    <a:pt x="12782" y="16326"/>
                  </a:cubicBezTo>
                  <a:moveTo>
                    <a:pt x="18035" y="15774"/>
                  </a:moveTo>
                  <a:cubicBezTo>
                    <a:pt x="18035" y="15774"/>
                    <a:pt x="16217" y="15312"/>
                    <a:pt x="16217" y="13291"/>
                  </a:cubicBezTo>
                  <a:cubicBezTo>
                    <a:pt x="16217" y="11515"/>
                    <a:pt x="17087" y="10890"/>
                    <a:pt x="17376" y="10458"/>
                  </a:cubicBezTo>
                  <a:cubicBezTo>
                    <a:pt x="17376" y="10458"/>
                    <a:pt x="17968" y="9906"/>
                    <a:pt x="17572" y="8122"/>
                  </a:cubicBezTo>
                  <a:cubicBezTo>
                    <a:pt x="18232" y="7146"/>
                    <a:pt x="18387" y="5419"/>
                    <a:pt x="17669" y="3590"/>
                  </a:cubicBezTo>
                  <a:cubicBezTo>
                    <a:pt x="17218" y="2442"/>
                    <a:pt x="16666" y="1814"/>
                    <a:pt x="16059" y="1449"/>
                  </a:cubicBezTo>
                  <a:cubicBezTo>
                    <a:pt x="15612" y="1180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4"/>
                  </a:cubicBezTo>
                  <a:cubicBezTo>
                    <a:pt x="12878" y="1781"/>
                    <a:pt x="12997" y="2064"/>
                    <a:pt x="13115" y="2366"/>
                  </a:cubicBezTo>
                  <a:cubicBezTo>
                    <a:pt x="13131" y="2409"/>
                    <a:pt x="13143" y="2453"/>
                    <a:pt x="13159" y="2496"/>
                  </a:cubicBezTo>
                  <a:cubicBezTo>
                    <a:pt x="13436" y="2360"/>
                    <a:pt x="13994" y="2160"/>
                    <a:pt x="14614" y="2160"/>
                  </a:cubicBezTo>
                  <a:cubicBezTo>
                    <a:pt x="15001" y="2160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9"/>
                  </a:cubicBezTo>
                  <a:cubicBezTo>
                    <a:pt x="17366" y="5541"/>
                    <a:pt x="17207" y="6853"/>
                    <a:pt x="16784" y="7478"/>
                  </a:cubicBezTo>
                  <a:cubicBezTo>
                    <a:pt x="16610" y="7736"/>
                    <a:pt x="16549" y="8067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4"/>
                    <a:pt x="16607" y="9786"/>
                    <a:pt x="16584" y="9820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8"/>
                    <a:pt x="15236" y="11419"/>
                    <a:pt x="15236" y="13291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7"/>
                    <a:pt x="20311" y="17926"/>
                    <a:pt x="20570" y="19440"/>
                  </a:cubicBezTo>
                  <a:lnTo>
                    <a:pt x="17464" y="19440"/>
                  </a:lnTo>
                  <a:cubicBezTo>
                    <a:pt x="17553" y="19773"/>
                    <a:pt x="17615" y="20132"/>
                    <a:pt x="17645" y="20520"/>
                  </a:cubicBezTo>
                  <a:lnTo>
                    <a:pt x="21152" y="20520"/>
                  </a:lnTo>
                  <a:cubicBezTo>
                    <a:pt x="21600" y="20520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4"/>
                  </a:cubicBezTo>
                </a:path>
              </a:pathLst>
            </a:custGeom>
            <a:solidFill>
              <a:srgbClr val="445469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67" y="3099625"/>
              <a:ext cx="888648" cy="555405"/>
            </a:xfrm>
            <a:prstGeom prst="rect">
              <a:avLst/>
            </a:prstGeom>
          </p:spPr>
        </p:pic>
      </p:grpSp>
      <p:sp>
        <p:nvSpPr>
          <p:cNvPr id="77" name="Shape 2787"/>
          <p:cNvSpPr/>
          <p:nvPr/>
        </p:nvSpPr>
        <p:spPr>
          <a:xfrm>
            <a:off x="8070474" y="2927529"/>
            <a:ext cx="487373" cy="487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BD392F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5194453" y="3441728"/>
            <a:ext cx="1381203" cy="837455"/>
          </a:xfrm>
          <a:prstGeom prst="rect">
            <a:avLst/>
          </a:prstGeom>
        </p:spPr>
        <p:txBody>
          <a:bodyPr vert="horz" wrap="square" lIns="81580" tIns="40790" rIns="81580" bIns="4079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 fontAlgn="auto">
              <a:lnSpc>
                <a:spcPts val="1366"/>
              </a:lnSpc>
              <a:spcAft>
                <a:spcPts val="0"/>
              </a:spcAft>
            </a:pPr>
            <a:r>
              <a:rPr lang="en-US" sz="1200" dirty="0">
                <a:solidFill>
                  <a:srgbClr val="680000"/>
                </a:solidFill>
                <a:latin typeface="Lato Light" charset="0"/>
                <a:ea typeface="Lato Light" charset="0"/>
                <a:cs typeface="Lato Light" charset="0"/>
              </a:rPr>
              <a:t>TÉCNICOS</a:t>
            </a:r>
          </a:p>
          <a:p>
            <a:pPr defTabSz="543818" fontAlgn="auto">
              <a:lnSpc>
                <a:spcPts val="1366"/>
              </a:lnSpc>
              <a:spcAft>
                <a:spcPts val="0"/>
              </a:spcAft>
            </a:pPr>
            <a:r>
              <a:rPr lang="en-US" sz="1200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rPr>
              <a:t>Especializados en áreas y servicios concretos</a:t>
            </a:r>
          </a:p>
        </p:txBody>
      </p:sp>
      <p:sp>
        <p:nvSpPr>
          <p:cNvPr id="82" name="Subtitle 2"/>
          <p:cNvSpPr txBox="1">
            <a:spLocks/>
          </p:cNvSpPr>
          <p:nvPr/>
        </p:nvSpPr>
        <p:spPr>
          <a:xfrm>
            <a:off x="7456868" y="3480525"/>
            <a:ext cx="1370700" cy="834377"/>
          </a:xfrm>
          <a:prstGeom prst="rect">
            <a:avLst/>
          </a:prstGeom>
        </p:spPr>
        <p:txBody>
          <a:bodyPr vert="horz" wrap="square" lIns="81580" tIns="40790" rIns="81580" bIns="4079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 fontAlgn="auto">
              <a:lnSpc>
                <a:spcPts val="1366"/>
              </a:lnSpc>
              <a:spcAft>
                <a:spcPts val="0"/>
              </a:spcAft>
            </a:pPr>
            <a:r>
              <a:rPr lang="en-US" sz="1200" dirty="0">
                <a:solidFill>
                  <a:srgbClr val="680000"/>
                </a:solidFill>
                <a:latin typeface="Lato Light" charset="0"/>
                <a:ea typeface="Lato Light" charset="0"/>
                <a:cs typeface="Lato Light" charset="0"/>
              </a:rPr>
              <a:t>ANALISTAS</a:t>
            </a:r>
          </a:p>
          <a:p>
            <a:pPr defTabSz="543818" fontAlgn="auto">
              <a:lnSpc>
                <a:spcPts val="1366"/>
              </a:lnSpc>
              <a:spcAft>
                <a:spcPts val="0"/>
              </a:spcAft>
            </a:pPr>
            <a:r>
              <a:rPr lang="en-US" sz="1200" dirty="0">
                <a:solidFill>
                  <a:srgbClr val="445469"/>
                </a:solidFill>
                <a:latin typeface="Lato Light" charset="0"/>
                <a:ea typeface="Lato Light" charset="0"/>
                <a:cs typeface="Lato Light" charset="0"/>
              </a:rPr>
              <a:t>Desarrolladores y responsables de los servicios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438400" y="2677887"/>
            <a:ext cx="4224175" cy="2046514"/>
          </a:xfrm>
          <a:prstGeom prst="rect">
            <a:avLst/>
          </a:prstGeom>
          <a:noFill/>
          <a:ln w="22225">
            <a:solidFill>
              <a:srgbClr val="44546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TextBox 24"/>
          <p:cNvSpPr txBox="1"/>
          <p:nvPr/>
        </p:nvSpPr>
        <p:spPr>
          <a:xfrm>
            <a:off x="4317634" y="4805090"/>
            <a:ext cx="553361" cy="311626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CAU</a:t>
            </a:r>
            <a:endParaRPr lang="id-ID" sz="1800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222083" y="3462879"/>
            <a:ext cx="1141521" cy="19794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OPERADORES</a:t>
            </a:r>
          </a:p>
        </p:txBody>
      </p:sp>
      <p:sp>
        <p:nvSpPr>
          <p:cNvPr id="86" name="Rectángulo redondeado 85"/>
          <p:cNvSpPr/>
          <p:nvPr/>
        </p:nvSpPr>
        <p:spPr>
          <a:xfrm>
            <a:off x="5420101" y="3462879"/>
            <a:ext cx="1141521" cy="19794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TÉCNICOS</a:t>
            </a:r>
          </a:p>
        </p:txBody>
      </p:sp>
      <p:sp>
        <p:nvSpPr>
          <p:cNvPr id="87" name="Rectángulo redondeado 86"/>
          <p:cNvSpPr/>
          <p:nvPr/>
        </p:nvSpPr>
        <p:spPr>
          <a:xfrm>
            <a:off x="7658339" y="3473598"/>
            <a:ext cx="1141521" cy="19794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ANALISTAS</a:t>
            </a: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3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7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/>
      <p:bldP spid="74" grpId="0"/>
      <p:bldP spid="80" grpId="0" animBg="1"/>
      <p:bldP spid="81" grpId="0" animBg="1"/>
      <p:bldP spid="85" grpId="0"/>
      <p:bldP spid="89" grpId="0"/>
      <p:bldP spid="98" grpId="0" animBg="1"/>
      <p:bldP spid="99" grpId="0"/>
      <p:bldP spid="100" grpId="0"/>
      <p:bldP spid="108" grpId="0" animBg="1"/>
      <p:bldP spid="109" grpId="0" animBg="1"/>
      <p:bldP spid="110" grpId="0"/>
      <p:bldP spid="112" grpId="0"/>
      <p:bldP spid="117" grpId="0" animBg="1"/>
      <p:bldP spid="59" grpId="0" animBg="1"/>
      <p:bldP spid="60" grpId="0" animBg="1"/>
      <p:bldP spid="77" grpId="0" animBg="1"/>
      <p:bldP spid="78" grpId="0"/>
      <p:bldP spid="82" grpId="0"/>
      <p:bldP spid="13" grpId="0" animBg="1"/>
      <p:bldP spid="86" grpId="0" animBg="1"/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7" y="1717261"/>
            <a:ext cx="7763934" cy="4422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32"/>
          <p:cNvSpPr txBox="1"/>
          <p:nvPr/>
        </p:nvSpPr>
        <p:spPr>
          <a:xfrm>
            <a:off x="2187390" y="709973"/>
            <a:ext cx="4769258" cy="542586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30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Herramienta de ticketing</a:t>
            </a:r>
            <a:endParaRPr lang="id-ID" sz="330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Rectangle 33"/>
          <p:cNvSpPr/>
          <p:nvPr/>
        </p:nvSpPr>
        <p:spPr>
          <a:xfrm>
            <a:off x="4288454" y="1520852"/>
            <a:ext cx="582541" cy="342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61" tIns="17132" rIns="34261" bIns="17132"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337600" y="1174675"/>
            <a:ext cx="2484299" cy="314492"/>
          </a:xfrm>
          <a:prstGeom prst="rect">
            <a:avLst/>
          </a:prstGeom>
        </p:spPr>
        <p:txBody>
          <a:bodyPr vert="horz" wrap="none" lIns="81580" tIns="40790" rIns="81580" bIns="4079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 fontAlgn="auto">
              <a:spcAft>
                <a:spcPts val="0"/>
              </a:spcAft>
            </a:pPr>
            <a:r>
              <a:rPr lang="en-US" sz="1400" b="0" dirty="0">
                <a:solidFill>
                  <a:srgbClr val="445469"/>
                </a:solidFill>
                <a:latin typeface="Lato Light"/>
                <a:cs typeface="Lato Light"/>
              </a:rPr>
              <a:t>Gestión de peticiones vía web</a:t>
            </a:r>
            <a:endParaRPr lang="en-US" sz="1400" b="0" dirty="0">
              <a:solidFill>
                <a:srgbClr val="1EA185"/>
              </a:solidFill>
              <a:latin typeface="Lato Light"/>
              <a:cs typeface="Lato Ligh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1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9" y="1693940"/>
            <a:ext cx="8729070" cy="4412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32"/>
          <p:cNvSpPr txBox="1"/>
          <p:nvPr/>
        </p:nvSpPr>
        <p:spPr>
          <a:xfrm>
            <a:off x="3267006" y="709973"/>
            <a:ext cx="2610014" cy="542586"/>
          </a:xfrm>
          <a:prstGeom prst="rect">
            <a:avLst/>
          </a:prstGeom>
          <a:noFill/>
        </p:spPr>
        <p:txBody>
          <a:bodyPr wrap="none" lIns="34292" tIns="17146" rIns="34292" bIns="17146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301" dirty="0">
                <a:solidFill>
                  <a:srgbClr val="445469"/>
                </a:solidFill>
                <a:latin typeface="Lato" charset="0"/>
                <a:ea typeface="Lato" charset="0"/>
                <a:cs typeface="Lato" charset="0"/>
              </a:rPr>
              <a:t>Monitor CAU</a:t>
            </a:r>
            <a:endParaRPr lang="id-ID" sz="3301" dirty="0">
              <a:solidFill>
                <a:srgbClr val="445469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Rectangle 33"/>
          <p:cNvSpPr/>
          <p:nvPr/>
        </p:nvSpPr>
        <p:spPr>
          <a:xfrm>
            <a:off x="4288454" y="1520852"/>
            <a:ext cx="582541" cy="342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61" tIns="17132" rIns="34261" bIns="17132"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9BBB5C"/>
              </a:solidFill>
              <a:latin typeface="Lato Ligh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84370" y="1174675"/>
            <a:ext cx="3790747" cy="340909"/>
          </a:xfrm>
          <a:prstGeom prst="rect">
            <a:avLst/>
          </a:prstGeom>
        </p:spPr>
        <p:txBody>
          <a:bodyPr vert="horz" wrap="none" lIns="81580" tIns="40790" rIns="81580" bIns="4079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 fontAlgn="auto">
              <a:spcAft>
                <a:spcPts val="0"/>
              </a:spcAft>
            </a:pPr>
            <a:r>
              <a:rPr lang="en-US" sz="1400" b="0" dirty="0">
                <a:solidFill>
                  <a:srgbClr val="445469"/>
                </a:solidFill>
                <a:latin typeface="Lato Light"/>
                <a:cs typeface="Lato Light"/>
              </a:rPr>
              <a:t>Herramienta básica de atención y coordinación</a:t>
            </a:r>
            <a:endParaRPr lang="en-US" sz="1400" b="0" dirty="0">
              <a:solidFill>
                <a:srgbClr val="1EA185"/>
              </a:solidFill>
              <a:latin typeface="Lato Light"/>
              <a:cs typeface="Lato Ligh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354388" y="3040024"/>
            <a:ext cx="447463" cy="0"/>
          </a:xfrm>
          <a:prstGeom prst="line">
            <a:avLst/>
          </a:prstGeom>
          <a:ln w="57150">
            <a:solidFill>
              <a:srgbClr val="1EA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40046" y="2227068"/>
            <a:ext cx="4063934" cy="577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151" spc="375" dirty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</a:rPr>
              <a:t>¿Quiénes somos?</a:t>
            </a:r>
          </a:p>
        </p:txBody>
      </p:sp>
      <p:sp>
        <p:nvSpPr>
          <p:cNvPr id="7" name="Shape 2616"/>
          <p:cNvSpPr/>
          <p:nvPr/>
        </p:nvSpPr>
        <p:spPr>
          <a:xfrm>
            <a:off x="4354388" y="1436663"/>
            <a:ext cx="504000" cy="43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4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472" t="7288" r="555" b="10750"/>
          <a:stretch/>
        </p:blipFill>
        <p:spPr>
          <a:xfrm>
            <a:off x="-8467" y="6324536"/>
            <a:ext cx="9144000" cy="5334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" t="21449" b="7892"/>
          <a:stretch/>
        </p:blipFill>
        <p:spPr>
          <a:xfrm>
            <a:off x="2644086" y="3378682"/>
            <a:ext cx="3855119" cy="2135700"/>
          </a:xfrm>
          <a:prstGeom prst="rect">
            <a:avLst/>
          </a:prstGeom>
        </p:spPr>
      </p:pic>
      <p:sp>
        <p:nvSpPr>
          <p:cNvPr id="10" name="Diamond 1"/>
          <p:cNvSpPr/>
          <p:nvPr/>
        </p:nvSpPr>
        <p:spPr>
          <a:xfrm>
            <a:off x="4121821" y="1244599"/>
            <a:ext cx="912595" cy="916847"/>
          </a:xfrm>
          <a:prstGeom prst="diamond">
            <a:avLst/>
          </a:prstGeom>
          <a:noFill/>
          <a:ln w="38100">
            <a:solidFill>
              <a:srgbClr val="9BB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1" b="0" dirty="0">
              <a:solidFill>
                <a:srgbClr val="F29B26"/>
              </a:solidFill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8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Diapositivas de Inici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apositivas de fin">
  <a:themeElements>
    <a:clrScheme name="Personalizado 2">
      <a:dk1>
        <a:srgbClr val="000000"/>
      </a:dk1>
      <a:lt1>
        <a:srgbClr val="FFFFFF"/>
      </a:lt1>
      <a:dk2>
        <a:srgbClr val="3F3F3F"/>
      </a:dk2>
      <a:lt2>
        <a:srgbClr val="808080"/>
      </a:lt2>
      <a:accent1>
        <a:srgbClr val="303030"/>
      </a:accent1>
      <a:accent2>
        <a:srgbClr val="1E4649"/>
      </a:accent2>
      <a:accent3>
        <a:srgbClr val="FFFFFF"/>
      </a:accent3>
      <a:accent4>
        <a:srgbClr val="163436"/>
      </a:accent4>
      <a:accent5>
        <a:srgbClr val="729900"/>
      </a:accent5>
      <a:accent6>
        <a:srgbClr val="163436"/>
      </a:accent6>
      <a:hlink>
        <a:srgbClr val="0C0C0C"/>
      </a:hlink>
      <a:folHlink>
        <a:srgbClr val="2F2F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Motagua Light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M1-presentaciones_corp_UPV</Template>
  <TotalTime>38522</TotalTime>
  <Words>467</Words>
  <Application>Microsoft Macintosh PowerPoint</Application>
  <PresentationFormat>Presentación en pantalla (4:3)</PresentationFormat>
  <Paragraphs>159</Paragraphs>
  <Slides>23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23</vt:i4>
      </vt:variant>
    </vt:vector>
  </HeadingPairs>
  <TitlesOfParts>
    <vt:vector size="40" baseType="lpstr">
      <vt:lpstr>SimSun</vt:lpstr>
      <vt:lpstr>Arial</vt:lpstr>
      <vt:lpstr>Arial Narrow</vt:lpstr>
      <vt:lpstr>Bebas Neue</vt:lpstr>
      <vt:lpstr>Calibri</vt:lpstr>
      <vt:lpstr>Gill Sans</vt:lpstr>
      <vt:lpstr>Lato</vt:lpstr>
      <vt:lpstr>Lato Black</vt:lpstr>
      <vt:lpstr>Lato Bold</vt:lpstr>
      <vt:lpstr>Lato Heavy</vt:lpstr>
      <vt:lpstr>Lato Light</vt:lpstr>
      <vt:lpstr>Times</vt:lpstr>
      <vt:lpstr>Times New Roman</vt:lpstr>
      <vt:lpstr>Trebuchet MS</vt:lpstr>
      <vt:lpstr>Diapositivas de Inicio</vt:lpstr>
      <vt:lpstr>Diapositivas de fin</vt:lpstr>
      <vt:lpstr>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Politécnica de Valencia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busquets</dc:creator>
  <cp:lastModifiedBy>Juan Carlos Morales</cp:lastModifiedBy>
  <cp:revision>844</cp:revision>
  <cp:lastPrinted>2014-06-08T08:07:00Z</cp:lastPrinted>
  <dcterms:created xsi:type="dcterms:W3CDTF">2012-09-28T11:53:23Z</dcterms:created>
  <dcterms:modified xsi:type="dcterms:W3CDTF">2019-01-30T10:18:56Z</dcterms:modified>
</cp:coreProperties>
</file>