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9" r:id="rId12"/>
    <p:sldId id="268" r:id="rId13"/>
    <p:sldId id="277" r:id="rId14"/>
    <p:sldId id="269" r:id="rId15"/>
    <p:sldId id="270" r:id="rId16"/>
    <p:sldId id="278" r:id="rId17"/>
    <p:sldId id="271" r:id="rId18"/>
    <p:sldId id="272" r:id="rId19"/>
    <p:sldId id="273" r:id="rId20"/>
    <p:sldId id="276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369D8-7841-B243-A15F-878FABB4410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5D254B80-CD38-834A-9157-B5A706B1F5F6}">
      <dgm:prSet phldrT="[Text]" custT="1"/>
      <dgm:spPr/>
      <dgm:t>
        <a:bodyPr/>
        <a:lstStyle/>
        <a:p>
          <a:r>
            <a:rPr lang="en-US" sz="2000" b="1" dirty="0" smtClean="0"/>
            <a:t>1991</a:t>
          </a:r>
        </a:p>
        <a:p>
          <a:r>
            <a:rPr lang="en-US" sz="2000" dirty="0" smtClean="0"/>
            <a:t>Nueva </a:t>
          </a:r>
          <a:r>
            <a:rPr lang="en-US" sz="2000" dirty="0" err="1" smtClean="0"/>
            <a:t>Zelanda</a:t>
          </a:r>
          <a:endParaRPr lang="en-US" sz="2000" dirty="0" smtClean="0"/>
        </a:p>
        <a:p>
          <a:r>
            <a:rPr lang="en-US" sz="2000" dirty="0" smtClean="0"/>
            <a:t>Ross </a:t>
          </a:r>
          <a:r>
            <a:rPr lang="en-US" sz="2000" dirty="0" err="1" smtClean="0"/>
            <a:t>Ihaka</a:t>
          </a:r>
          <a:r>
            <a:rPr lang="en-US" sz="2000" dirty="0" smtClean="0"/>
            <a:t> y</a:t>
          </a:r>
        </a:p>
        <a:p>
          <a:r>
            <a:rPr lang="en-US" sz="2000" dirty="0" smtClean="0"/>
            <a:t>Robert Gentleman</a:t>
          </a:r>
          <a:endParaRPr lang="en-US" sz="2000" dirty="0"/>
        </a:p>
      </dgm:t>
    </dgm:pt>
    <dgm:pt modelId="{CF0F788F-AC0E-1645-AA6E-90F53BF5B4D8}" type="parTrans" cxnId="{A70B9EEC-9C8D-6649-942A-BF47E4EAF36E}">
      <dgm:prSet/>
      <dgm:spPr/>
      <dgm:t>
        <a:bodyPr/>
        <a:lstStyle/>
        <a:p>
          <a:endParaRPr lang="en-US"/>
        </a:p>
      </dgm:t>
    </dgm:pt>
    <dgm:pt modelId="{1AFE2958-EBE4-2749-BB01-BE6F80134EB8}" type="sibTrans" cxnId="{A70B9EEC-9C8D-6649-942A-BF47E4EAF36E}">
      <dgm:prSet/>
      <dgm:spPr/>
      <dgm:t>
        <a:bodyPr/>
        <a:lstStyle/>
        <a:p>
          <a:endParaRPr lang="en-US"/>
        </a:p>
      </dgm:t>
    </dgm:pt>
    <dgm:pt modelId="{96DF7C19-8D1B-FB43-B99B-7EF67C82339F}">
      <dgm:prSet phldrT="[Text]" custT="1"/>
      <dgm:spPr/>
      <dgm:t>
        <a:bodyPr/>
        <a:lstStyle/>
        <a:p>
          <a:r>
            <a:rPr lang="en-US" sz="2000" dirty="0" smtClean="0"/>
            <a:t>R-help</a:t>
          </a:r>
        </a:p>
        <a:p>
          <a:r>
            <a:rPr lang="en-US" sz="2000" dirty="0" smtClean="0"/>
            <a:t>R-</a:t>
          </a:r>
          <a:r>
            <a:rPr lang="en-US" sz="2000" dirty="0" err="1" smtClean="0"/>
            <a:t>devel</a:t>
          </a:r>
          <a:endParaRPr lang="en-US" sz="2000" dirty="0" smtClean="0"/>
        </a:p>
        <a:p>
          <a:r>
            <a:rPr lang="en-US" sz="2000" b="1" dirty="0" smtClean="0"/>
            <a:t>1996</a:t>
          </a:r>
          <a:endParaRPr lang="en-US" sz="2000" b="1" dirty="0"/>
        </a:p>
      </dgm:t>
    </dgm:pt>
    <dgm:pt modelId="{38CD229D-088F-EF42-ACA0-D8105A3B46CE}" type="parTrans" cxnId="{3557D208-A0CF-8A45-9DA5-8DEAA37575B6}">
      <dgm:prSet/>
      <dgm:spPr/>
      <dgm:t>
        <a:bodyPr/>
        <a:lstStyle/>
        <a:p>
          <a:endParaRPr lang="en-US"/>
        </a:p>
      </dgm:t>
    </dgm:pt>
    <dgm:pt modelId="{BD4AA66E-4D16-0649-BBB5-2D346DE644A3}" type="sibTrans" cxnId="{3557D208-A0CF-8A45-9DA5-8DEAA37575B6}">
      <dgm:prSet/>
      <dgm:spPr/>
      <dgm:t>
        <a:bodyPr/>
        <a:lstStyle/>
        <a:p>
          <a:endParaRPr lang="en-US"/>
        </a:p>
      </dgm:t>
    </dgm:pt>
    <dgm:pt modelId="{597790EE-8B00-C742-905A-69EAA42E8B73}">
      <dgm:prSet phldrT="[Text]" custT="1"/>
      <dgm:spPr/>
      <dgm:t>
        <a:bodyPr/>
        <a:lstStyle/>
        <a:p>
          <a:r>
            <a:rPr lang="en-US" sz="2000" b="1" dirty="0" smtClean="0"/>
            <a:t>1995</a:t>
          </a:r>
        </a:p>
        <a:p>
          <a:r>
            <a:rPr lang="en-US" sz="2000" dirty="0" smtClean="0"/>
            <a:t>General Public License (GNU)</a:t>
          </a:r>
        </a:p>
        <a:p>
          <a:r>
            <a:rPr lang="en-US" sz="2000" dirty="0" smtClean="0"/>
            <a:t>R free software</a:t>
          </a:r>
          <a:endParaRPr lang="en-US" sz="2000" dirty="0"/>
        </a:p>
      </dgm:t>
    </dgm:pt>
    <dgm:pt modelId="{31651778-EC78-2F46-8C60-394EF759C258}" type="parTrans" cxnId="{C98BDE83-96F3-D04E-8079-E8B53C46C688}">
      <dgm:prSet/>
      <dgm:spPr/>
      <dgm:t>
        <a:bodyPr/>
        <a:lstStyle/>
        <a:p>
          <a:endParaRPr lang="en-US"/>
        </a:p>
      </dgm:t>
    </dgm:pt>
    <dgm:pt modelId="{0F0E6B45-C12F-744C-BD62-32065FCED014}" type="sibTrans" cxnId="{C98BDE83-96F3-D04E-8079-E8B53C46C688}">
      <dgm:prSet/>
      <dgm:spPr/>
      <dgm:t>
        <a:bodyPr/>
        <a:lstStyle/>
        <a:p>
          <a:endParaRPr lang="en-US"/>
        </a:p>
      </dgm:t>
    </dgm:pt>
    <dgm:pt modelId="{33D8CF22-53A0-CD43-9945-58337604FCAC}">
      <dgm:prSet phldrT="[Text]" custT="1"/>
      <dgm:spPr/>
      <dgm:t>
        <a:bodyPr/>
        <a:lstStyle/>
        <a:p>
          <a:r>
            <a:rPr lang="en-US" sz="2000" b="1" dirty="0" smtClean="0"/>
            <a:t>1993</a:t>
          </a:r>
        </a:p>
        <a:p>
          <a:r>
            <a:rPr lang="en-US" sz="2000" dirty="0" err="1" smtClean="0"/>
            <a:t>Público</a:t>
          </a:r>
          <a:endParaRPr lang="en-US" sz="2000" dirty="0"/>
        </a:p>
      </dgm:t>
    </dgm:pt>
    <dgm:pt modelId="{13D66167-0B71-E64D-AE0E-816DF5577736}" type="parTrans" cxnId="{62F725A1-CB4A-2A47-BE91-62D7D451F424}">
      <dgm:prSet/>
      <dgm:spPr/>
      <dgm:t>
        <a:bodyPr/>
        <a:lstStyle/>
        <a:p>
          <a:endParaRPr lang="en-US"/>
        </a:p>
      </dgm:t>
    </dgm:pt>
    <dgm:pt modelId="{0B3164B3-6DD6-7A4D-AD2E-102BC88DC93D}" type="sibTrans" cxnId="{62F725A1-CB4A-2A47-BE91-62D7D451F424}">
      <dgm:prSet/>
      <dgm:spPr/>
      <dgm:t>
        <a:bodyPr/>
        <a:lstStyle/>
        <a:p>
          <a:endParaRPr lang="en-US"/>
        </a:p>
      </dgm:t>
    </dgm:pt>
    <dgm:pt modelId="{62D3A68A-A918-564D-A625-2E5F68EC305F}">
      <dgm:prSet phldrT="[Text]" custT="1"/>
      <dgm:spPr/>
      <dgm:t>
        <a:bodyPr/>
        <a:lstStyle/>
        <a:p>
          <a:r>
            <a:rPr lang="en-US" sz="2000" dirty="0" smtClean="0"/>
            <a:t>R Core Group (</a:t>
          </a:r>
          <a:r>
            <a:rPr lang="en-US" sz="2000" i="1" dirty="0" smtClean="0"/>
            <a:t>Source Code</a:t>
          </a:r>
          <a:r>
            <a:rPr lang="en-US" sz="2000" dirty="0" smtClean="0"/>
            <a:t>)</a:t>
          </a:r>
        </a:p>
        <a:p>
          <a:r>
            <a:rPr lang="en-US" sz="2000" b="1" dirty="0" smtClean="0"/>
            <a:t>1997</a:t>
          </a:r>
          <a:endParaRPr lang="en-US" sz="2000" b="1" dirty="0"/>
        </a:p>
      </dgm:t>
    </dgm:pt>
    <dgm:pt modelId="{36167BD8-4CC1-4045-9D2A-79AC1C89AB65}" type="sibTrans" cxnId="{CDA85B9B-B8BD-DD40-9AA2-A8E158EAAF86}">
      <dgm:prSet/>
      <dgm:spPr/>
      <dgm:t>
        <a:bodyPr/>
        <a:lstStyle/>
        <a:p>
          <a:endParaRPr lang="en-US"/>
        </a:p>
      </dgm:t>
    </dgm:pt>
    <dgm:pt modelId="{E898E513-5BD4-5C4A-866A-335C6CD22F5F}" type="parTrans" cxnId="{CDA85B9B-B8BD-DD40-9AA2-A8E158EAAF86}">
      <dgm:prSet/>
      <dgm:spPr/>
      <dgm:t>
        <a:bodyPr/>
        <a:lstStyle/>
        <a:p>
          <a:endParaRPr lang="en-US"/>
        </a:p>
      </dgm:t>
    </dgm:pt>
    <dgm:pt modelId="{A8B7E256-DD4A-5D48-B558-7E9EA8F36476}" type="pres">
      <dgm:prSet presAssocID="{CEF369D8-7841-B243-A15F-878FABB4410A}" presName="arrowDiagram" presStyleCnt="0">
        <dgm:presLayoutVars>
          <dgm:chMax val="5"/>
          <dgm:dir/>
          <dgm:resizeHandles val="exact"/>
        </dgm:presLayoutVars>
      </dgm:prSet>
      <dgm:spPr/>
    </dgm:pt>
    <dgm:pt modelId="{482929AD-2A83-1544-ACF0-C7F9BB443DD7}" type="pres">
      <dgm:prSet presAssocID="{CEF369D8-7841-B243-A15F-878FABB4410A}" presName="arrow" presStyleLbl="bgShp" presStyleIdx="0" presStyleCnt="1" custScaleX="117142" custLinFactNeighborX="584" custLinFactNeighborY="-1237"/>
      <dgm:spPr/>
    </dgm:pt>
    <dgm:pt modelId="{CAFA849D-F53A-7549-A79F-A0BCC9281BD6}" type="pres">
      <dgm:prSet presAssocID="{CEF369D8-7841-B243-A15F-878FABB4410A}" presName="arrowDiagram5" presStyleCnt="0"/>
      <dgm:spPr/>
    </dgm:pt>
    <dgm:pt modelId="{8FBD0FE0-713C-8C42-9C57-AB074A74D14C}" type="pres">
      <dgm:prSet presAssocID="{5D254B80-CD38-834A-9157-B5A706B1F5F6}" presName="bullet5a" presStyleLbl="node1" presStyleIdx="0" presStyleCnt="5" custLinFactX="-100000" custLinFactNeighborX="-136144" custLinFactNeighborY="-83349"/>
      <dgm:spPr/>
    </dgm:pt>
    <dgm:pt modelId="{8B7B658C-4B2F-724F-897C-FBFD543785BD}" type="pres">
      <dgm:prSet presAssocID="{5D254B80-CD38-834A-9157-B5A706B1F5F6}" presName="textBox5a" presStyleLbl="revTx" presStyleIdx="0" presStyleCnt="5" custScaleX="250343" custScaleY="90063" custLinFactNeighborX="15852" custLinFactNeighborY="3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82129-2BDD-9142-9BE4-0879DE9D78D4}" type="pres">
      <dgm:prSet presAssocID="{33D8CF22-53A0-CD43-9945-58337604FCAC}" presName="bullet5b" presStyleLbl="node1" presStyleIdx="1" presStyleCnt="5" custLinFactNeighborX="-79872" custLinFactNeighborY="-22188"/>
      <dgm:spPr/>
    </dgm:pt>
    <dgm:pt modelId="{F927DC45-7C30-8242-A211-C33576FC0713}" type="pres">
      <dgm:prSet presAssocID="{33D8CF22-53A0-CD43-9945-58337604FCAC}" presName="textBox5b" presStyleLbl="revTx" presStyleIdx="1" presStyleCnt="5" custScaleY="37864" custLinFactNeighborX="-29611" custLinFactNeighborY="-17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62CF0-5544-BE48-8C16-7EE27371B93A}" type="pres">
      <dgm:prSet presAssocID="{597790EE-8B00-C742-905A-69EAA42E8B73}" presName="bullet5c" presStyleLbl="node1" presStyleIdx="2" presStyleCnt="5"/>
      <dgm:spPr/>
    </dgm:pt>
    <dgm:pt modelId="{ED88FFA7-6486-6244-983A-0613AA59D1C6}" type="pres">
      <dgm:prSet presAssocID="{597790EE-8B00-C742-905A-69EAA42E8B73}" presName="textBox5c" presStyleLbl="revTx" presStyleIdx="2" presStyleCnt="5" custScaleX="191708" custScaleY="49140" custLinFactNeighborX="47179" custLinFactNeighborY="-16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26EC7-F0BA-1C4E-8E97-1BD42E3EDBE0}" type="pres">
      <dgm:prSet presAssocID="{96DF7C19-8D1B-FB43-B99B-7EF67C82339F}" presName="bullet5d" presStyleLbl="node1" presStyleIdx="3" presStyleCnt="5"/>
      <dgm:spPr/>
    </dgm:pt>
    <dgm:pt modelId="{99A0A5D0-E393-F446-98D4-D118108B58C6}" type="pres">
      <dgm:prSet presAssocID="{96DF7C19-8D1B-FB43-B99B-7EF67C82339F}" presName="textBox5d" presStyleLbl="revTx" presStyleIdx="3" presStyleCnt="5" custScaleY="32115" custLinFactNeighborX="-40735" custLinFactNeighborY="-7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AE0D1-6457-AF43-954C-0CA4BCD33FBF}" type="pres">
      <dgm:prSet presAssocID="{62D3A68A-A918-564D-A625-2E5F68EC305F}" presName="bullet5e" presStyleLbl="node1" presStyleIdx="4" presStyleCnt="5"/>
      <dgm:spPr/>
    </dgm:pt>
    <dgm:pt modelId="{FBF2479C-C19F-404D-91AE-58536DB222EF}" type="pres">
      <dgm:prSet presAssocID="{62D3A68A-A918-564D-A625-2E5F68EC305F}" presName="textBox5e" presStyleLbl="revTx" presStyleIdx="4" presStyleCnt="5" custScaleX="134595" custScaleY="32016" custLinFactNeighborY="-6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4A98B-B552-2449-B268-93FE265C0F7D}" type="presOf" srcId="{96DF7C19-8D1B-FB43-B99B-7EF67C82339F}" destId="{99A0A5D0-E393-F446-98D4-D118108B58C6}" srcOrd="0" destOrd="0" presId="urn:microsoft.com/office/officeart/2005/8/layout/arrow2"/>
    <dgm:cxn modelId="{E4374F09-A35E-9647-8687-6EBBFF124106}" type="presOf" srcId="{62D3A68A-A918-564D-A625-2E5F68EC305F}" destId="{FBF2479C-C19F-404D-91AE-58536DB222EF}" srcOrd="0" destOrd="0" presId="urn:microsoft.com/office/officeart/2005/8/layout/arrow2"/>
    <dgm:cxn modelId="{375B2D1A-1464-554B-BA1C-237D8A455B4F}" type="presOf" srcId="{33D8CF22-53A0-CD43-9945-58337604FCAC}" destId="{F927DC45-7C30-8242-A211-C33576FC0713}" srcOrd="0" destOrd="0" presId="urn:microsoft.com/office/officeart/2005/8/layout/arrow2"/>
    <dgm:cxn modelId="{F2A70E3C-CB83-0D48-8975-BC3C18E991E4}" type="presOf" srcId="{CEF369D8-7841-B243-A15F-878FABB4410A}" destId="{A8B7E256-DD4A-5D48-B558-7E9EA8F36476}" srcOrd="0" destOrd="0" presId="urn:microsoft.com/office/officeart/2005/8/layout/arrow2"/>
    <dgm:cxn modelId="{A70B9EEC-9C8D-6649-942A-BF47E4EAF36E}" srcId="{CEF369D8-7841-B243-A15F-878FABB4410A}" destId="{5D254B80-CD38-834A-9157-B5A706B1F5F6}" srcOrd="0" destOrd="0" parTransId="{CF0F788F-AC0E-1645-AA6E-90F53BF5B4D8}" sibTransId="{1AFE2958-EBE4-2749-BB01-BE6F80134EB8}"/>
    <dgm:cxn modelId="{03C1DD41-A0D9-2645-A05C-1EB34DAC5633}" type="presOf" srcId="{597790EE-8B00-C742-905A-69EAA42E8B73}" destId="{ED88FFA7-6486-6244-983A-0613AA59D1C6}" srcOrd="0" destOrd="0" presId="urn:microsoft.com/office/officeart/2005/8/layout/arrow2"/>
    <dgm:cxn modelId="{D4D6B9E2-5C2A-BD4C-B090-5647E1D40EB2}" type="presOf" srcId="{5D254B80-CD38-834A-9157-B5A706B1F5F6}" destId="{8B7B658C-4B2F-724F-897C-FBFD543785BD}" srcOrd="0" destOrd="0" presId="urn:microsoft.com/office/officeart/2005/8/layout/arrow2"/>
    <dgm:cxn modelId="{3557D208-A0CF-8A45-9DA5-8DEAA37575B6}" srcId="{CEF369D8-7841-B243-A15F-878FABB4410A}" destId="{96DF7C19-8D1B-FB43-B99B-7EF67C82339F}" srcOrd="3" destOrd="0" parTransId="{38CD229D-088F-EF42-ACA0-D8105A3B46CE}" sibTransId="{BD4AA66E-4D16-0649-BBB5-2D346DE644A3}"/>
    <dgm:cxn modelId="{C98BDE83-96F3-D04E-8079-E8B53C46C688}" srcId="{CEF369D8-7841-B243-A15F-878FABB4410A}" destId="{597790EE-8B00-C742-905A-69EAA42E8B73}" srcOrd="2" destOrd="0" parTransId="{31651778-EC78-2F46-8C60-394EF759C258}" sibTransId="{0F0E6B45-C12F-744C-BD62-32065FCED014}"/>
    <dgm:cxn modelId="{62F725A1-CB4A-2A47-BE91-62D7D451F424}" srcId="{CEF369D8-7841-B243-A15F-878FABB4410A}" destId="{33D8CF22-53A0-CD43-9945-58337604FCAC}" srcOrd="1" destOrd="0" parTransId="{13D66167-0B71-E64D-AE0E-816DF5577736}" sibTransId="{0B3164B3-6DD6-7A4D-AD2E-102BC88DC93D}"/>
    <dgm:cxn modelId="{CDA85B9B-B8BD-DD40-9AA2-A8E158EAAF86}" srcId="{CEF369D8-7841-B243-A15F-878FABB4410A}" destId="{62D3A68A-A918-564D-A625-2E5F68EC305F}" srcOrd="4" destOrd="0" parTransId="{E898E513-5BD4-5C4A-866A-335C6CD22F5F}" sibTransId="{36167BD8-4CC1-4045-9D2A-79AC1C89AB65}"/>
    <dgm:cxn modelId="{CA80EEDC-C27A-F549-9C89-110D9D549849}" type="presParOf" srcId="{A8B7E256-DD4A-5D48-B558-7E9EA8F36476}" destId="{482929AD-2A83-1544-ACF0-C7F9BB443DD7}" srcOrd="0" destOrd="0" presId="urn:microsoft.com/office/officeart/2005/8/layout/arrow2"/>
    <dgm:cxn modelId="{50916030-3460-0745-8987-7DF3D6DB2049}" type="presParOf" srcId="{A8B7E256-DD4A-5D48-B558-7E9EA8F36476}" destId="{CAFA849D-F53A-7549-A79F-A0BCC9281BD6}" srcOrd="1" destOrd="0" presId="urn:microsoft.com/office/officeart/2005/8/layout/arrow2"/>
    <dgm:cxn modelId="{D8B19F73-77DC-0C48-87A2-B01A14FE50C0}" type="presParOf" srcId="{CAFA849D-F53A-7549-A79F-A0BCC9281BD6}" destId="{8FBD0FE0-713C-8C42-9C57-AB074A74D14C}" srcOrd="0" destOrd="0" presId="urn:microsoft.com/office/officeart/2005/8/layout/arrow2"/>
    <dgm:cxn modelId="{1972CBC9-4867-8441-A152-95404CFDA7CD}" type="presParOf" srcId="{CAFA849D-F53A-7549-A79F-A0BCC9281BD6}" destId="{8B7B658C-4B2F-724F-897C-FBFD543785BD}" srcOrd="1" destOrd="0" presId="urn:microsoft.com/office/officeart/2005/8/layout/arrow2"/>
    <dgm:cxn modelId="{9AC0D51F-B506-F143-B50B-E8E2E704BFE5}" type="presParOf" srcId="{CAFA849D-F53A-7549-A79F-A0BCC9281BD6}" destId="{42082129-2BDD-9142-9BE4-0879DE9D78D4}" srcOrd="2" destOrd="0" presId="urn:microsoft.com/office/officeart/2005/8/layout/arrow2"/>
    <dgm:cxn modelId="{114CEB7F-62D5-1D4A-BD6B-91CA5D335B6A}" type="presParOf" srcId="{CAFA849D-F53A-7549-A79F-A0BCC9281BD6}" destId="{F927DC45-7C30-8242-A211-C33576FC0713}" srcOrd="3" destOrd="0" presId="urn:microsoft.com/office/officeart/2005/8/layout/arrow2"/>
    <dgm:cxn modelId="{D3B41861-DD14-6C47-B6C3-F8CE0DDCFBD3}" type="presParOf" srcId="{CAFA849D-F53A-7549-A79F-A0BCC9281BD6}" destId="{03E62CF0-5544-BE48-8C16-7EE27371B93A}" srcOrd="4" destOrd="0" presId="urn:microsoft.com/office/officeart/2005/8/layout/arrow2"/>
    <dgm:cxn modelId="{70972632-DFD5-284A-8EAC-4F0C0BEACD51}" type="presParOf" srcId="{CAFA849D-F53A-7549-A79F-A0BCC9281BD6}" destId="{ED88FFA7-6486-6244-983A-0613AA59D1C6}" srcOrd="5" destOrd="0" presId="urn:microsoft.com/office/officeart/2005/8/layout/arrow2"/>
    <dgm:cxn modelId="{FC3EFBFC-12DB-244B-AE96-15E6358B6644}" type="presParOf" srcId="{CAFA849D-F53A-7549-A79F-A0BCC9281BD6}" destId="{89426EC7-F0BA-1C4E-8E97-1BD42E3EDBE0}" srcOrd="6" destOrd="0" presId="urn:microsoft.com/office/officeart/2005/8/layout/arrow2"/>
    <dgm:cxn modelId="{EFBF9E67-6879-D44F-90A7-481E2C720AFF}" type="presParOf" srcId="{CAFA849D-F53A-7549-A79F-A0BCC9281BD6}" destId="{99A0A5D0-E393-F446-98D4-D118108B58C6}" srcOrd="7" destOrd="0" presId="urn:microsoft.com/office/officeart/2005/8/layout/arrow2"/>
    <dgm:cxn modelId="{7907518C-32B5-9A47-B71C-614610C0991C}" type="presParOf" srcId="{CAFA849D-F53A-7549-A79F-A0BCC9281BD6}" destId="{E55AE0D1-6457-AF43-954C-0CA4BCD33FBF}" srcOrd="8" destOrd="0" presId="urn:microsoft.com/office/officeart/2005/8/layout/arrow2"/>
    <dgm:cxn modelId="{850377AD-0AA1-574D-847B-D0565FD6BC90}" type="presParOf" srcId="{CAFA849D-F53A-7549-A79F-A0BCC9281BD6}" destId="{FBF2479C-C19F-404D-91AE-58536DB222E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ABBF6-1823-B940-A1D1-4BE61D7EDC39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8549B-8284-514B-9334-8C43F33BA1A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2000: R version 1.0.0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6A73C3E4-0F5A-C044-8933-35D553AC507A}" type="parTrans" cxnId="{385B117B-85F9-DE4B-84A9-FB09FB1D9B6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9041AD58-F2F4-CD4E-902F-F77591CC56CA}" type="sibTrans" cxnId="{385B117B-85F9-DE4B-84A9-FB09FB1D9B6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319501F9-014B-0647-8727-44D74C118DDA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2015: R version 3.2.2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989C2B7D-4D27-FA4F-8B2A-4300D91FBD44}" type="parTrans" cxnId="{7F6395D6-F41B-E245-816B-AD296E0DBCD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21B918CD-1703-FF47-ABF2-384DBC6F21E6}" type="sibTrans" cxnId="{7F6395D6-F41B-E245-816B-AD296E0DBCD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BC83D886-C9A4-784D-B42A-29FCF4F6B069}" type="pres">
      <dgm:prSet presAssocID="{248ABBF6-1823-B940-A1D1-4BE61D7EDC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FBC2E34-184B-DC4C-A926-B6C2DF90538F}" type="pres">
      <dgm:prSet presAssocID="{248ABBF6-1823-B940-A1D1-4BE61D7EDC39}" presName="Name1" presStyleCnt="0"/>
      <dgm:spPr/>
    </dgm:pt>
    <dgm:pt modelId="{9B69C4E6-889B-364B-B7BC-03BEF9DAF8E2}" type="pres">
      <dgm:prSet presAssocID="{248ABBF6-1823-B940-A1D1-4BE61D7EDC39}" presName="cycle" presStyleCnt="0"/>
      <dgm:spPr/>
    </dgm:pt>
    <dgm:pt modelId="{6E4B4692-0717-954F-A88E-C62F36772E19}" type="pres">
      <dgm:prSet presAssocID="{248ABBF6-1823-B940-A1D1-4BE61D7EDC39}" presName="srcNode" presStyleLbl="node1" presStyleIdx="0" presStyleCnt="2"/>
      <dgm:spPr/>
    </dgm:pt>
    <dgm:pt modelId="{DE5E36B0-93EA-2F4E-9B93-4662638F772C}" type="pres">
      <dgm:prSet presAssocID="{248ABBF6-1823-B940-A1D1-4BE61D7EDC39}" presName="conn" presStyleLbl="parChTrans1D2" presStyleIdx="0" presStyleCnt="1"/>
      <dgm:spPr/>
      <dgm:t>
        <a:bodyPr/>
        <a:lstStyle/>
        <a:p>
          <a:endParaRPr lang="en-US"/>
        </a:p>
      </dgm:t>
    </dgm:pt>
    <dgm:pt modelId="{EFE3BFFD-4C5D-DF49-B818-98DE88CE0084}" type="pres">
      <dgm:prSet presAssocID="{248ABBF6-1823-B940-A1D1-4BE61D7EDC39}" presName="extraNode" presStyleLbl="node1" presStyleIdx="0" presStyleCnt="2"/>
      <dgm:spPr/>
    </dgm:pt>
    <dgm:pt modelId="{EA12FC31-7B42-104F-908C-C60257DAC2B7}" type="pres">
      <dgm:prSet presAssocID="{248ABBF6-1823-B940-A1D1-4BE61D7EDC39}" presName="dstNode" presStyleLbl="node1" presStyleIdx="0" presStyleCnt="2"/>
      <dgm:spPr/>
    </dgm:pt>
    <dgm:pt modelId="{BC179404-DF08-884E-9359-C7A23A5516A1}" type="pres">
      <dgm:prSet presAssocID="{D928549B-8284-514B-9334-8C43F33BA1A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CA2D-6EE9-0E43-BB21-DED2FFE6E4AC}" type="pres">
      <dgm:prSet presAssocID="{D928549B-8284-514B-9334-8C43F33BA1A9}" presName="accent_1" presStyleCnt="0"/>
      <dgm:spPr/>
    </dgm:pt>
    <dgm:pt modelId="{23C4543C-39F2-6649-AA88-09891BC2ACA7}" type="pres">
      <dgm:prSet presAssocID="{D928549B-8284-514B-9334-8C43F33BA1A9}" presName="accentRepeatNode" presStyleLbl="solidFgAcc1" presStyleIdx="0" presStyleCnt="2"/>
      <dgm:spPr/>
    </dgm:pt>
    <dgm:pt modelId="{1648B7A2-22D1-BE43-A62B-89A7DE3FB283}" type="pres">
      <dgm:prSet presAssocID="{319501F9-014B-0647-8727-44D74C118DD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A31CA-41DE-3846-93C1-40D54E79990A}" type="pres">
      <dgm:prSet presAssocID="{319501F9-014B-0647-8727-44D74C118DDA}" presName="accent_2" presStyleCnt="0"/>
      <dgm:spPr/>
    </dgm:pt>
    <dgm:pt modelId="{7DCF181C-1640-4645-ACCE-99BD27F6C493}" type="pres">
      <dgm:prSet presAssocID="{319501F9-014B-0647-8727-44D74C118DDA}" presName="accentRepeatNode" presStyleLbl="solidFgAcc1" presStyleIdx="1" presStyleCnt="2"/>
      <dgm:spPr/>
    </dgm:pt>
  </dgm:ptLst>
  <dgm:cxnLst>
    <dgm:cxn modelId="{1CC39631-DE5E-E94B-9CCB-E713FC427BE0}" type="presOf" srcId="{248ABBF6-1823-B940-A1D1-4BE61D7EDC39}" destId="{BC83D886-C9A4-784D-B42A-29FCF4F6B069}" srcOrd="0" destOrd="0" presId="urn:microsoft.com/office/officeart/2008/layout/VerticalCurvedList"/>
    <dgm:cxn modelId="{40D8E8A0-E124-094E-BFF3-02EA00ADF23E}" type="presOf" srcId="{9041AD58-F2F4-CD4E-902F-F77591CC56CA}" destId="{DE5E36B0-93EA-2F4E-9B93-4662638F772C}" srcOrd="0" destOrd="0" presId="urn:microsoft.com/office/officeart/2008/layout/VerticalCurvedList"/>
    <dgm:cxn modelId="{385B117B-85F9-DE4B-84A9-FB09FB1D9B6A}" srcId="{248ABBF6-1823-B940-A1D1-4BE61D7EDC39}" destId="{D928549B-8284-514B-9334-8C43F33BA1A9}" srcOrd="0" destOrd="0" parTransId="{6A73C3E4-0F5A-C044-8933-35D553AC507A}" sibTransId="{9041AD58-F2F4-CD4E-902F-F77591CC56CA}"/>
    <dgm:cxn modelId="{18D06E18-D992-E946-9EBC-578F2149BB5C}" type="presOf" srcId="{D928549B-8284-514B-9334-8C43F33BA1A9}" destId="{BC179404-DF08-884E-9359-C7A23A5516A1}" srcOrd="0" destOrd="0" presId="urn:microsoft.com/office/officeart/2008/layout/VerticalCurvedList"/>
    <dgm:cxn modelId="{F96101F4-418D-8A40-88AF-FCD8DFF74EDC}" type="presOf" srcId="{319501F9-014B-0647-8727-44D74C118DDA}" destId="{1648B7A2-22D1-BE43-A62B-89A7DE3FB283}" srcOrd="0" destOrd="0" presId="urn:microsoft.com/office/officeart/2008/layout/VerticalCurvedList"/>
    <dgm:cxn modelId="{7F6395D6-F41B-E245-816B-AD296E0DBCDA}" srcId="{248ABBF6-1823-B940-A1D1-4BE61D7EDC39}" destId="{319501F9-014B-0647-8727-44D74C118DDA}" srcOrd="1" destOrd="0" parTransId="{989C2B7D-4D27-FA4F-8B2A-4300D91FBD44}" sibTransId="{21B918CD-1703-FF47-ABF2-384DBC6F21E6}"/>
    <dgm:cxn modelId="{B3E77CBD-D5AE-134F-B84A-C7295560E4F0}" type="presParOf" srcId="{BC83D886-C9A4-784D-B42A-29FCF4F6B069}" destId="{CFBC2E34-184B-DC4C-A926-B6C2DF90538F}" srcOrd="0" destOrd="0" presId="urn:microsoft.com/office/officeart/2008/layout/VerticalCurvedList"/>
    <dgm:cxn modelId="{1865DE1C-C5F9-8C48-BB19-DFEB010A6C38}" type="presParOf" srcId="{CFBC2E34-184B-DC4C-A926-B6C2DF90538F}" destId="{9B69C4E6-889B-364B-B7BC-03BEF9DAF8E2}" srcOrd="0" destOrd="0" presId="urn:microsoft.com/office/officeart/2008/layout/VerticalCurvedList"/>
    <dgm:cxn modelId="{858AB470-C898-D346-8025-88A5A22E8967}" type="presParOf" srcId="{9B69C4E6-889B-364B-B7BC-03BEF9DAF8E2}" destId="{6E4B4692-0717-954F-A88E-C62F36772E19}" srcOrd="0" destOrd="0" presId="urn:microsoft.com/office/officeart/2008/layout/VerticalCurvedList"/>
    <dgm:cxn modelId="{4570487C-9A2A-8D44-8E14-CDFE3193A2DA}" type="presParOf" srcId="{9B69C4E6-889B-364B-B7BC-03BEF9DAF8E2}" destId="{DE5E36B0-93EA-2F4E-9B93-4662638F772C}" srcOrd="1" destOrd="0" presId="urn:microsoft.com/office/officeart/2008/layout/VerticalCurvedList"/>
    <dgm:cxn modelId="{276D92CD-0CAE-0C4B-84AB-982B32ACD71B}" type="presParOf" srcId="{9B69C4E6-889B-364B-B7BC-03BEF9DAF8E2}" destId="{EFE3BFFD-4C5D-DF49-B818-98DE88CE0084}" srcOrd="2" destOrd="0" presId="urn:microsoft.com/office/officeart/2008/layout/VerticalCurvedList"/>
    <dgm:cxn modelId="{3406633D-6A48-0141-B608-A786C1037935}" type="presParOf" srcId="{9B69C4E6-889B-364B-B7BC-03BEF9DAF8E2}" destId="{EA12FC31-7B42-104F-908C-C60257DAC2B7}" srcOrd="3" destOrd="0" presId="urn:microsoft.com/office/officeart/2008/layout/VerticalCurvedList"/>
    <dgm:cxn modelId="{A559CAF7-3DC2-C34A-8DDB-D71AEAFFEB8D}" type="presParOf" srcId="{CFBC2E34-184B-DC4C-A926-B6C2DF90538F}" destId="{BC179404-DF08-884E-9359-C7A23A5516A1}" srcOrd="1" destOrd="0" presId="urn:microsoft.com/office/officeart/2008/layout/VerticalCurvedList"/>
    <dgm:cxn modelId="{9179C564-D453-C44D-94D0-525455C08ABC}" type="presParOf" srcId="{CFBC2E34-184B-DC4C-A926-B6C2DF90538F}" destId="{F938CA2D-6EE9-0E43-BB21-DED2FFE6E4AC}" srcOrd="2" destOrd="0" presId="urn:microsoft.com/office/officeart/2008/layout/VerticalCurvedList"/>
    <dgm:cxn modelId="{97F36DBC-46C9-E04C-9C03-4BAB8E7E8AC1}" type="presParOf" srcId="{F938CA2D-6EE9-0E43-BB21-DED2FFE6E4AC}" destId="{23C4543C-39F2-6649-AA88-09891BC2ACA7}" srcOrd="0" destOrd="0" presId="urn:microsoft.com/office/officeart/2008/layout/VerticalCurvedList"/>
    <dgm:cxn modelId="{8A5492FD-0722-EA43-B8D5-37EB81C0732C}" type="presParOf" srcId="{CFBC2E34-184B-DC4C-A926-B6C2DF90538F}" destId="{1648B7A2-22D1-BE43-A62B-89A7DE3FB283}" srcOrd="3" destOrd="0" presId="urn:microsoft.com/office/officeart/2008/layout/VerticalCurvedList"/>
    <dgm:cxn modelId="{E37C34EC-2895-5446-9A10-AD17CE9E34FC}" type="presParOf" srcId="{CFBC2E34-184B-DC4C-A926-B6C2DF90538F}" destId="{CC1A31CA-41DE-3846-93C1-40D54E79990A}" srcOrd="4" destOrd="0" presId="urn:microsoft.com/office/officeart/2008/layout/VerticalCurvedList"/>
    <dgm:cxn modelId="{01870A49-1FF5-864A-83DE-EAD10ED7680E}" type="presParOf" srcId="{CC1A31CA-41DE-3846-93C1-40D54E79990A}" destId="{7DCF181C-1640-4645-ACCE-99BD27F6C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29AD-2A83-1544-ACF0-C7F9BB443DD7}">
      <dsp:nvSpPr>
        <dsp:cNvPr id="0" name=""/>
        <dsp:cNvSpPr/>
      </dsp:nvSpPr>
      <dsp:spPr>
        <a:xfrm>
          <a:off x="-668073" y="224113"/>
          <a:ext cx="9130724" cy="48716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BD0FE0-713C-8C42-9C57-AB074A74D14C}">
      <dsp:nvSpPr>
        <dsp:cNvPr id="0" name=""/>
        <dsp:cNvSpPr/>
      </dsp:nvSpPr>
      <dsp:spPr>
        <a:xfrm>
          <a:off x="344418" y="3757481"/>
          <a:ext cx="179275" cy="1792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B658C-4B2F-724F-897C-FBFD543785BD}">
      <dsp:nvSpPr>
        <dsp:cNvPr id="0" name=""/>
        <dsp:cNvSpPr/>
      </dsp:nvSpPr>
      <dsp:spPr>
        <a:xfrm>
          <a:off x="251698" y="4096411"/>
          <a:ext cx="2556226" cy="104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Nueva </a:t>
          </a:r>
          <a:r>
            <a:rPr lang="en-US" sz="2000" kern="1200" dirty="0" err="1" smtClean="0"/>
            <a:t>Zelanda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Ross </a:t>
          </a:r>
          <a:r>
            <a:rPr lang="en-US" sz="2000" kern="1200" dirty="0" err="1" smtClean="0"/>
            <a:t>Ihaka</a:t>
          </a:r>
          <a:r>
            <a:rPr lang="en-US" sz="2000" kern="1200" dirty="0" smtClean="0"/>
            <a:t> 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Robert Gentleman</a:t>
          </a:r>
          <a:endParaRPr lang="en-US" sz="2000" kern="1200" dirty="0"/>
        </a:p>
      </dsp:txBody>
      <dsp:txXfrm>
        <a:off x="251698" y="4096411"/>
        <a:ext cx="2556226" cy="1044229"/>
      </dsp:txXfrm>
    </dsp:sp>
    <dsp:sp modelId="{42082129-2BDD-9142-9BE4-0879DE9D78D4}">
      <dsp:nvSpPr>
        <dsp:cNvPr id="0" name=""/>
        <dsp:cNvSpPr/>
      </dsp:nvSpPr>
      <dsp:spPr>
        <a:xfrm>
          <a:off x="1514066" y="2912218"/>
          <a:ext cx="280604" cy="2806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27DC45-7C30-8242-A211-C33576FC0713}">
      <dsp:nvSpPr>
        <dsp:cNvPr id="0" name=""/>
        <dsp:cNvSpPr/>
      </dsp:nvSpPr>
      <dsp:spPr>
        <a:xfrm>
          <a:off x="1495356" y="3388874"/>
          <a:ext cx="1293899" cy="772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8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1993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Público</a:t>
          </a:r>
          <a:endParaRPr lang="en-US" sz="2000" kern="1200" dirty="0"/>
        </a:p>
      </dsp:txBody>
      <dsp:txXfrm>
        <a:off x="1495356" y="3388874"/>
        <a:ext cx="1293899" cy="772881"/>
      </dsp:txXfrm>
    </dsp:sp>
    <dsp:sp modelId="{03E62CF0-5544-BE48-8C16-7EE27371B93A}">
      <dsp:nvSpPr>
        <dsp:cNvPr id="0" name=""/>
        <dsp:cNvSpPr/>
      </dsp:nvSpPr>
      <dsp:spPr>
        <a:xfrm>
          <a:off x="2985323" y="2231071"/>
          <a:ext cx="374139" cy="374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8FFA7-6486-6244-983A-0613AA59D1C6}">
      <dsp:nvSpPr>
        <dsp:cNvPr id="0" name=""/>
        <dsp:cNvSpPr/>
      </dsp:nvSpPr>
      <dsp:spPr>
        <a:xfrm>
          <a:off x="3192325" y="2653732"/>
          <a:ext cx="2883966" cy="13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General Public License (GNU)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 free software</a:t>
          </a:r>
          <a:endParaRPr lang="en-US" sz="2000" kern="1200" dirty="0"/>
        </a:p>
      </dsp:txBody>
      <dsp:txXfrm>
        <a:off x="3192325" y="2653732"/>
        <a:ext cx="2883966" cy="1345377"/>
      </dsp:txXfrm>
    </dsp:sp>
    <dsp:sp modelId="{89426EC7-F0BA-1C4E-8E97-1BD42E3EDBE0}">
      <dsp:nvSpPr>
        <dsp:cNvPr id="0" name=""/>
        <dsp:cNvSpPr/>
      </dsp:nvSpPr>
      <dsp:spPr>
        <a:xfrm>
          <a:off x="4435114" y="1650375"/>
          <a:ext cx="483263" cy="4832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A0A5D0-E393-F446-98D4-D118108B58C6}">
      <dsp:nvSpPr>
        <dsp:cNvPr id="0" name=""/>
        <dsp:cNvSpPr/>
      </dsp:nvSpPr>
      <dsp:spPr>
        <a:xfrm>
          <a:off x="4041722" y="535023"/>
          <a:ext cx="1558915" cy="10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R-help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R-</a:t>
          </a:r>
          <a:r>
            <a:rPr lang="en-US" sz="2000" kern="1200" dirty="0" err="1" smtClean="0"/>
            <a:t>devel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1996</a:t>
          </a:r>
          <a:endParaRPr lang="en-US" sz="2000" b="1" kern="1200" dirty="0"/>
        </a:p>
      </dsp:txBody>
      <dsp:txXfrm>
        <a:off x="4041722" y="535023"/>
        <a:ext cx="1558915" cy="1048227"/>
      </dsp:txXfrm>
    </dsp:sp>
    <dsp:sp modelId="{E55AE0D1-6457-AF43-954C-0CA4BCD33FBF}">
      <dsp:nvSpPr>
        <dsp:cNvPr id="0" name=""/>
        <dsp:cNvSpPr/>
      </dsp:nvSpPr>
      <dsp:spPr>
        <a:xfrm>
          <a:off x="5927776" y="1262594"/>
          <a:ext cx="615771" cy="615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2479C-C19F-404D-91AE-58536DB222EF}">
      <dsp:nvSpPr>
        <dsp:cNvPr id="0" name=""/>
        <dsp:cNvSpPr/>
      </dsp:nvSpPr>
      <dsp:spPr>
        <a:xfrm>
          <a:off x="5966008" y="335632"/>
          <a:ext cx="2098222" cy="114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8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 Core Group (</a:t>
          </a:r>
          <a:r>
            <a:rPr lang="en-US" sz="2000" i="1" kern="1200" dirty="0" smtClean="0"/>
            <a:t>Source Code</a:t>
          </a:r>
          <a:r>
            <a:rPr lang="en-US" sz="2000" kern="1200" dirty="0" smtClean="0"/>
            <a:t>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1997</a:t>
          </a:r>
          <a:endParaRPr lang="en-US" sz="2000" b="1" kern="1200" dirty="0"/>
        </a:p>
      </dsp:txBody>
      <dsp:txXfrm>
        <a:off x="5966008" y="335632"/>
        <a:ext cx="2098222" cy="1147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E36B0-93EA-2F4E-9B93-4662638F772C}">
      <dsp:nvSpPr>
        <dsp:cNvPr id="0" name=""/>
        <dsp:cNvSpPr/>
      </dsp:nvSpPr>
      <dsp:spPr>
        <a:xfrm>
          <a:off x="-2528147" y="-392523"/>
          <a:ext cx="3035766" cy="3035766"/>
        </a:xfrm>
        <a:prstGeom prst="blockArc">
          <a:avLst>
            <a:gd name="adj1" fmla="val 18900000"/>
            <a:gd name="adj2" fmla="val 2700000"/>
            <a:gd name="adj3" fmla="val 71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79404-DF08-884E-9359-C7A23A5516A1}">
      <dsp:nvSpPr>
        <dsp:cNvPr id="0" name=""/>
        <dsp:cNvSpPr/>
      </dsp:nvSpPr>
      <dsp:spPr>
        <a:xfrm>
          <a:off x="413738" y="321537"/>
          <a:ext cx="2911366" cy="642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37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2000: R version 1.0.0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413738" y="321537"/>
        <a:ext cx="2911366" cy="642985"/>
      </dsp:txXfrm>
    </dsp:sp>
    <dsp:sp modelId="{23C4543C-39F2-6649-AA88-09891BC2ACA7}">
      <dsp:nvSpPr>
        <dsp:cNvPr id="0" name=""/>
        <dsp:cNvSpPr/>
      </dsp:nvSpPr>
      <dsp:spPr>
        <a:xfrm>
          <a:off x="11872" y="241164"/>
          <a:ext cx="803731" cy="803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B7A2-22D1-BE43-A62B-89A7DE3FB283}">
      <dsp:nvSpPr>
        <dsp:cNvPr id="0" name=""/>
        <dsp:cNvSpPr/>
      </dsp:nvSpPr>
      <dsp:spPr>
        <a:xfrm>
          <a:off x="413738" y="1286195"/>
          <a:ext cx="2911366" cy="642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37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2015: R version 3.2.2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413738" y="1286195"/>
        <a:ext cx="2911366" cy="642985"/>
      </dsp:txXfrm>
    </dsp:sp>
    <dsp:sp modelId="{7DCF181C-1640-4645-ACCE-99BD27F6C493}">
      <dsp:nvSpPr>
        <dsp:cNvPr id="0" name=""/>
        <dsp:cNvSpPr/>
      </dsp:nvSpPr>
      <dsp:spPr>
        <a:xfrm>
          <a:off x="11872" y="1205822"/>
          <a:ext cx="803731" cy="803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4D164-FCC7-3E44-86BA-D0D4DEAC71D7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31F49-178C-DC40-BD92-50E2CC24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ADE0-CE63-A740-8BD8-6D6CB45EF648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58ECB-413E-5740-8F66-A3243A7B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son</a:t>
            </a:r>
            <a:r>
              <a:rPr lang="en-US" baseline="0" dirty="0" smtClean="0"/>
              <a:t> “double precision” en R.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quiero</a:t>
            </a:r>
            <a:r>
              <a:rPr lang="en-US" dirty="0" smtClean="0"/>
              <a:t> un </a:t>
            </a:r>
            <a:r>
              <a:rPr lang="en-US" dirty="0" err="1" smtClean="0"/>
              <a:t>entero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entoneces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necesito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sufijo</a:t>
            </a:r>
            <a:r>
              <a:rPr lang="en-US" baseline="0" dirty="0" smtClean="0"/>
              <a:t> L (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: 1L).</a:t>
            </a:r>
          </a:p>
          <a:p>
            <a:r>
              <a:rPr lang="en-US" baseline="0" dirty="0" smtClean="0"/>
              <a:t>Infinity con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: 1/0 =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; 1/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=0).</a:t>
            </a:r>
          </a:p>
          <a:p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signfica</a:t>
            </a:r>
            <a:r>
              <a:rPr lang="en-US" baseline="0" dirty="0" smtClean="0"/>
              <a:t> “not a number”, </a:t>
            </a:r>
            <a:r>
              <a:rPr lang="en-US" baseline="0" dirty="0" err="1" smtClean="0"/>
              <a:t>parecido</a:t>
            </a:r>
            <a:r>
              <a:rPr lang="en-US" baseline="0" dirty="0" smtClean="0"/>
              <a:t> a missing.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creada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filosofía</a:t>
            </a:r>
            <a:r>
              <a:rPr lang="en-US" baseline="0" dirty="0" smtClean="0"/>
              <a:t> “column-wise”,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primera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columna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</a:t>
            </a:r>
            <a:r>
              <a:rPr lang="en-US" baseline="0" dirty="0" smtClean="0"/>
              <a:t> 1,2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cid:ii_146866316425db07" TargetMode="External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" TargetMode="External"/><Relationship Id="rId4" Type="http://schemas.openxmlformats.org/officeDocument/2006/relationships/hyperlink" Target="http://www.cookbook-r.com/" TargetMode="External"/><Relationship Id="rId5" Type="http://schemas.openxmlformats.org/officeDocument/2006/relationships/hyperlink" Target="http://www.inside-r.org" TargetMode="External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674" y="3117575"/>
            <a:ext cx="6985305" cy="1724867"/>
          </a:xfrm>
        </p:spPr>
        <p:txBody>
          <a:bodyPr/>
          <a:lstStyle/>
          <a:p>
            <a:r>
              <a:rPr lang="en-US" sz="2800" b="1" dirty="0" smtClean="0"/>
              <a:t>Taller: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err="1"/>
              <a:t>Introducción</a:t>
            </a:r>
            <a:r>
              <a:rPr lang="en-US" sz="2800" b="1" dirty="0"/>
              <a:t> al </a:t>
            </a:r>
            <a:r>
              <a:rPr lang="en-US" sz="2800" b="1" dirty="0" err="1"/>
              <a:t>paquete</a:t>
            </a:r>
            <a:r>
              <a:rPr lang="en-US" sz="2800" b="1" dirty="0"/>
              <a:t> </a:t>
            </a:r>
            <a:r>
              <a:rPr lang="en-US" sz="2800" b="1" dirty="0" err="1"/>
              <a:t>estadístico</a:t>
            </a:r>
            <a:r>
              <a:rPr lang="en-US" sz="2800" b="1" dirty="0"/>
              <a:t> </a:t>
            </a:r>
            <a:r>
              <a:rPr lang="en-US" sz="2800" b="1" dirty="0" smtClean="0"/>
              <a:t>R</a:t>
            </a:r>
            <a:br>
              <a:rPr lang="en-US" sz="2800" b="1" dirty="0" smtClean="0"/>
            </a:br>
            <a:r>
              <a:rPr lang="en-US" sz="2800" b="1" dirty="0" smtClean="0"/>
              <a:t>con </a:t>
            </a:r>
            <a:r>
              <a:rPr lang="en-US" sz="2800" b="1" dirty="0"/>
              <a:t>la </a:t>
            </a:r>
            <a:r>
              <a:rPr lang="en-US" sz="2800" b="1" dirty="0" err="1"/>
              <a:t>Encuesta</a:t>
            </a:r>
            <a:r>
              <a:rPr lang="en-US" sz="2800" b="1" dirty="0"/>
              <a:t> </a:t>
            </a:r>
            <a:r>
              <a:rPr lang="en-US" sz="2800" b="1" dirty="0" err="1"/>
              <a:t>Nacional</a:t>
            </a:r>
            <a:r>
              <a:rPr lang="en-US" sz="2800" b="1" dirty="0"/>
              <a:t> de </a:t>
            </a:r>
            <a:r>
              <a:rPr lang="en-US" sz="2800" b="1" dirty="0" err="1"/>
              <a:t>Ocupación</a:t>
            </a:r>
            <a:r>
              <a:rPr lang="en-US" sz="2800" b="1" dirty="0"/>
              <a:t> y </a:t>
            </a:r>
            <a:r>
              <a:rPr lang="en-US" sz="2800" b="1" dirty="0" err="1"/>
              <a:t>Empleo</a:t>
            </a:r>
            <a:r>
              <a:rPr lang="en-US" sz="2800" b="1" dirty="0"/>
              <a:t> (ENOE)”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5" y="4892588"/>
            <a:ext cx="6498159" cy="916641"/>
          </a:xfrm>
        </p:spPr>
        <p:txBody>
          <a:bodyPr/>
          <a:lstStyle/>
          <a:p>
            <a:r>
              <a:rPr lang="en-US" sz="2000" b="1" dirty="0" err="1" smtClean="0"/>
              <a:t>Introducción</a:t>
            </a:r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10001" y="6324048"/>
            <a:ext cx="1933999" cy="5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Nina Castro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n 4" descr="http://cedua.colmex.mx/images/banners/logoceduawe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7446"/>
            <a:ext cx="2261870" cy="3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5" descr="C:\Users\Abraham\Pictures\UNAM-Azul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03" y="199026"/>
            <a:ext cx="433070" cy="5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6" descr="C:\Users\Abraham\Pictures\IIEc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85" y="214900"/>
            <a:ext cx="48895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7" descr="Imágenes integradas 1"/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18" y="209820"/>
            <a:ext cx="181483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8" descr="C:\Users\Abraham\Pictures\Jurídicas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27" y="209819"/>
            <a:ext cx="459740" cy="45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4" descr="http://cedua.colmex.mx/images/banners/logoceduawe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7446"/>
            <a:ext cx="2261870" cy="3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5" descr="C:\Users\Abraham\Pictures\UNAM-Azul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03" y="199026"/>
            <a:ext cx="433070" cy="5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6" descr="C:\Users\Abraham\Pictures\IIEc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85" y="214900"/>
            <a:ext cx="48895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7" descr="Imágenes integradas 1"/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18" y="209820"/>
            <a:ext cx="181483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8" descr="C:\Users\Abraham\Pictures\Jurídicas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27" y="209819"/>
            <a:ext cx="459740" cy="45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167860" y="1269957"/>
            <a:ext cx="6839325" cy="124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2200" dirty="0">
                <a:solidFill>
                  <a:prstClr val="black"/>
                </a:solidFill>
              </a:rPr>
              <a:t>Seminario</a:t>
            </a:r>
          </a:p>
          <a:p>
            <a:pPr>
              <a:lnSpc>
                <a:spcPct val="100000"/>
              </a:lnSpc>
            </a:pPr>
            <a:r>
              <a:rPr lang="es-MX" sz="2600" b="1" dirty="0">
                <a:solidFill>
                  <a:prstClr val="black"/>
                </a:solidFill>
              </a:rPr>
              <a:t>No todo el trabajo es empleo:</a:t>
            </a:r>
          </a:p>
          <a:p>
            <a:pPr>
              <a:lnSpc>
                <a:spcPct val="100000"/>
              </a:lnSpc>
            </a:pPr>
            <a:r>
              <a:rPr lang="es-MX" sz="2300" dirty="0">
                <a:solidFill>
                  <a:prstClr val="black"/>
                </a:solidFill>
              </a:rPr>
              <a:t>Cambios en el concepto y la medición del trabajo en México</a:t>
            </a:r>
          </a:p>
        </p:txBody>
      </p:sp>
    </p:spTree>
    <p:extLst>
      <p:ext uri="{BB962C8B-B14F-4D97-AF65-F5344CB8AC3E}">
        <p14:creationId xmlns:p14="http://schemas.microsoft.com/office/powerpoint/2010/main" val="9028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 &amp;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89"/>
            <a:ext cx="8229600" cy="499941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R </a:t>
            </a:r>
            <a:r>
              <a:rPr lang="en-US" sz="1800" dirty="0" err="1" smtClean="0"/>
              <a:t>posee</a:t>
            </a:r>
            <a:r>
              <a:rPr lang="en-US" sz="1800" dirty="0" smtClean="0"/>
              <a:t> </a:t>
            </a:r>
            <a:r>
              <a:rPr lang="en-US" sz="1800" dirty="0" err="1" smtClean="0"/>
              <a:t>cinco</a:t>
            </a:r>
            <a:r>
              <a:rPr lang="en-US" sz="1800" dirty="0" smtClean="0"/>
              <a:t> </a:t>
            </a:r>
            <a:r>
              <a:rPr lang="en-US" sz="1800" dirty="0" err="1" smtClean="0"/>
              <a:t>clases</a:t>
            </a:r>
            <a:r>
              <a:rPr lang="en-US" sz="1800" dirty="0" smtClean="0"/>
              <a:t> de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Caracteres</a:t>
            </a:r>
            <a:r>
              <a:rPr lang="en-US" sz="1800" dirty="0" smtClean="0"/>
              <a:t> (characters).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Números</a:t>
            </a:r>
            <a:r>
              <a:rPr lang="en-US" sz="1800" dirty="0" smtClean="0"/>
              <a:t> (numeric).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Enteros</a:t>
            </a:r>
            <a:r>
              <a:rPr lang="en-US" sz="1800" dirty="0" smtClean="0"/>
              <a:t> (integer).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Complejos</a:t>
            </a:r>
            <a:r>
              <a:rPr lang="en-US" sz="1800" dirty="0" smtClean="0"/>
              <a:t> (complex).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Lógicos</a:t>
            </a:r>
            <a:r>
              <a:rPr lang="en-US" sz="1800" dirty="0" smtClean="0"/>
              <a:t> (logical TRUE/FALSE).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El </a:t>
            </a:r>
            <a:r>
              <a:rPr lang="en-US" sz="1800" dirty="0" err="1" smtClean="0"/>
              <a:t>objeto</a:t>
            </a:r>
            <a:r>
              <a:rPr lang="en-US" sz="1800" dirty="0" smtClean="0"/>
              <a:t> </a:t>
            </a:r>
            <a:r>
              <a:rPr lang="en-US" sz="1800" dirty="0" err="1" smtClean="0"/>
              <a:t>más</a:t>
            </a:r>
            <a:r>
              <a:rPr lang="en-US" sz="1800" dirty="0" smtClean="0"/>
              <a:t> </a:t>
            </a:r>
            <a:r>
              <a:rPr lang="en-US" sz="1800" dirty="0" err="1" smtClean="0"/>
              <a:t>básico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un vector, </a:t>
            </a:r>
            <a:r>
              <a:rPr lang="en-US" sz="1800" dirty="0" err="1" smtClean="0"/>
              <a:t>sólo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contener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de la </a:t>
            </a:r>
            <a:r>
              <a:rPr lang="en-US" sz="1800" dirty="0" err="1" smtClean="0"/>
              <a:t>misma</a:t>
            </a:r>
            <a:r>
              <a:rPr lang="en-US" sz="1800" dirty="0" smtClean="0"/>
              <a:t> </a:t>
            </a:r>
            <a:r>
              <a:rPr lang="en-US" sz="1800" dirty="0" err="1" smtClean="0"/>
              <a:t>clase</a:t>
            </a:r>
            <a:r>
              <a:rPr lang="en-US" sz="1800" dirty="0" smtClean="0"/>
              <a:t> (vector()).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representarse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un vector, </a:t>
            </a:r>
            <a:r>
              <a:rPr lang="en-US" sz="1800" dirty="0" err="1" smtClean="0"/>
              <a:t>pero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contener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de </a:t>
            </a:r>
            <a:r>
              <a:rPr lang="en-US" sz="1800" dirty="0" err="1" smtClean="0"/>
              <a:t>diferentes</a:t>
            </a:r>
            <a:r>
              <a:rPr lang="en-US" sz="1800" dirty="0" smtClean="0"/>
              <a:t> </a:t>
            </a:r>
            <a:r>
              <a:rPr lang="en-US" sz="1800" dirty="0" err="1" smtClean="0"/>
              <a:t>clases</a:t>
            </a:r>
            <a:r>
              <a:rPr lang="en-US" sz="1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smtClean="0"/>
              <a:t>Los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en R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poseer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atributos</a:t>
            </a:r>
            <a:r>
              <a:rPr lang="en-US" sz="1800" dirty="0" smtClean="0"/>
              <a:t> (names, class, dim, length, …): attributes().</a:t>
            </a:r>
          </a:p>
        </p:txBody>
      </p:sp>
    </p:spTree>
    <p:extLst>
      <p:ext uri="{BB962C8B-B14F-4D97-AF65-F5344CB8AC3E}">
        <p14:creationId xmlns:p14="http://schemas.microsoft.com/office/powerpoint/2010/main" val="412126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5-10-27 a la(s) 13.35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/>
          <a:stretch/>
        </p:blipFill>
        <p:spPr>
          <a:xfrm>
            <a:off x="0" y="1070880"/>
            <a:ext cx="9144000" cy="5691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8784"/>
          </a:xfrm>
        </p:spPr>
        <p:txBody>
          <a:bodyPr>
            <a:normAutofit/>
          </a:bodyPr>
          <a:lstStyle/>
          <a:p>
            <a:r>
              <a:rPr lang="en-US" dirty="0" smtClean="0"/>
              <a:t>R Studio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964"/>
            <a:ext cx="8229600" cy="5099036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y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Captura de pantalla 2015-10-27 a la(s) 09.4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95" y="2568737"/>
            <a:ext cx="5211733" cy="42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Assignment, functions &amp; help</a:t>
            </a:r>
            <a:endParaRPr lang="en-US" dirty="0"/>
          </a:p>
        </p:txBody>
      </p:sp>
      <p:pic>
        <p:nvPicPr>
          <p:cNvPr id="6" name="Content Placeholder 5" descr="Captura de pantalla 2015-10-27 a la(s) 09.57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-110"/>
          <a:stretch/>
        </p:blipFill>
        <p:spPr>
          <a:xfrm>
            <a:off x="62617" y="3017956"/>
            <a:ext cx="9044030" cy="3755991"/>
          </a:xfrm>
        </p:spPr>
      </p:pic>
      <p:sp>
        <p:nvSpPr>
          <p:cNvPr id="8" name="TextBox 7"/>
          <p:cNvSpPr txBox="1"/>
          <p:nvPr/>
        </p:nvSpPr>
        <p:spPr>
          <a:xfrm>
            <a:off x="610118" y="1606322"/>
            <a:ext cx="44678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asignar</a:t>
            </a:r>
            <a:r>
              <a:rPr lang="en-US" sz="2400" dirty="0" smtClean="0"/>
              <a:t> (&lt;-)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Funciones</a:t>
            </a:r>
            <a:r>
              <a:rPr lang="en-US" sz="2400" dirty="0" smtClean="0"/>
              <a:t> </a:t>
            </a:r>
            <a:r>
              <a:rPr lang="en-US" sz="2400" dirty="0" err="1" smtClean="0"/>
              <a:t>básicas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elp(),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28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99617"/>
            <a:ext cx="8042276" cy="946448"/>
          </a:xfrm>
        </p:spPr>
        <p:txBody>
          <a:bodyPr>
            <a:normAutofit/>
          </a:bodyPr>
          <a:lstStyle/>
          <a:p>
            <a:r>
              <a:rPr lang="en-US" dirty="0" smtClean="0"/>
              <a:t>R Vectors &amp; Function as.*</a:t>
            </a:r>
            <a:endParaRPr lang="en-US" dirty="0"/>
          </a:p>
        </p:txBody>
      </p:sp>
      <p:pic>
        <p:nvPicPr>
          <p:cNvPr id="5" name="Content Placeholder 4" descr="Captura de pantalla 2015-10-27 a la(s) 12.43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" b="-521"/>
          <a:stretch/>
        </p:blipFill>
        <p:spPr>
          <a:xfrm>
            <a:off x="137085" y="1201736"/>
            <a:ext cx="8362950" cy="4525963"/>
          </a:xfrm>
        </p:spPr>
      </p:pic>
      <p:pic>
        <p:nvPicPr>
          <p:cNvPr id="6" name="Picture 5" descr="Captura de pantalla 2015-10-27 a la(s) 12.4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35" y="5727699"/>
            <a:ext cx="4569665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3402"/>
          </a:xfrm>
        </p:spPr>
        <p:txBody>
          <a:bodyPr>
            <a:normAutofit/>
          </a:bodyPr>
          <a:lstStyle/>
          <a:p>
            <a:r>
              <a:rPr lang="en-US" dirty="0" smtClean="0"/>
              <a:t>Lists: </a:t>
            </a:r>
            <a:r>
              <a:rPr lang="en-US" dirty="0" err="1" smtClean="0"/>
              <a:t>tipo</a:t>
            </a:r>
            <a:r>
              <a:rPr lang="en-US" dirty="0" smtClean="0"/>
              <a:t> especial de vector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. 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 descr="Captura de pantalla 2015-10-27 a la(s) 12.4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" y="3108640"/>
            <a:ext cx="8250754" cy="36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29" y="262186"/>
            <a:ext cx="3203513" cy="1143000"/>
          </a:xfrm>
        </p:spPr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199"/>
            <a:ext cx="2468880" cy="2608613"/>
          </a:xfrm>
        </p:spPr>
        <p:txBody>
          <a:bodyPr>
            <a:normAutofit/>
          </a:bodyPr>
          <a:lstStyle/>
          <a:p>
            <a:r>
              <a:rPr lang="en-US" dirty="0" smtClean="0"/>
              <a:t>Matrices:</a:t>
            </a:r>
          </a:p>
          <a:p>
            <a:pPr marL="0" indent="0">
              <a:buNone/>
            </a:pP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dimensión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Captura de pantalla 2015-10-27 a la(s) 12.50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13" y="252512"/>
            <a:ext cx="546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&amp;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399233" cy="511958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Factores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categóricos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etiquetas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regresión</a:t>
            </a:r>
            <a:r>
              <a:rPr lang="en-US" dirty="0" smtClean="0"/>
              <a:t> lm() y </a:t>
            </a:r>
            <a:r>
              <a:rPr lang="en-US" dirty="0" err="1" smtClean="0"/>
              <a:t>glm</a:t>
            </a:r>
            <a:r>
              <a:rPr lang="en-US" dirty="0" smtClean="0"/>
              <a:t>().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/>
          </a:p>
          <a:p>
            <a:r>
              <a:rPr lang="en-US" dirty="0" smtClean="0"/>
              <a:t>Missing values: NA o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Captura de pantalla 2015-10-27 a la(s) 12.5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3" y="1741390"/>
            <a:ext cx="54991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3677"/>
            <a:ext cx="8229600" cy="4899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Lista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longitud</a:t>
            </a:r>
            <a:r>
              <a:rPr lang="en-US" dirty="0" smtClean="0"/>
              <a:t> (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renglones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Atributo</a:t>
            </a:r>
            <a:r>
              <a:rPr lang="en-US" dirty="0" smtClean="0"/>
              <a:t>: </a:t>
            </a:r>
            <a:r>
              <a:rPr lang="en-US" dirty="0" err="1" smtClean="0"/>
              <a:t>row.names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crea</a:t>
            </a:r>
            <a:r>
              <a:rPr lang="en-US" dirty="0" smtClean="0"/>
              <a:t> con el </a:t>
            </a:r>
            <a:r>
              <a:rPr lang="en-US" dirty="0" err="1" smtClean="0"/>
              <a:t>comando</a:t>
            </a:r>
            <a:r>
              <a:rPr lang="en-US" dirty="0" smtClean="0"/>
              <a:t>: </a:t>
            </a:r>
            <a:r>
              <a:rPr lang="en-US" dirty="0" err="1" smtClean="0"/>
              <a:t>read.table</a:t>
            </a:r>
            <a:r>
              <a:rPr lang="en-US" dirty="0" smtClean="0"/>
              <a:t>() o </a:t>
            </a:r>
            <a:r>
              <a:rPr lang="en-US" dirty="0" err="1" smtClean="0"/>
              <a:t>read.csv</a:t>
            </a:r>
            <a:r>
              <a:rPr lang="en-US" dirty="0" smtClean="0"/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0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4698" y="3772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Data Frames &amp;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Etiquetas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 descr="Captura de pantalla 2015-10-27 a la(s) 12.58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913" y="1654037"/>
            <a:ext cx="6971845" cy="50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55206"/>
            <a:ext cx="8042276" cy="1336956"/>
          </a:xfrm>
        </p:spPr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7" y="4284303"/>
            <a:ext cx="6885627" cy="2776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R web site (</a:t>
            </a:r>
            <a:r>
              <a:rPr lang="en-US" dirty="0" smtClean="0">
                <a:hlinkClick r:id="rId2"/>
              </a:rPr>
              <a:t>http://cran.r-project.org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Rstudio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https://www.rstudio.com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 descr="R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4" y="4662889"/>
            <a:ext cx="1100705" cy="836194"/>
          </a:xfrm>
          <a:prstGeom prst="rect">
            <a:avLst/>
          </a:prstGeom>
        </p:spPr>
      </p:pic>
      <p:pic>
        <p:nvPicPr>
          <p:cNvPr id="5" name="Picture 4" descr="R Studio 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2" y="5946655"/>
            <a:ext cx="847447" cy="847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82" y="1596693"/>
            <a:ext cx="840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 smtClean="0"/>
              <a:t>R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smtClean="0"/>
              <a:t>y </a:t>
            </a:r>
            <a:r>
              <a:rPr lang="en-US" sz="2800" dirty="0" err="1" smtClean="0"/>
              <a:t>entorno</a:t>
            </a:r>
            <a:r>
              <a:rPr lang="en-US" sz="2800" dirty="0"/>
              <a:t> de </a:t>
            </a:r>
            <a:r>
              <a:rPr lang="en-US" sz="2800" dirty="0" err="1"/>
              <a:t>programación</a:t>
            </a:r>
            <a:r>
              <a:rPr lang="en-US" sz="2800" dirty="0"/>
              <a:t> ,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análisis</a:t>
            </a:r>
            <a:r>
              <a:rPr lang="en-US" sz="2800" dirty="0" smtClean="0"/>
              <a:t>, </a:t>
            </a:r>
            <a:r>
              <a:rPr lang="en-US" sz="2800" dirty="0" err="1" smtClean="0"/>
              <a:t>visualización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manipulación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  <a:p>
            <a:pPr marL="457200" indent="-457200" algn="just">
              <a:buFont typeface="Arial"/>
              <a:buChar char="•"/>
            </a:pPr>
            <a:r>
              <a:rPr lang="en-US" sz="2800" dirty="0" smtClean="0"/>
              <a:t>R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orientado</a:t>
            </a:r>
            <a:r>
              <a:rPr lang="en-US" sz="2800" dirty="0" smtClean="0"/>
              <a:t> a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3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pantalla 2015-10-27 a la(s) 13.0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04" y="0"/>
            <a:ext cx="744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555"/>
            <a:ext cx="8229600" cy="50243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DBF files: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smtClean="0"/>
              <a:t>library (foreign) </a:t>
            </a:r>
            <a:r>
              <a:rPr lang="en-US" sz="2600" dirty="0"/>
              <a:t> </a:t>
            </a:r>
            <a:r>
              <a:rPr lang="en-US" sz="2600" dirty="0" smtClean="0"/>
              <a:t>    </a:t>
            </a:r>
            <a:r>
              <a:rPr lang="en-US" sz="2600" dirty="0"/>
              <a:t> # foreign package</a:t>
            </a:r>
            <a:endParaRPr lang="en-US" sz="26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err="1"/>
              <a:t>d</a:t>
            </a:r>
            <a:r>
              <a:rPr lang="en-US" sz="2600" dirty="0" err="1" smtClean="0"/>
              <a:t>bfdata</a:t>
            </a:r>
            <a:r>
              <a:rPr lang="en-US" sz="2600" dirty="0" smtClean="0"/>
              <a:t> &lt;- </a:t>
            </a:r>
            <a:r>
              <a:rPr lang="en-US" sz="2600" dirty="0" err="1" smtClean="0"/>
              <a:t>read.dbf</a:t>
            </a:r>
            <a:r>
              <a:rPr lang="en-US" sz="2600" dirty="0" smtClean="0"/>
              <a:t>(</a:t>
            </a:r>
            <a:r>
              <a:rPr lang="en-US" sz="2600" dirty="0" err="1" smtClean="0"/>
              <a:t>dbf_file</a:t>
            </a:r>
            <a:r>
              <a:rPr lang="en-US" sz="2600" dirty="0"/>
              <a:t>, </a:t>
            </a:r>
            <a:r>
              <a:rPr lang="en-US" sz="2600" dirty="0" err="1"/>
              <a:t>as.is</a:t>
            </a:r>
            <a:r>
              <a:rPr lang="en-US" sz="2600" dirty="0"/>
              <a:t> = FALSE)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STATA files: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library </a:t>
            </a:r>
            <a:r>
              <a:rPr lang="en-US" sz="2600" dirty="0"/>
              <a:t>(foreign</a:t>
            </a:r>
            <a:r>
              <a:rPr lang="en-US" sz="2600" dirty="0" smtClean="0"/>
              <a:t>) </a:t>
            </a:r>
            <a:r>
              <a:rPr lang="en-US" sz="2600" dirty="0"/>
              <a:t>  </a:t>
            </a:r>
            <a:r>
              <a:rPr lang="en-US" sz="2600" dirty="0" smtClean="0"/>
              <a:t>    #</a:t>
            </a:r>
            <a:r>
              <a:rPr lang="en-US" sz="2600" dirty="0"/>
              <a:t> foreign package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statadata</a:t>
            </a:r>
            <a:r>
              <a:rPr lang="en-US" sz="2600" dirty="0" smtClean="0"/>
              <a:t> </a:t>
            </a:r>
            <a:r>
              <a:rPr lang="en-US" sz="2600" dirty="0"/>
              <a:t>&lt;- </a:t>
            </a:r>
            <a:r>
              <a:rPr lang="en-US" sz="2600" dirty="0" err="1" smtClean="0"/>
              <a:t>read.dta</a:t>
            </a:r>
            <a:r>
              <a:rPr lang="en-US" sz="2600" dirty="0" smtClean="0"/>
              <a:t>(</a:t>
            </a:r>
            <a:r>
              <a:rPr lang="en-US" sz="2600" dirty="0" err="1" smtClean="0"/>
              <a:t>stata_file</a:t>
            </a:r>
            <a:r>
              <a:rPr lang="en-US" sz="2600" dirty="0"/>
              <a:t>, </a:t>
            </a:r>
            <a:r>
              <a:rPr lang="en-US" sz="2600" dirty="0" err="1"/>
              <a:t>convert.dates</a:t>
            </a:r>
            <a:r>
              <a:rPr lang="en-US" sz="2600" dirty="0"/>
              <a:t> = TRUE,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/>
              <a:t>          </a:t>
            </a:r>
            <a:r>
              <a:rPr lang="en-US" sz="2600" dirty="0" err="1" smtClean="0"/>
              <a:t>convert.factors</a:t>
            </a:r>
            <a:r>
              <a:rPr lang="en-US" sz="2600" dirty="0" smtClean="0"/>
              <a:t> </a:t>
            </a:r>
            <a:r>
              <a:rPr lang="en-US" sz="2600" dirty="0"/>
              <a:t>= TRUE</a:t>
            </a:r>
            <a:r>
              <a:rPr lang="en-US" sz="2600" dirty="0" smtClean="0"/>
              <a:t>,  </a:t>
            </a:r>
            <a:r>
              <a:rPr lang="en-US" sz="2600" dirty="0" err="1"/>
              <a:t>missing.type</a:t>
            </a:r>
            <a:r>
              <a:rPr lang="en-US" sz="2600" dirty="0"/>
              <a:t> = FALSE</a:t>
            </a:r>
            <a:r>
              <a:rPr lang="en-US" sz="2600" dirty="0" smtClean="0"/>
              <a:t>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convert.underscore</a:t>
            </a:r>
            <a:r>
              <a:rPr lang="en-US" sz="2600" dirty="0" smtClean="0"/>
              <a:t> </a:t>
            </a:r>
            <a:r>
              <a:rPr lang="en-US" sz="2600" dirty="0"/>
              <a:t>= FALSE, </a:t>
            </a:r>
            <a:r>
              <a:rPr lang="en-US" sz="2600" dirty="0" err="1"/>
              <a:t>warn.missing.labels</a:t>
            </a:r>
            <a:r>
              <a:rPr lang="en-US" sz="2600" dirty="0"/>
              <a:t> </a:t>
            </a:r>
            <a:r>
              <a:rPr lang="en-US" sz="2600" dirty="0" smtClean="0"/>
              <a:t>	= 	TRUE)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/>
              <a:t>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 err="1" smtClean="0"/>
              <a:t>write.dta</a:t>
            </a:r>
            <a:r>
              <a:rPr lang="en-US" sz="2600" dirty="0"/>
              <a:t>(</a:t>
            </a:r>
            <a:r>
              <a:rPr lang="en-US" sz="2600" dirty="0" err="1"/>
              <a:t>dataframe</a:t>
            </a:r>
            <a:r>
              <a:rPr lang="en-US" sz="2600" dirty="0"/>
              <a:t>, file, version = 7L</a:t>
            </a:r>
            <a:r>
              <a:rPr lang="en-US" sz="2600" dirty="0" smtClean="0"/>
              <a:t>, </a:t>
            </a:r>
            <a:r>
              <a:rPr lang="is-IS" sz="2600" dirty="0" smtClean="0"/>
              <a:t>convert.dates </a:t>
            </a:r>
            <a:r>
              <a:rPr lang="is-IS" sz="2600" dirty="0"/>
              <a:t>= TRUE, tz = </a:t>
            </a:r>
            <a:r>
              <a:rPr lang="is-IS" sz="2600" dirty="0" smtClean="0"/>
              <a:t>	"GMT”</a:t>
            </a:r>
            <a:r>
              <a:rPr lang="en-US" sz="2600" dirty="0" smtClean="0"/>
              <a:t>)</a:t>
            </a: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2F97B5"/>
                </a:solidFill>
              </a:rPr>
              <a:t>Importar</a:t>
            </a:r>
            <a:r>
              <a:rPr lang="en-US" dirty="0">
                <a:solidFill>
                  <a:srgbClr val="2F97B5"/>
                </a:solidFill>
              </a:rPr>
              <a:t> </a:t>
            </a:r>
            <a:r>
              <a:rPr lang="en-US" dirty="0" smtClean="0">
                <a:solidFill>
                  <a:srgbClr val="2F97B5"/>
                </a:solidFill>
              </a:rPr>
              <a:t>y </a:t>
            </a:r>
            <a:r>
              <a:rPr lang="en-US" dirty="0" err="1" smtClean="0">
                <a:solidFill>
                  <a:srgbClr val="2F97B5"/>
                </a:solidFill>
              </a:rPr>
              <a:t>guardar</a:t>
            </a:r>
            <a:r>
              <a:rPr lang="en-US" dirty="0" smtClean="0">
                <a:solidFill>
                  <a:srgbClr val="2F97B5"/>
                </a:solidFill>
              </a:rPr>
              <a:t> </a:t>
            </a:r>
            <a:r>
              <a:rPr lang="en-US" dirty="0" err="1" smtClean="0">
                <a:solidFill>
                  <a:srgbClr val="2F97B5"/>
                </a:solidFill>
              </a:rPr>
              <a:t>archivos</a:t>
            </a:r>
            <a:endParaRPr lang="en-US" dirty="0">
              <a:solidFill>
                <a:srgbClr val="2F9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5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y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63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Excel file:</a:t>
            </a:r>
          </a:p>
          <a:p>
            <a:pPr marL="457200" lvl="1" indent="0">
              <a:buNone/>
            </a:pPr>
            <a:r>
              <a:rPr lang="en-US" sz="1800" dirty="0" smtClean="0"/>
              <a:t>library</a:t>
            </a:r>
            <a:r>
              <a:rPr lang="en-US" sz="1800" dirty="0"/>
              <a:t>(</a:t>
            </a:r>
            <a:r>
              <a:rPr lang="en-US" sz="1800" dirty="0" err="1"/>
              <a:t>gdata</a:t>
            </a:r>
            <a:r>
              <a:rPr lang="en-US" sz="1800" dirty="0"/>
              <a:t>)                   # </a:t>
            </a:r>
            <a:r>
              <a:rPr lang="en-US" sz="1800" dirty="0" err="1" smtClean="0"/>
              <a:t>gdata</a:t>
            </a:r>
            <a:r>
              <a:rPr lang="en-US" sz="1800" dirty="0"/>
              <a:t> package  </a:t>
            </a:r>
            <a:br>
              <a:rPr lang="en-US" sz="1800" dirty="0"/>
            </a:br>
            <a:r>
              <a:rPr lang="en-US" sz="1800" dirty="0" err="1" smtClean="0"/>
              <a:t>exceldata</a:t>
            </a:r>
            <a:r>
              <a:rPr lang="en-US" sz="1800" dirty="0"/>
              <a:t> = </a:t>
            </a:r>
            <a:r>
              <a:rPr lang="en-US" sz="1800" dirty="0" err="1"/>
              <a:t>read.xls</a:t>
            </a:r>
            <a:r>
              <a:rPr lang="en-US" sz="1800" dirty="0"/>
              <a:t>("</a:t>
            </a:r>
            <a:r>
              <a:rPr lang="en-US" sz="1800" dirty="0" err="1"/>
              <a:t>mydata.xls</a:t>
            </a:r>
            <a:r>
              <a:rPr lang="en-US" sz="1800" dirty="0"/>
              <a:t>")  # </a:t>
            </a:r>
            <a:r>
              <a:rPr lang="en-US" sz="1800" dirty="0" smtClean="0"/>
              <a:t>lee </a:t>
            </a:r>
            <a:r>
              <a:rPr lang="en-US" sz="1800" dirty="0" err="1" smtClean="0"/>
              <a:t>primera</a:t>
            </a:r>
            <a:r>
              <a:rPr lang="en-US" sz="1800" dirty="0" smtClean="0"/>
              <a:t> </a:t>
            </a:r>
            <a:r>
              <a:rPr lang="en-US" sz="1800" dirty="0" err="1" smtClean="0"/>
              <a:t>hoja</a:t>
            </a:r>
            <a:r>
              <a:rPr lang="en-US" sz="1800" dirty="0" smtClean="0"/>
              <a:t> del </a:t>
            </a:r>
            <a:r>
              <a:rPr lang="en-US" sz="1800" dirty="0" err="1" smtClean="0"/>
              <a:t>libro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library(</a:t>
            </a:r>
            <a:r>
              <a:rPr lang="en-US" sz="1800" dirty="0" err="1"/>
              <a:t>xlsx</a:t>
            </a:r>
            <a:r>
              <a:rPr lang="en-US" sz="1800" dirty="0" smtClean="0"/>
              <a:t>)                      </a:t>
            </a:r>
            <a:r>
              <a:rPr lang="en-US" sz="1800" dirty="0"/>
              <a:t># </a:t>
            </a:r>
            <a:r>
              <a:rPr lang="en-US" sz="1800" dirty="0" err="1" smtClean="0"/>
              <a:t>xlsx</a:t>
            </a:r>
            <a:r>
              <a:rPr lang="en-US" sz="1800" dirty="0"/>
              <a:t> package  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err="1"/>
              <a:t>write.xlsx</a:t>
            </a:r>
            <a:r>
              <a:rPr lang="en-US" sz="1800" dirty="0" smtClean="0"/>
              <a:t>(</a:t>
            </a:r>
            <a:r>
              <a:rPr lang="en-US" sz="1800" dirty="0" err="1" smtClean="0"/>
              <a:t>exceldata</a:t>
            </a:r>
            <a:r>
              <a:rPr lang="en-US" sz="1800" dirty="0"/>
              <a:t>, "</a:t>
            </a:r>
            <a:r>
              <a:rPr lang="en-US" sz="1800" dirty="0" smtClean="0"/>
              <a:t>c:/</a:t>
            </a:r>
            <a:r>
              <a:rPr lang="en-US" sz="1800" dirty="0" err="1" smtClean="0"/>
              <a:t>exceldata.xlsx</a:t>
            </a:r>
            <a:r>
              <a:rPr lang="en-US" sz="1800" dirty="0"/>
              <a:t>"</a:t>
            </a:r>
            <a:r>
              <a:rPr lang="en-US" sz="1800" dirty="0" smtClean="0"/>
              <a:t>) </a:t>
            </a:r>
            <a:r>
              <a:rPr lang="en-US" sz="1800" dirty="0"/>
              <a:t># </a:t>
            </a:r>
            <a:r>
              <a:rPr lang="en-US" sz="1800" dirty="0" err="1" smtClean="0"/>
              <a:t>guarda</a:t>
            </a:r>
            <a:r>
              <a:rPr lang="en-US" sz="1800" dirty="0" smtClean="0"/>
              <a:t> data frame en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excel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SPSS file:</a:t>
            </a:r>
          </a:p>
          <a:p>
            <a:pPr marL="457200" lvl="1" indent="0">
              <a:buNone/>
            </a:pPr>
            <a:r>
              <a:rPr lang="en-US" sz="1500" dirty="0" smtClean="0"/>
              <a:t>library</a:t>
            </a:r>
            <a:r>
              <a:rPr lang="en-US" sz="1500" dirty="0"/>
              <a:t>(foreign)                 # </a:t>
            </a:r>
            <a:r>
              <a:rPr lang="en-US" sz="1500" dirty="0" smtClean="0"/>
              <a:t>foreign</a:t>
            </a:r>
            <a:r>
              <a:rPr lang="en-US" sz="1500" dirty="0"/>
              <a:t> package  </a:t>
            </a:r>
            <a:br>
              <a:rPr lang="en-US" sz="1500" dirty="0"/>
            </a:br>
            <a:r>
              <a:rPr lang="en-US" sz="1500" dirty="0" err="1" smtClean="0"/>
              <a:t>spssdata</a:t>
            </a:r>
            <a:r>
              <a:rPr lang="en-US" sz="1500" dirty="0"/>
              <a:t> = </a:t>
            </a:r>
            <a:r>
              <a:rPr lang="en-US" sz="1500" dirty="0" err="1"/>
              <a:t>read.spss</a:t>
            </a:r>
            <a:r>
              <a:rPr lang="en-US" sz="1500" dirty="0"/>
              <a:t>("</a:t>
            </a:r>
            <a:r>
              <a:rPr lang="en-US" sz="1500" dirty="0" err="1"/>
              <a:t>myfile</a:t>
            </a:r>
            <a:r>
              <a:rPr lang="en-US" sz="1500" dirty="0"/>
              <a:t>", </a:t>
            </a:r>
            <a:r>
              <a:rPr lang="en-US" sz="1500" dirty="0" err="1"/>
              <a:t>to.data.frame</a:t>
            </a:r>
            <a:r>
              <a:rPr lang="en-US" sz="1500" dirty="0"/>
              <a:t>=TRUE) </a:t>
            </a:r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 err="1"/>
              <a:t>write.foreign</a:t>
            </a:r>
            <a:r>
              <a:rPr lang="en-US" sz="1500" dirty="0" smtClean="0"/>
              <a:t>(</a:t>
            </a:r>
            <a:r>
              <a:rPr lang="en-US" sz="1500" dirty="0" err="1" smtClean="0"/>
              <a:t>spssdata</a:t>
            </a:r>
            <a:r>
              <a:rPr lang="en-US" sz="1500" dirty="0"/>
              <a:t>, "c:</a:t>
            </a:r>
            <a:r>
              <a:rPr lang="en-US" sz="1500" dirty="0" smtClean="0"/>
              <a:t>/</a:t>
            </a:r>
            <a:r>
              <a:rPr lang="en-US" sz="1500" dirty="0" err="1" smtClean="0"/>
              <a:t>spssdata.txt</a:t>
            </a:r>
            <a:r>
              <a:rPr lang="en-US" sz="1500" dirty="0"/>
              <a:t>", "c:</a:t>
            </a:r>
            <a:r>
              <a:rPr lang="en-US" sz="1500" dirty="0" smtClean="0"/>
              <a:t>/</a:t>
            </a:r>
            <a:r>
              <a:rPr lang="en-US" sz="1500" dirty="0" err="1" smtClean="0"/>
              <a:t>spssdata.sps</a:t>
            </a:r>
            <a:r>
              <a:rPr lang="en-US" sz="1500" dirty="0"/>
              <a:t>",   package="SPSS"</a:t>
            </a:r>
            <a:r>
              <a:rPr lang="en-US" sz="1500" dirty="0" smtClean="0"/>
              <a:t>)  #</a:t>
            </a:r>
            <a:r>
              <a:rPr lang="en-US" sz="1500" dirty="0"/>
              <a:t> </a:t>
            </a:r>
            <a:r>
              <a:rPr lang="en-US" sz="1500" dirty="0" err="1"/>
              <a:t>guarda</a:t>
            </a:r>
            <a:r>
              <a:rPr lang="en-US" sz="1500" dirty="0"/>
              <a:t> </a:t>
            </a:r>
            <a:r>
              <a:rPr lang="en-US" sz="1500" dirty="0" smtClean="0"/>
              <a:t>text </a:t>
            </a:r>
            <a:r>
              <a:rPr lang="en-US" sz="1500" dirty="0" err="1" smtClean="0"/>
              <a:t>datafile</a:t>
            </a:r>
            <a:r>
              <a:rPr lang="en-US" sz="1500" dirty="0" smtClean="0"/>
              <a:t> &amp; SPSS program en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smtClean="0"/>
              <a:t>SPSS</a:t>
            </a: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154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360" y="-15622"/>
            <a:ext cx="6679579" cy="1143000"/>
          </a:xfrm>
        </p:spPr>
        <p:txBody>
          <a:bodyPr/>
          <a:lstStyle/>
          <a:p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600200"/>
            <a:ext cx="8042276" cy="49617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dialecto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John Chambers et al. en Bell Labs.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 </a:t>
            </a:r>
            <a:r>
              <a:rPr lang="en-US" dirty="0" err="1" smtClean="0"/>
              <a:t>inició</a:t>
            </a:r>
            <a:r>
              <a:rPr lang="en-US" dirty="0" smtClean="0"/>
              <a:t> en 1976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en Fortran.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 algn="just"/>
            <a:r>
              <a:rPr lang="en-US" dirty="0"/>
              <a:t>En 1988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re-</a:t>
            </a:r>
            <a:r>
              <a:rPr lang="en-US" dirty="0" err="1" smtClean="0"/>
              <a:t>escrito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/>
              <a:t>C y </a:t>
            </a:r>
            <a:r>
              <a:rPr lang="en-US" dirty="0" err="1"/>
              <a:t>empezó</a:t>
            </a:r>
            <a:r>
              <a:rPr lang="en-US" dirty="0"/>
              <a:t> a </a:t>
            </a:r>
            <a:r>
              <a:rPr lang="en-US" dirty="0" err="1"/>
              <a:t>parecerse</a:t>
            </a:r>
            <a:r>
              <a:rPr lang="en-US" dirty="0"/>
              <a:t> a lo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/>
              <a:t>conocemos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R.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 descr="fortran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01" y="246529"/>
            <a:ext cx="2847538" cy="2078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5411" y="6591185"/>
            <a:ext cx="542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Fuente</a:t>
            </a:r>
            <a:r>
              <a:rPr lang="en-US" sz="1200" dirty="0" smtClean="0"/>
              <a:t>: Roger </a:t>
            </a:r>
            <a:r>
              <a:rPr lang="en-US" sz="1200" dirty="0"/>
              <a:t>D. </a:t>
            </a:r>
            <a:r>
              <a:rPr lang="en-US" sz="1200" dirty="0" err="1" smtClean="0"/>
              <a:t>Peng</a:t>
            </a:r>
            <a:r>
              <a:rPr lang="en-US" sz="1200" dirty="0" smtClean="0"/>
              <a:t>, </a:t>
            </a:r>
            <a:r>
              <a:rPr lang="en-US" sz="1200" dirty="0"/>
              <a:t>Jeff Leek</a:t>
            </a:r>
            <a:r>
              <a:rPr lang="en-US" sz="1200" dirty="0" smtClean="0"/>
              <a:t>, Brian </a:t>
            </a:r>
            <a:r>
              <a:rPr lang="en-US" sz="1200" dirty="0" err="1"/>
              <a:t>Caffo</a:t>
            </a:r>
            <a:r>
              <a:rPr lang="en-US" sz="1200" dirty="0" smtClean="0"/>
              <a:t>, </a:t>
            </a:r>
            <a:r>
              <a:rPr lang="en-US" sz="1200" dirty="0" err="1" smtClean="0"/>
              <a:t>Jhons</a:t>
            </a:r>
            <a:r>
              <a:rPr lang="en-US" sz="1200" dirty="0" smtClean="0"/>
              <a:t> Hopkins University.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16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1378" y="-286563"/>
            <a:ext cx="6602733" cy="1143000"/>
          </a:xfrm>
        </p:spPr>
        <p:txBody>
          <a:bodyPr/>
          <a:lstStyle/>
          <a:p>
            <a:r>
              <a:rPr lang="en-US" dirty="0" err="1" smtClean="0"/>
              <a:t>Línea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66348"/>
              </p:ext>
            </p:extLst>
          </p:nvPr>
        </p:nvGraphicFramePr>
        <p:xfrm>
          <a:off x="622570" y="719892"/>
          <a:ext cx="7794578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6045913"/>
              </p:ext>
            </p:extLst>
          </p:nvPr>
        </p:nvGraphicFramePr>
        <p:xfrm>
          <a:off x="5782119" y="4753271"/>
          <a:ext cx="3336977" cy="225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 descr="R 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85" y="82500"/>
            <a:ext cx="852339" cy="647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05784"/>
            <a:ext cx="542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Fuente</a:t>
            </a:r>
            <a:r>
              <a:rPr lang="en-US" sz="1200" dirty="0" smtClean="0"/>
              <a:t>: Roger </a:t>
            </a:r>
            <a:r>
              <a:rPr lang="en-US" sz="1200" dirty="0"/>
              <a:t>D. </a:t>
            </a:r>
            <a:r>
              <a:rPr lang="en-US" sz="1200" dirty="0" err="1" smtClean="0"/>
              <a:t>Peng</a:t>
            </a:r>
            <a:r>
              <a:rPr lang="en-US" sz="1200" dirty="0" smtClean="0"/>
              <a:t>, </a:t>
            </a:r>
            <a:r>
              <a:rPr lang="en-US" sz="1200" dirty="0"/>
              <a:t>Jeff Leek</a:t>
            </a:r>
            <a:r>
              <a:rPr lang="en-US" sz="1200" dirty="0" smtClean="0"/>
              <a:t>, Brian </a:t>
            </a:r>
            <a:r>
              <a:rPr lang="en-US" sz="1200" dirty="0" err="1"/>
              <a:t>Caffo</a:t>
            </a:r>
            <a:r>
              <a:rPr lang="en-US" sz="1200" dirty="0" smtClean="0"/>
              <a:t>, </a:t>
            </a:r>
            <a:r>
              <a:rPr lang="en-US" sz="1200" dirty="0" err="1" smtClean="0"/>
              <a:t>Jhons</a:t>
            </a:r>
            <a:r>
              <a:rPr lang="en-US" sz="1200" dirty="0" smtClean="0"/>
              <a:t> Hopkins University.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9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0835"/>
            <a:ext cx="9144000" cy="1143000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947"/>
            <a:ext cx="8229600" cy="59652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Dividido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modulares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sofisticadas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estadísticos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P</a:t>
            </a:r>
            <a:r>
              <a:rPr lang="en-US" dirty="0" err="1" smtClean="0"/>
              <a:t>osee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(user -&gt; programmer).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Red de </a:t>
            </a:r>
            <a:r>
              <a:rPr lang="en-US" dirty="0" err="1" smtClean="0"/>
              <a:t>usuarios</a:t>
            </a:r>
            <a:r>
              <a:rPr lang="en-US" dirty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activos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R-help y R-</a:t>
            </a:r>
            <a:r>
              <a:rPr lang="en-US" dirty="0" err="1" smtClean="0"/>
              <a:t>devel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Stack Overflow (</a:t>
            </a:r>
            <a:r>
              <a:rPr lang="en-US" dirty="0" smtClean="0">
                <a:hlinkClick r:id="rId2"/>
              </a:rPr>
              <a:t>http://stackoverflow.com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Quick-R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://www.statmethods.net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Cookbook </a:t>
            </a:r>
            <a:r>
              <a:rPr lang="en-US" dirty="0"/>
              <a:t>for R (</a:t>
            </a:r>
            <a:r>
              <a:rPr lang="en-US" dirty="0">
                <a:hlinkClick r:id="rId4"/>
              </a:rPr>
              <a:t>http://www.cookbook-r.com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Inside R (</a:t>
            </a:r>
            <a:r>
              <a:rPr lang="en-US" dirty="0">
                <a:hlinkClick r:id="rId5"/>
              </a:rPr>
              <a:t>http://www.inside-r.org</a:t>
            </a:r>
            <a:r>
              <a:rPr lang="en-US" dirty="0" smtClean="0"/>
              <a:t>).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Gratuito</a:t>
            </a:r>
            <a:r>
              <a:rPr lang="en-US" dirty="0" smtClean="0"/>
              <a:t> (</a:t>
            </a:r>
            <a:r>
              <a:rPr lang="en-US" i="1" dirty="0" smtClean="0"/>
              <a:t>Free Software</a:t>
            </a:r>
            <a:r>
              <a:rPr lang="en-US" dirty="0" smtClean="0"/>
              <a:t>):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0</a:t>
            </a:r>
            <a:r>
              <a:rPr lang="en-US" dirty="0" smtClean="0"/>
              <a:t>: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propósito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1</a:t>
            </a:r>
            <a:r>
              <a:rPr lang="en-US" dirty="0" smtClean="0"/>
              <a:t>: </a:t>
            </a:r>
            <a:r>
              <a:rPr lang="en-US" dirty="0" err="1" smtClean="0"/>
              <a:t>Acceso</a:t>
            </a:r>
            <a:r>
              <a:rPr lang="en-US" dirty="0" smtClean="0"/>
              <a:t> al </a:t>
            </a:r>
            <a:r>
              <a:rPr lang="en-US" i="1" dirty="0" smtClean="0"/>
              <a:t>Source Code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2</a:t>
            </a:r>
            <a:r>
              <a:rPr lang="en-US" dirty="0" smtClean="0"/>
              <a:t>: </a:t>
            </a:r>
            <a:r>
              <a:rPr lang="en-US" dirty="0" err="1" smtClean="0"/>
              <a:t>Redistribución</a:t>
            </a:r>
            <a:r>
              <a:rPr lang="en-US" dirty="0" smtClean="0"/>
              <a:t> de </a:t>
            </a:r>
            <a:r>
              <a:rPr lang="en-US" dirty="0" err="1" smtClean="0"/>
              <a:t>copias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3</a:t>
            </a:r>
            <a:r>
              <a:rPr lang="en-US" dirty="0" smtClean="0"/>
              <a:t>: </a:t>
            </a:r>
            <a:r>
              <a:rPr lang="en-US" dirty="0" err="1" smtClean="0"/>
              <a:t>Mejorar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y 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(http://</a:t>
            </a:r>
            <a:r>
              <a:rPr lang="en-US" dirty="0" err="1" smtClean="0"/>
              <a:t>www.fsf.org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 descr="GNU_ima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19" y="5503918"/>
            <a:ext cx="2738750" cy="10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err="1" smtClean="0"/>
              <a:t>Inconvenientes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60546"/>
            <a:ext cx="8042276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tecnología</a:t>
            </a:r>
            <a:r>
              <a:rPr lang="en-US" dirty="0" smtClean="0"/>
              <a:t> de </a:t>
            </a:r>
            <a:r>
              <a:rPr lang="en-US" dirty="0" err="1" smtClean="0"/>
              <a:t>hace</a:t>
            </a:r>
            <a:r>
              <a:rPr lang="en-US" dirty="0" smtClean="0"/>
              <a:t> 40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en </a:t>
            </a:r>
            <a:r>
              <a:rPr lang="en-US" dirty="0" err="1" smtClean="0"/>
              <a:t>gráficos</a:t>
            </a:r>
            <a:r>
              <a:rPr lang="en-US" dirty="0" smtClean="0"/>
              <a:t> 3-D.</a:t>
            </a:r>
          </a:p>
          <a:p>
            <a:endParaRPr lang="en-US" dirty="0" smtClean="0"/>
          </a:p>
          <a:p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</a:t>
            </a:r>
            <a:r>
              <a:rPr lang="en-US" dirty="0" err="1" smtClean="0"/>
              <a:t>demanda</a:t>
            </a:r>
            <a:r>
              <a:rPr lang="en-US" dirty="0" smtClean="0"/>
              <a:t> del </a:t>
            </a:r>
            <a:r>
              <a:rPr lang="en-US" dirty="0" err="1" smtClean="0"/>
              <a:t>consumidor</a:t>
            </a:r>
            <a:r>
              <a:rPr lang="en-US" dirty="0" smtClean="0"/>
              <a:t> y </a:t>
            </a:r>
            <a:r>
              <a:rPr lang="en-US" dirty="0" err="1" smtClean="0"/>
              <a:t>contribuciones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Objetos</a:t>
            </a:r>
            <a:r>
              <a:rPr lang="en-US" dirty="0" smtClean="0"/>
              <a:t> se </a:t>
            </a:r>
            <a:r>
              <a:rPr lang="en-US" dirty="0" err="1" smtClean="0"/>
              <a:t>almacenan</a:t>
            </a:r>
            <a:r>
              <a:rPr lang="en-US" dirty="0" smtClean="0"/>
              <a:t> en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640"/>
            <a:ext cx="9144000" cy="1143000"/>
          </a:xfrm>
        </p:spPr>
        <p:txBody>
          <a:bodyPr/>
          <a:lstStyle/>
          <a:p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82582"/>
            <a:ext cx="8042276" cy="4343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Sistema</a:t>
            </a:r>
            <a:r>
              <a:rPr lang="en-US" dirty="0" smtClean="0"/>
              <a:t> R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en dos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conceptuales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“base”: lo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R y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(</a:t>
            </a:r>
            <a:r>
              <a:rPr lang="en-US" dirty="0" err="1" smtClean="0"/>
              <a:t>utils</a:t>
            </a:r>
            <a:r>
              <a:rPr lang="en-US" dirty="0" smtClean="0"/>
              <a:t>, stats, datasets, graphics, </a:t>
            </a:r>
            <a:r>
              <a:rPr lang="en-US" dirty="0" err="1" smtClean="0"/>
              <a:t>grDevices</a:t>
            </a:r>
            <a:r>
              <a:rPr lang="en-US" dirty="0" smtClean="0"/>
              <a:t>, grid, methods, tools, parallel, complier, splines, </a:t>
            </a:r>
            <a:r>
              <a:rPr lang="en-US" dirty="0" err="1" smtClean="0"/>
              <a:t>tcltk</a:t>
            </a:r>
            <a:r>
              <a:rPr lang="en-US" dirty="0" smtClean="0"/>
              <a:t>, stats4).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Más</a:t>
            </a:r>
            <a:r>
              <a:rPr lang="en-US" dirty="0"/>
              <a:t> de 4000 </a:t>
            </a:r>
            <a:r>
              <a:rPr lang="en-US" dirty="0" err="1"/>
              <a:t>paquetes</a:t>
            </a:r>
            <a:r>
              <a:rPr lang="en-US" dirty="0"/>
              <a:t> en </a:t>
            </a:r>
            <a:r>
              <a:rPr lang="en-US" dirty="0" smtClean="0"/>
              <a:t>CRAN “Comprehensive R </a:t>
            </a:r>
            <a:r>
              <a:rPr lang="en-US" dirty="0" err="1" smtClean="0"/>
              <a:t>Archieve</a:t>
            </a:r>
            <a:r>
              <a:rPr lang="en-US" dirty="0" smtClean="0"/>
              <a:t> Network”  (</a:t>
            </a:r>
            <a:r>
              <a:rPr lang="en-US" dirty="0" err="1" smtClean="0"/>
              <a:t>gdata</a:t>
            </a:r>
            <a:r>
              <a:rPr lang="en-US" dirty="0" smtClean="0"/>
              <a:t>, boot, class, cluster, </a:t>
            </a:r>
            <a:r>
              <a:rPr lang="en-US" dirty="0" err="1" smtClean="0"/>
              <a:t>codetools</a:t>
            </a:r>
            <a:r>
              <a:rPr lang="en-US" dirty="0" smtClean="0"/>
              <a:t>, foreign, survival, spatial, Matrix, stats, </a:t>
            </a:r>
            <a:r>
              <a:rPr lang="en-US" dirty="0" err="1" smtClean="0"/>
              <a:t>prettyR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Websites </a:t>
            </a:r>
            <a:r>
              <a:rPr lang="en-US" dirty="0" err="1" smtClean="0"/>
              <a:t>personales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 descr="R_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23" y="183225"/>
            <a:ext cx="1693401" cy="20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0931"/>
            <a:ext cx="9144000" cy="1143000"/>
          </a:xfrm>
        </p:spPr>
        <p:txBody>
          <a:bodyPr/>
          <a:lstStyle/>
          <a:p>
            <a:r>
              <a:rPr lang="en-US" dirty="0" err="1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0" y="1439944"/>
            <a:ext cx="9100204" cy="4343400"/>
          </a:xfrm>
        </p:spPr>
        <p:txBody>
          <a:bodyPr/>
          <a:lstStyle/>
          <a:p>
            <a:r>
              <a:rPr lang="en-US" dirty="0" err="1" smtClean="0"/>
              <a:t>Disponibles</a:t>
            </a:r>
            <a:r>
              <a:rPr lang="en-US" dirty="0" smtClean="0"/>
              <a:t> en </a:t>
            </a:r>
            <a:r>
              <a:rPr lang="en-US" b="1" dirty="0" smtClean="0"/>
              <a:t>CRAN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R Installation </a:t>
            </a:r>
            <a:r>
              <a:rPr lang="en-US" dirty="0" smtClean="0"/>
              <a:t>and Administration</a:t>
            </a:r>
            <a:endParaRPr lang="en-US" dirty="0"/>
          </a:p>
          <a:p>
            <a:pPr lvl="1"/>
            <a:r>
              <a:rPr lang="en-US" dirty="0" smtClean="0"/>
              <a:t>R Introduction</a:t>
            </a:r>
          </a:p>
          <a:p>
            <a:pPr lvl="1"/>
            <a:r>
              <a:rPr lang="en-US" dirty="0" smtClean="0"/>
              <a:t>R Data Import/</a:t>
            </a:r>
          </a:p>
          <a:p>
            <a:pPr marL="349250" lvl="1" indent="0">
              <a:buNone/>
            </a:pPr>
            <a:r>
              <a:rPr lang="en-US" dirty="0" smtClean="0"/>
              <a:t>               Export</a:t>
            </a:r>
          </a:p>
          <a:p>
            <a:pPr lvl="1"/>
            <a:r>
              <a:rPr lang="en-US" dirty="0" smtClean="0"/>
              <a:t>R Internals</a:t>
            </a:r>
          </a:p>
          <a:p>
            <a:pPr lvl="1"/>
            <a:endParaRPr lang="en-US" dirty="0"/>
          </a:p>
        </p:txBody>
      </p:sp>
      <p:pic>
        <p:nvPicPr>
          <p:cNvPr id="4" name="Picture 3" descr="Captura de pantalla 2015-10-29 a la(s) 12.4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3" y="2905376"/>
            <a:ext cx="6277481" cy="39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37175"/>
            <a:ext cx="8042276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Chambers (2008). </a:t>
            </a:r>
            <a:r>
              <a:rPr lang="en-US" b="1" dirty="0" smtClean="0"/>
              <a:t>Software for Data Analysis</a:t>
            </a:r>
            <a:r>
              <a:rPr lang="en-US" dirty="0" smtClean="0"/>
              <a:t>. Springer.</a:t>
            </a:r>
          </a:p>
          <a:p>
            <a:endParaRPr lang="en-US" dirty="0" smtClean="0"/>
          </a:p>
          <a:p>
            <a:r>
              <a:rPr lang="en-US" dirty="0" smtClean="0"/>
              <a:t>Chambers (1998). </a:t>
            </a:r>
            <a:r>
              <a:rPr lang="en-US" b="1" dirty="0" smtClean="0"/>
              <a:t>Programming with Data</a:t>
            </a:r>
            <a:r>
              <a:rPr lang="en-US" dirty="0" smtClean="0"/>
              <a:t>. Springer.</a:t>
            </a:r>
          </a:p>
          <a:p>
            <a:endParaRPr lang="en-US" dirty="0" smtClean="0"/>
          </a:p>
          <a:p>
            <a:r>
              <a:rPr lang="en-US" dirty="0" smtClean="0"/>
              <a:t>Murrell (2005). </a:t>
            </a:r>
            <a:r>
              <a:rPr lang="en-US" b="1" dirty="0" smtClean="0"/>
              <a:t>R Graphics</a:t>
            </a:r>
            <a:r>
              <a:rPr lang="en-US" dirty="0" smtClean="0"/>
              <a:t>. Chapman &amp; Hall/CRC Press.</a:t>
            </a:r>
          </a:p>
          <a:p>
            <a:endParaRPr lang="en-US" dirty="0" smtClean="0"/>
          </a:p>
          <a:p>
            <a:r>
              <a:rPr lang="en-US" b="1" dirty="0" smtClean="0"/>
              <a:t>Use R!</a:t>
            </a:r>
            <a:r>
              <a:rPr lang="en-US" dirty="0" smtClean="0"/>
              <a:t>. Springer Series.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www.r-project.org</a:t>
            </a:r>
            <a:r>
              <a:rPr lang="en-US" dirty="0" smtClean="0"/>
              <a:t>/doc/bib/R-</a:t>
            </a:r>
            <a:r>
              <a:rPr lang="en-US" dirty="0" err="1" smtClean="0"/>
              <a:t>books.html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854</TotalTime>
  <Words>930</Words>
  <Application>Microsoft Macintosh PowerPoint</Application>
  <PresentationFormat>On-screen Show (4:3)</PresentationFormat>
  <Paragraphs>193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Taller: “Introducción al paquete estadístico R con la Encuesta Nacional de Ocupación y Empleo (ENOE)” </vt:lpstr>
      <vt:lpstr>Introducción</vt:lpstr>
      <vt:lpstr>Breve historia</vt:lpstr>
      <vt:lpstr>Línea de tiempo </vt:lpstr>
      <vt:lpstr>Características</vt:lpstr>
      <vt:lpstr>Inconvenientes</vt:lpstr>
      <vt:lpstr>Diseño</vt:lpstr>
      <vt:lpstr>Recursos</vt:lpstr>
      <vt:lpstr>Libros</vt:lpstr>
      <vt:lpstr>R Objects &amp; Attributes </vt:lpstr>
      <vt:lpstr>R Studio </vt:lpstr>
      <vt:lpstr>Data Types</vt:lpstr>
      <vt:lpstr>Assignment, functions &amp; help</vt:lpstr>
      <vt:lpstr>R Vectors &amp; Function as.*</vt:lpstr>
      <vt:lpstr>Lists</vt:lpstr>
      <vt:lpstr>Matrix</vt:lpstr>
      <vt:lpstr>Factors &amp; Missing Values</vt:lpstr>
      <vt:lpstr>Data Frames</vt:lpstr>
      <vt:lpstr>PowerPoint Presentation</vt:lpstr>
      <vt:lpstr>PowerPoint Presentation</vt:lpstr>
      <vt:lpstr>PowerPoint Presentation</vt:lpstr>
      <vt:lpstr>Importar y guardar archivos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R</dc:title>
  <dc:creator>Nina Castro Mendez</dc:creator>
  <cp:lastModifiedBy>Nina Castro Mendez</cp:lastModifiedBy>
  <cp:revision>72</cp:revision>
  <cp:lastPrinted>2015-10-29T19:21:17Z</cp:lastPrinted>
  <dcterms:created xsi:type="dcterms:W3CDTF">2015-10-14T03:23:04Z</dcterms:created>
  <dcterms:modified xsi:type="dcterms:W3CDTF">2015-10-29T19:53:44Z</dcterms:modified>
</cp:coreProperties>
</file>