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7" r:id="rId1"/>
    <p:sldMasterId id="2147483815" r:id="rId2"/>
    <p:sldMasterId id="2147483830" r:id="rId3"/>
  </p:sldMasterIdLst>
  <p:notesMasterIdLst>
    <p:notesMasterId r:id="rId17"/>
  </p:notesMasterIdLst>
  <p:handoutMasterIdLst>
    <p:handoutMasterId r:id="rId18"/>
  </p:handoutMasterIdLst>
  <p:sldIdLst>
    <p:sldId id="404" r:id="rId4"/>
    <p:sldId id="713" r:id="rId5"/>
    <p:sldId id="744" r:id="rId6"/>
    <p:sldId id="745" r:id="rId7"/>
    <p:sldId id="747" r:id="rId8"/>
    <p:sldId id="746" r:id="rId9"/>
    <p:sldId id="749" r:id="rId10"/>
    <p:sldId id="750" r:id="rId11"/>
    <p:sldId id="751" r:id="rId12"/>
    <p:sldId id="752" r:id="rId13"/>
    <p:sldId id="754" r:id="rId14"/>
    <p:sldId id="753" r:id="rId15"/>
    <p:sldId id="733" r:id="rId16"/>
  </p:sldIdLst>
  <p:sldSz cx="9144000" cy="6858000" type="screen4x3"/>
  <p:notesSz cx="6858000" cy="9144000"/>
  <p:defaultTextStyle>
    <a:defPPr>
      <a:defRPr lang="es-E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9A00"/>
    <a:srgbClr val="8EC100"/>
    <a:srgbClr val="D9D9D9"/>
    <a:srgbClr val="4B5A6A"/>
    <a:srgbClr val="5D7185"/>
    <a:srgbClr val="507200"/>
    <a:srgbClr val="5C5C5B"/>
    <a:srgbClr val="9BBB59"/>
    <a:srgbClr val="969695"/>
    <a:srgbClr val="73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05" autoAdjust="0"/>
    <p:restoredTop sz="94964" autoAdjust="0"/>
  </p:normalViewPr>
  <p:slideViewPr>
    <p:cSldViewPr snapToGrid="0" snapToObjects="1">
      <p:cViewPr varScale="1">
        <p:scale>
          <a:sx n="70" d="100"/>
          <a:sy n="70" d="100"/>
        </p:scale>
        <p:origin x="74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299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58BF8-0BEA-3844-ACF8-39215AE70EB0}" type="datetimeFigureOut">
              <a:rPr lang="es-ES" smtClean="0"/>
              <a:t>21/08/2017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F0185-4D43-B24E-A668-18F165E57F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3496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cs typeface="MS PGothic" charset="0"/>
              </a:defRPr>
            </a:lvl1pPr>
          </a:lstStyle>
          <a:p>
            <a:pPr>
              <a:defRPr/>
            </a:pPr>
            <a:fld id="{A89075FE-029A-6541-AB35-767623B532FF}" type="datetimeFigureOut">
              <a:rPr lang="es-ES"/>
              <a:pPr>
                <a:defRPr/>
              </a:pPr>
              <a:t>21/08/2017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/>
              <a:t>Haga clic para modificar el estilo de texto del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cs typeface="MS PGothic" charset="0"/>
              </a:defRPr>
            </a:lvl1pPr>
          </a:lstStyle>
          <a:p>
            <a:pPr>
              <a:defRPr/>
            </a:pPr>
            <a:fld id="{42A2D216-4AE3-4A43-990B-0297468E8AEE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74047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6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s-ES_tradnl" dirty="0">
              <a:latin typeface="Calibri" charset="0"/>
            </a:endParaRPr>
          </a:p>
        </p:txBody>
      </p:sp>
      <p:sp>
        <p:nvSpPr>
          <p:cNvPr id="6147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720407B4-E8A8-884C-AFC3-9C15DB1C71C5}" type="slidenum">
              <a:rPr lang="es-ES" sz="1200"/>
              <a:pPr eaLnBrk="1" hangingPunct="1"/>
              <a:t>1</a:t>
            </a:fld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750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03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29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523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42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06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757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 userDrawn="1"/>
        </p:nvSpPr>
        <p:spPr>
          <a:xfrm>
            <a:off x="7258272" y="9190"/>
            <a:ext cx="1885728" cy="5048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16" name="Rectángulo 15"/>
          <p:cNvSpPr/>
          <p:nvPr userDrawn="1"/>
        </p:nvSpPr>
        <p:spPr>
          <a:xfrm>
            <a:off x="0" y="0"/>
            <a:ext cx="7258272" cy="504826"/>
          </a:xfrm>
          <a:prstGeom prst="rect">
            <a:avLst/>
          </a:prstGeom>
          <a:solidFill>
            <a:srgbClr val="153A44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17" name="Rectángulo 16"/>
          <p:cNvSpPr/>
          <p:nvPr userDrawn="1"/>
        </p:nvSpPr>
        <p:spPr>
          <a:xfrm>
            <a:off x="1" y="6501058"/>
            <a:ext cx="9158286" cy="37440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18" name="Rectángulo 12"/>
          <p:cNvSpPr>
            <a:spLocks noChangeAspect="1"/>
          </p:cNvSpPr>
          <p:nvPr userDrawn="1"/>
        </p:nvSpPr>
        <p:spPr>
          <a:xfrm rot="10800000" flipH="1">
            <a:off x="90718" y="6501058"/>
            <a:ext cx="1670841" cy="374405"/>
          </a:xfrm>
          <a:custGeom>
            <a:avLst/>
            <a:gdLst>
              <a:gd name="connsiteX0" fmla="*/ 0 w 3779912"/>
              <a:gd name="connsiteY0" fmla="*/ 0 h 908720"/>
              <a:gd name="connsiteX1" fmla="*/ 3779912 w 3779912"/>
              <a:gd name="connsiteY1" fmla="*/ 0 h 908720"/>
              <a:gd name="connsiteX2" fmla="*/ 3779912 w 3779912"/>
              <a:gd name="connsiteY2" fmla="*/ 908720 h 908720"/>
              <a:gd name="connsiteX3" fmla="*/ 0 w 3779912"/>
              <a:gd name="connsiteY3" fmla="*/ 908720 h 908720"/>
              <a:gd name="connsiteX4" fmla="*/ 0 w 3779912"/>
              <a:gd name="connsiteY4" fmla="*/ 0 h 908720"/>
              <a:gd name="connsiteX0" fmla="*/ 0 w 3779912"/>
              <a:gd name="connsiteY0" fmla="*/ 0 h 908720"/>
              <a:gd name="connsiteX1" fmla="*/ 3779912 w 3779912"/>
              <a:gd name="connsiteY1" fmla="*/ 0 h 908720"/>
              <a:gd name="connsiteX2" fmla="*/ 3196770 w 3779912"/>
              <a:gd name="connsiteY2" fmla="*/ 908720 h 908720"/>
              <a:gd name="connsiteX3" fmla="*/ 0 w 3779912"/>
              <a:gd name="connsiteY3" fmla="*/ 908720 h 908720"/>
              <a:gd name="connsiteX4" fmla="*/ 0 w 3779912"/>
              <a:gd name="connsiteY4" fmla="*/ 0 h 90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9912" h="908720">
                <a:moveTo>
                  <a:pt x="0" y="0"/>
                </a:moveTo>
                <a:lnTo>
                  <a:pt x="3779912" y="0"/>
                </a:lnTo>
                <a:lnTo>
                  <a:pt x="3196770" y="908720"/>
                </a:lnTo>
                <a:lnTo>
                  <a:pt x="0" y="9087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9" name="Rectángulo 12"/>
          <p:cNvSpPr>
            <a:spLocks noChangeAspect="1"/>
          </p:cNvSpPr>
          <p:nvPr userDrawn="1"/>
        </p:nvSpPr>
        <p:spPr>
          <a:xfrm rot="10800000" flipH="1">
            <a:off x="1" y="6501058"/>
            <a:ext cx="1670841" cy="374405"/>
          </a:xfrm>
          <a:custGeom>
            <a:avLst/>
            <a:gdLst>
              <a:gd name="connsiteX0" fmla="*/ 0 w 3779912"/>
              <a:gd name="connsiteY0" fmla="*/ 0 h 908720"/>
              <a:gd name="connsiteX1" fmla="*/ 3779912 w 3779912"/>
              <a:gd name="connsiteY1" fmla="*/ 0 h 908720"/>
              <a:gd name="connsiteX2" fmla="*/ 3779912 w 3779912"/>
              <a:gd name="connsiteY2" fmla="*/ 908720 h 908720"/>
              <a:gd name="connsiteX3" fmla="*/ 0 w 3779912"/>
              <a:gd name="connsiteY3" fmla="*/ 908720 h 908720"/>
              <a:gd name="connsiteX4" fmla="*/ 0 w 3779912"/>
              <a:gd name="connsiteY4" fmla="*/ 0 h 908720"/>
              <a:gd name="connsiteX0" fmla="*/ 0 w 3779912"/>
              <a:gd name="connsiteY0" fmla="*/ 0 h 908720"/>
              <a:gd name="connsiteX1" fmla="*/ 3779912 w 3779912"/>
              <a:gd name="connsiteY1" fmla="*/ 0 h 908720"/>
              <a:gd name="connsiteX2" fmla="*/ 3196770 w 3779912"/>
              <a:gd name="connsiteY2" fmla="*/ 908720 h 908720"/>
              <a:gd name="connsiteX3" fmla="*/ 0 w 3779912"/>
              <a:gd name="connsiteY3" fmla="*/ 908720 h 908720"/>
              <a:gd name="connsiteX4" fmla="*/ 0 w 3779912"/>
              <a:gd name="connsiteY4" fmla="*/ 0 h 90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9912" h="908720">
                <a:moveTo>
                  <a:pt x="0" y="0"/>
                </a:moveTo>
                <a:lnTo>
                  <a:pt x="3779912" y="0"/>
                </a:lnTo>
                <a:lnTo>
                  <a:pt x="3196770" y="908720"/>
                </a:lnTo>
                <a:lnTo>
                  <a:pt x="0" y="908720"/>
                </a:lnTo>
                <a:lnTo>
                  <a:pt x="0" y="0"/>
                </a:lnTo>
                <a:close/>
              </a:path>
            </a:pathLst>
          </a:custGeom>
          <a:solidFill>
            <a:srgbClr val="153A4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20" name="Imagen 14" descr="logo SIM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48" y="6577092"/>
            <a:ext cx="702614" cy="215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Conector recto 20"/>
          <p:cNvCxnSpPr/>
          <p:nvPr userDrawn="1"/>
        </p:nvCxnSpPr>
        <p:spPr>
          <a:xfrm>
            <a:off x="8569760" y="6572763"/>
            <a:ext cx="0" cy="230997"/>
          </a:xfrm>
          <a:prstGeom prst="line">
            <a:avLst/>
          </a:prstGeom>
          <a:ln w="3175" cmpd="sng">
            <a:solidFill>
              <a:schemeClr val="bg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uadroTexto 17"/>
          <p:cNvSpPr txBox="1">
            <a:spLocks noChangeArrowheads="1"/>
          </p:cNvSpPr>
          <p:nvPr userDrawn="1"/>
        </p:nvSpPr>
        <p:spPr bwMode="auto">
          <a:xfrm>
            <a:off x="8596803" y="6572845"/>
            <a:ext cx="37542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fld id="{6F66E7E7-CB89-5347-B26E-6B4CDC67F087}" type="slidenum">
              <a:rPr lang="es-ES" sz="900" smtClean="0">
                <a:solidFill>
                  <a:schemeClr val="bg1"/>
                </a:solidFill>
                <a:latin typeface="Franklin Gothic Book" charset="0"/>
                <a:cs typeface="Franklin Gothic Book" charset="0"/>
              </a:rPr>
              <a:pPr algn="ctr" eaLnBrk="1" hangingPunct="1">
                <a:defRPr/>
              </a:pPr>
              <a:t>‹Nº›</a:t>
            </a:fld>
            <a:endParaRPr lang="es-ES" sz="900" dirty="0">
              <a:solidFill>
                <a:schemeClr val="bg1"/>
              </a:solidFill>
              <a:latin typeface="Franklin Gothic Book" charset="0"/>
              <a:cs typeface="Franklin Gothic Book" charset="0"/>
            </a:endParaRPr>
          </a:p>
        </p:txBody>
      </p:sp>
      <p:grpSp>
        <p:nvGrpSpPr>
          <p:cNvPr id="2" name="Agrupar 1"/>
          <p:cNvGrpSpPr/>
          <p:nvPr userDrawn="1"/>
        </p:nvGrpSpPr>
        <p:grpSpPr>
          <a:xfrm>
            <a:off x="352639" y="142874"/>
            <a:ext cx="8278733" cy="6299457"/>
            <a:chOff x="352639" y="142874"/>
            <a:chExt cx="8278733" cy="6299457"/>
          </a:xfrm>
        </p:grpSpPr>
        <p:cxnSp>
          <p:nvCxnSpPr>
            <p:cNvPr id="28" name="Conector recto 27"/>
            <p:cNvCxnSpPr/>
            <p:nvPr userDrawn="1"/>
          </p:nvCxnSpPr>
          <p:spPr>
            <a:xfrm>
              <a:off x="487411" y="142874"/>
              <a:ext cx="0" cy="6299457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 userDrawn="1"/>
          </p:nvCxnSpPr>
          <p:spPr>
            <a:xfrm>
              <a:off x="8631372" y="142874"/>
              <a:ext cx="0" cy="6299457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cto 29"/>
            <p:cNvCxnSpPr/>
            <p:nvPr userDrawn="1"/>
          </p:nvCxnSpPr>
          <p:spPr>
            <a:xfrm>
              <a:off x="5916719" y="142874"/>
              <a:ext cx="0" cy="6299457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 userDrawn="1"/>
          </p:nvCxnSpPr>
          <p:spPr>
            <a:xfrm>
              <a:off x="3202065" y="142874"/>
              <a:ext cx="0" cy="6299457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 userDrawn="1"/>
          </p:nvCxnSpPr>
          <p:spPr>
            <a:xfrm>
              <a:off x="352639" y="142874"/>
              <a:ext cx="0" cy="576654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Rectángulo 4"/>
          <p:cNvSpPr>
            <a:spLocks noChangeArrowheads="1"/>
          </p:cNvSpPr>
          <p:nvPr userDrawn="1"/>
        </p:nvSpPr>
        <p:spPr bwMode="auto">
          <a:xfrm>
            <a:off x="1927738" y="6565920"/>
            <a:ext cx="6581859" cy="24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r" defTabSz="457200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s-MX" sz="900" kern="1200" dirty="0">
                <a:solidFill>
                  <a:schemeClr val="bg1"/>
                </a:solidFill>
                <a:latin typeface="Franklin Gothic Book"/>
                <a:ea typeface="ＭＳ Ｐゴシック" charset="0"/>
                <a:cs typeface="Franklin Gothic Book"/>
              </a:rPr>
              <a:t>USO DE TIC’S PARA FORTALECER EL PROGRAMA DE ESTANCIAS INFANTILES PARA APOYAR A MADRES TRABAJADORAS</a:t>
            </a:r>
          </a:p>
        </p:txBody>
      </p:sp>
      <p:pic>
        <p:nvPicPr>
          <p:cNvPr id="26" name="Imagen 25" descr="logo sedesol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270" y="136170"/>
            <a:ext cx="819732" cy="25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5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2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1" y="6501058"/>
            <a:ext cx="9158286" cy="37440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10" name="Rectángulo 12"/>
          <p:cNvSpPr>
            <a:spLocks noChangeAspect="1"/>
          </p:cNvSpPr>
          <p:nvPr userDrawn="1"/>
        </p:nvSpPr>
        <p:spPr>
          <a:xfrm rot="10800000" flipH="1">
            <a:off x="90718" y="6501058"/>
            <a:ext cx="1670841" cy="374405"/>
          </a:xfrm>
          <a:custGeom>
            <a:avLst/>
            <a:gdLst>
              <a:gd name="connsiteX0" fmla="*/ 0 w 3779912"/>
              <a:gd name="connsiteY0" fmla="*/ 0 h 908720"/>
              <a:gd name="connsiteX1" fmla="*/ 3779912 w 3779912"/>
              <a:gd name="connsiteY1" fmla="*/ 0 h 908720"/>
              <a:gd name="connsiteX2" fmla="*/ 3779912 w 3779912"/>
              <a:gd name="connsiteY2" fmla="*/ 908720 h 908720"/>
              <a:gd name="connsiteX3" fmla="*/ 0 w 3779912"/>
              <a:gd name="connsiteY3" fmla="*/ 908720 h 908720"/>
              <a:gd name="connsiteX4" fmla="*/ 0 w 3779912"/>
              <a:gd name="connsiteY4" fmla="*/ 0 h 908720"/>
              <a:gd name="connsiteX0" fmla="*/ 0 w 3779912"/>
              <a:gd name="connsiteY0" fmla="*/ 0 h 908720"/>
              <a:gd name="connsiteX1" fmla="*/ 3779912 w 3779912"/>
              <a:gd name="connsiteY1" fmla="*/ 0 h 908720"/>
              <a:gd name="connsiteX2" fmla="*/ 3196770 w 3779912"/>
              <a:gd name="connsiteY2" fmla="*/ 908720 h 908720"/>
              <a:gd name="connsiteX3" fmla="*/ 0 w 3779912"/>
              <a:gd name="connsiteY3" fmla="*/ 908720 h 908720"/>
              <a:gd name="connsiteX4" fmla="*/ 0 w 3779912"/>
              <a:gd name="connsiteY4" fmla="*/ 0 h 90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9912" h="908720">
                <a:moveTo>
                  <a:pt x="0" y="0"/>
                </a:moveTo>
                <a:lnTo>
                  <a:pt x="3779912" y="0"/>
                </a:lnTo>
                <a:lnTo>
                  <a:pt x="3196770" y="908720"/>
                </a:lnTo>
                <a:lnTo>
                  <a:pt x="0" y="9087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1" name="Rectángulo 12"/>
          <p:cNvSpPr>
            <a:spLocks noChangeAspect="1"/>
          </p:cNvSpPr>
          <p:nvPr userDrawn="1"/>
        </p:nvSpPr>
        <p:spPr>
          <a:xfrm rot="10800000" flipH="1">
            <a:off x="1" y="6501058"/>
            <a:ext cx="1670841" cy="374405"/>
          </a:xfrm>
          <a:custGeom>
            <a:avLst/>
            <a:gdLst>
              <a:gd name="connsiteX0" fmla="*/ 0 w 3779912"/>
              <a:gd name="connsiteY0" fmla="*/ 0 h 908720"/>
              <a:gd name="connsiteX1" fmla="*/ 3779912 w 3779912"/>
              <a:gd name="connsiteY1" fmla="*/ 0 h 908720"/>
              <a:gd name="connsiteX2" fmla="*/ 3779912 w 3779912"/>
              <a:gd name="connsiteY2" fmla="*/ 908720 h 908720"/>
              <a:gd name="connsiteX3" fmla="*/ 0 w 3779912"/>
              <a:gd name="connsiteY3" fmla="*/ 908720 h 908720"/>
              <a:gd name="connsiteX4" fmla="*/ 0 w 3779912"/>
              <a:gd name="connsiteY4" fmla="*/ 0 h 908720"/>
              <a:gd name="connsiteX0" fmla="*/ 0 w 3779912"/>
              <a:gd name="connsiteY0" fmla="*/ 0 h 908720"/>
              <a:gd name="connsiteX1" fmla="*/ 3779912 w 3779912"/>
              <a:gd name="connsiteY1" fmla="*/ 0 h 908720"/>
              <a:gd name="connsiteX2" fmla="*/ 3196770 w 3779912"/>
              <a:gd name="connsiteY2" fmla="*/ 908720 h 908720"/>
              <a:gd name="connsiteX3" fmla="*/ 0 w 3779912"/>
              <a:gd name="connsiteY3" fmla="*/ 908720 h 908720"/>
              <a:gd name="connsiteX4" fmla="*/ 0 w 3779912"/>
              <a:gd name="connsiteY4" fmla="*/ 0 h 90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9912" h="908720">
                <a:moveTo>
                  <a:pt x="0" y="0"/>
                </a:moveTo>
                <a:lnTo>
                  <a:pt x="3779912" y="0"/>
                </a:lnTo>
                <a:lnTo>
                  <a:pt x="3196770" y="908720"/>
                </a:lnTo>
                <a:lnTo>
                  <a:pt x="0" y="908720"/>
                </a:lnTo>
                <a:lnTo>
                  <a:pt x="0" y="0"/>
                </a:lnTo>
                <a:close/>
              </a:path>
            </a:pathLst>
          </a:custGeom>
          <a:solidFill>
            <a:srgbClr val="153A4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12" name="Imagen 14" descr="logo SIMO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48" y="6577092"/>
            <a:ext cx="702614" cy="215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cto 12"/>
          <p:cNvCxnSpPr/>
          <p:nvPr userDrawn="1"/>
        </p:nvCxnSpPr>
        <p:spPr>
          <a:xfrm>
            <a:off x="8569760" y="6572763"/>
            <a:ext cx="0" cy="230997"/>
          </a:xfrm>
          <a:prstGeom prst="line">
            <a:avLst/>
          </a:prstGeom>
          <a:ln w="3175" cmpd="sng">
            <a:solidFill>
              <a:schemeClr val="bg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uadroTexto 17"/>
          <p:cNvSpPr txBox="1">
            <a:spLocks noChangeArrowheads="1"/>
          </p:cNvSpPr>
          <p:nvPr userDrawn="1"/>
        </p:nvSpPr>
        <p:spPr bwMode="auto">
          <a:xfrm>
            <a:off x="8596803" y="6572845"/>
            <a:ext cx="37542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fld id="{6F66E7E7-CB89-5347-B26E-6B4CDC67F087}" type="slidenum">
              <a:rPr lang="es-ES" sz="900" smtClean="0">
                <a:solidFill>
                  <a:schemeClr val="bg1"/>
                </a:solidFill>
                <a:latin typeface="Franklin Gothic Book" charset="0"/>
                <a:cs typeface="Franklin Gothic Book" charset="0"/>
              </a:rPr>
              <a:pPr algn="ctr" eaLnBrk="1" hangingPunct="1">
                <a:defRPr/>
              </a:pPr>
              <a:t>‹Nº›</a:t>
            </a:fld>
            <a:endParaRPr lang="es-ES" sz="900" dirty="0">
              <a:solidFill>
                <a:schemeClr val="bg1"/>
              </a:solidFill>
              <a:latin typeface="Franklin Gothic Book" charset="0"/>
              <a:cs typeface="Franklin Gothic Book" charset="0"/>
            </a:endParaRPr>
          </a:p>
        </p:txBody>
      </p:sp>
      <p:grpSp>
        <p:nvGrpSpPr>
          <p:cNvPr id="16" name="Agrupar 15"/>
          <p:cNvGrpSpPr/>
          <p:nvPr userDrawn="1"/>
        </p:nvGrpSpPr>
        <p:grpSpPr>
          <a:xfrm>
            <a:off x="352639" y="142874"/>
            <a:ext cx="8278733" cy="6299457"/>
            <a:chOff x="352639" y="142874"/>
            <a:chExt cx="8278733" cy="6299457"/>
          </a:xfrm>
        </p:grpSpPr>
        <p:cxnSp>
          <p:nvCxnSpPr>
            <p:cNvPr id="21" name="Conector recto 20"/>
            <p:cNvCxnSpPr/>
            <p:nvPr userDrawn="1"/>
          </p:nvCxnSpPr>
          <p:spPr>
            <a:xfrm>
              <a:off x="487411" y="142874"/>
              <a:ext cx="0" cy="6299457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 userDrawn="1"/>
          </p:nvCxnSpPr>
          <p:spPr>
            <a:xfrm>
              <a:off x="8631372" y="142874"/>
              <a:ext cx="0" cy="6299457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 userDrawn="1"/>
          </p:nvCxnSpPr>
          <p:spPr>
            <a:xfrm>
              <a:off x="5916719" y="142874"/>
              <a:ext cx="0" cy="6299457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 userDrawn="1"/>
          </p:nvCxnSpPr>
          <p:spPr>
            <a:xfrm>
              <a:off x="3202065" y="142874"/>
              <a:ext cx="0" cy="6299457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recto 26"/>
            <p:cNvCxnSpPr/>
            <p:nvPr userDrawn="1"/>
          </p:nvCxnSpPr>
          <p:spPr>
            <a:xfrm>
              <a:off x="352639" y="142874"/>
              <a:ext cx="0" cy="576654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943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8" r:id="rId2"/>
    <p:sldLayoutId id="2147483829" r:id="rId3"/>
    <p:sldLayoutId id="2147483843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16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216995" cy="70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1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587227" y="462241"/>
            <a:ext cx="7087569" cy="1166812"/>
            <a:chOff x="710057" y="722376"/>
            <a:chExt cx="7087569" cy="1166812"/>
          </a:xfrm>
        </p:grpSpPr>
        <p:grpSp>
          <p:nvGrpSpPr>
            <p:cNvPr id="12" name="Grupo 11"/>
            <p:cNvGrpSpPr/>
            <p:nvPr/>
          </p:nvGrpSpPr>
          <p:grpSpPr>
            <a:xfrm>
              <a:off x="710057" y="722376"/>
              <a:ext cx="1166812" cy="1166812"/>
              <a:chOff x="600875" y="630483"/>
              <a:chExt cx="1166812" cy="1166812"/>
            </a:xfrm>
          </p:grpSpPr>
          <p:sp>
            <p:nvSpPr>
              <p:cNvPr id="3" name="Elipse 13"/>
              <p:cNvSpPr/>
              <p:nvPr/>
            </p:nvSpPr>
            <p:spPr bwMode="auto">
              <a:xfrm>
                <a:off x="600875" y="630483"/>
                <a:ext cx="1166812" cy="1166812"/>
              </a:xfrm>
              <a:prstGeom prst="ellipse">
                <a:avLst/>
              </a:prstGeom>
              <a:solidFill>
                <a:srgbClr val="6E9A0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" name="Imagen 3" descr="bases de datos.png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2187" y="953754"/>
                <a:ext cx="564189" cy="520270"/>
              </a:xfrm>
              <a:prstGeom prst="rect">
                <a:avLst/>
              </a:prstGeom>
            </p:spPr>
          </p:pic>
        </p:grpSp>
        <p:sp>
          <p:nvSpPr>
            <p:cNvPr id="6" name="Rectángulo 5"/>
            <p:cNvSpPr/>
            <p:nvPr/>
          </p:nvSpPr>
          <p:spPr>
            <a:xfrm>
              <a:off x="2368987" y="1117978"/>
              <a:ext cx="5428639" cy="462755"/>
            </a:xfrm>
            <a:prstGeom prst="rect">
              <a:avLst/>
            </a:prstGeom>
          </p:spPr>
          <p:txBody>
            <a:bodyPr wrap="square" lIns="0" tIns="46800" rIns="0">
              <a:spAutoFit/>
            </a:bodyPr>
            <a:lstStyle/>
            <a:p>
              <a:pPr lvl="0">
                <a:spcAft>
                  <a:spcPts val="0"/>
                </a:spcAft>
              </a:pPr>
              <a:r>
                <a:rPr lang="es-MX" sz="2400" dirty="0">
                  <a:solidFill>
                    <a:srgbClr val="8EC100"/>
                  </a:solidFill>
                  <a:latin typeface="Franklin Gothic Medium" charset="0"/>
                  <a:ea typeface="Franklin Gothic Medium" charset="0"/>
                  <a:cs typeface="Franklin Gothic Medium" charset="0"/>
                </a:rPr>
                <a:t>Generación de variables</a:t>
              </a:r>
            </a:p>
          </p:txBody>
        </p:sp>
      </p:grp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r="66526"/>
          <a:stretch/>
        </p:blipFill>
        <p:spPr>
          <a:xfrm>
            <a:off x="4960476" y="2596491"/>
            <a:ext cx="1358437" cy="1715722"/>
          </a:xfrm>
          <a:prstGeom prst="rect">
            <a:avLst/>
          </a:prstGeom>
        </p:spPr>
      </p:pic>
      <p:sp>
        <p:nvSpPr>
          <p:cNvPr id="11" name="Flecha derecha 10"/>
          <p:cNvSpPr/>
          <p:nvPr/>
        </p:nvSpPr>
        <p:spPr>
          <a:xfrm>
            <a:off x="4155796" y="3291313"/>
            <a:ext cx="491320" cy="326078"/>
          </a:xfrm>
          <a:prstGeom prst="rightArrow">
            <a:avLst/>
          </a:prstGeom>
          <a:solidFill>
            <a:srgbClr val="8EC100"/>
          </a:solidFill>
          <a:ln>
            <a:solidFill>
              <a:srgbClr val="6E9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539339" y="1952324"/>
            <a:ext cx="3410123" cy="3658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¿Qué problemas tuvo cuando 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comenzó el proceso de cuenta </a:t>
            </a:r>
            <a:r>
              <a:rPr lang="es-MX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propista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s-MX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(Marque </a:t>
            </a:r>
            <a:r>
              <a:rPr lang="es-E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todas las que apliquen)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400" dirty="0" smtClean="0"/>
              <a:t>1 Atraso </a:t>
            </a:r>
            <a:r>
              <a:rPr lang="es-MX" sz="1400" dirty="0"/>
              <a:t>en la documentación		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400" dirty="0" smtClean="0"/>
              <a:t>2 No </a:t>
            </a:r>
            <a:r>
              <a:rPr lang="es-MX" sz="1400" dirty="0"/>
              <a:t>se entregó la licencia		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400" dirty="0" smtClean="0"/>
              <a:t>3 Pago </a:t>
            </a:r>
            <a:r>
              <a:rPr lang="es-MX" sz="1400" dirty="0"/>
              <a:t>atrasado		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400" dirty="0" smtClean="0"/>
              <a:t>4 Las </a:t>
            </a:r>
            <a:r>
              <a:rPr lang="es-MX" sz="1400" dirty="0"/>
              <a:t>visitas de inspección se dieron en tiempo		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400" dirty="0" smtClean="0"/>
              <a:t>5 Otros</a:t>
            </a:r>
            <a:r>
              <a:rPr lang="es-MX" sz="1400" dirty="0"/>
              <a:t>		</a:t>
            </a:r>
            <a:endParaRPr lang="es-MX" sz="1400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3"/>
          <a:srcRect l="33125" r="33581"/>
          <a:stretch/>
        </p:blipFill>
        <p:spPr>
          <a:xfrm>
            <a:off x="6318913" y="2596491"/>
            <a:ext cx="1351129" cy="1715722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3"/>
          <a:srcRect l="66043"/>
          <a:stretch/>
        </p:blipFill>
        <p:spPr>
          <a:xfrm>
            <a:off x="7643041" y="2596491"/>
            <a:ext cx="1378047" cy="171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9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587227" y="462241"/>
            <a:ext cx="7087569" cy="1166812"/>
            <a:chOff x="710057" y="722376"/>
            <a:chExt cx="7087569" cy="1166812"/>
          </a:xfrm>
        </p:grpSpPr>
        <p:grpSp>
          <p:nvGrpSpPr>
            <p:cNvPr id="12" name="Grupo 11"/>
            <p:cNvGrpSpPr/>
            <p:nvPr/>
          </p:nvGrpSpPr>
          <p:grpSpPr>
            <a:xfrm>
              <a:off x="710057" y="722376"/>
              <a:ext cx="1166812" cy="1166812"/>
              <a:chOff x="600875" y="630483"/>
              <a:chExt cx="1166812" cy="1166812"/>
            </a:xfrm>
          </p:grpSpPr>
          <p:sp>
            <p:nvSpPr>
              <p:cNvPr id="3" name="Elipse 13"/>
              <p:cNvSpPr/>
              <p:nvPr/>
            </p:nvSpPr>
            <p:spPr bwMode="auto">
              <a:xfrm>
                <a:off x="600875" y="630483"/>
                <a:ext cx="1166812" cy="1166812"/>
              </a:xfrm>
              <a:prstGeom prst="ellipse">
                <a:avLst/>
              </a:prstGeom>
              <a:solidFill>
                <a:srgbClr val="6E9A0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" name="Imagen 3" descr="bases de datos.png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2187" y="953754"/>
                <a:ext cx="564189" cy="520270"/>
              </a:xfrm>
              <a:prstGeom prst="rect">
                <a:avLst/>
              </a:prstGeom>
            </p:spPr>
          </p:pic>
        </p:grpSp>
        <p:sp>
          <p:nvSpPr>
            <p:cNvPr id="6" name="Rectángulo 5"/>
            <p:cNvSpPr/>
            <p:nvPr/>
          </p:nvSpPr>
          <p:spPr>
            <a:xfrm>
              <a:off x="2368987" y="1117978"/>
              <a:ext cx="5428639" cy="462755"/>
            </a:xfrm>
            <a:prstGeom prst="rect">
              <a:avLst/>
            </a:prstGeom>
          </p:spPr>
          <p:txBody>
            <a:bodyPr wrap="square" lIns="0" tIns="46800" rIns="0">
              <a:spAutoFit/>
            </a:bodyPr>
            <a:lstStyle/>
            <a:p>
              <a:pPr lvl="0">
                <a:spcAft>
                  <a:spcPts val="0"/>
                </a:spcAft>
              </a:pPr>
              <a:r>
                <a:rPr lang="es-MX" sz="2400" dirty="0" smtClean="0">
                  <a:solidFill>
                    <a:srgbClr val="8EC100"/>
                  </a:solidFill>
                  <a:latin typeface="Franklin Gothic Medium" charset="0"/>
                  <a:ea typeface="Franklin Gothic Medium" charset="0"/>
                  <a:cs typeface="Franklin Gothic Medium" charset="0"/>
                </a:rPr>
                <a:t>Medidas de tendencia central</a:t>
              </a:r>
              <a:endParaRPr lang="es-MX" sz="2400" dirty="0">
                <a:solidFill>
                  <a:srgbClr val="8EC100"/>
                </a:solidFill>
                <a:latin typeface="Franklin Gothic Medium" charset="0"/>
                <a:ea typeface="Franklin Gothic Medium" charset="0"/>
                <a:cs typeface="Franklin Gothic Medium" charset="0"/>
              </a:endParaRPr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1452728" y="2196333"/>
            <a:ext cx="6519927" cy="3342453"/>
          </a:xfrm>
          <a:prstGeom prst="rect">
            <a:avLst/>
          </a:prstGeom>
          <a:ln w="12700">
            <a:miter lim="400000"/>
          </a:ln>
        </p:spPr>
        <p:txBody>
          <a:bodyPr wrap="square" lIns="0" rIns="0">
            <a:spAutoFit/>
          </a:bodyPr>
          <a:lstStyle>
            <a:defPPr>
              <a:defRPr lang="es-ES"/>
            </a:defPPr>
            <a:lvl1pPr>
              <a:lnSpc>
                <a:spcPct val="120000"/>
              </a:lnSpc>
              <a:defRPr sz="1000">
                <a:solidFill>
                  <a:srgbClr val="000000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1pPr>
          </a:lstStyle>
          <a:p>
            <a:endParaRPr lang="es-MX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MX" sz="1600" b="1" dirty="0" smtClean="0">
                <a:solidFill>
                  <a:schemeClr val="tx1"/>
                </a:solidFill>
              </a:rPr>
              <a:t>Promedio</a:t>
            </a:r>
            <a:r>
              <a:rPr lang="es-MX" sz="1600" dirty="0" smtClean="0">
                <a:solidFill>
                  <a:schemeClr val="tx1"/>
                </a:solidFill>
              </a:rPr>
              <a:t>. También conocida como la </a:t>
            </a:r>
            <a:r>
              <a:rPr lang="es-MX" sz="1600" dirty="0">
                <a:solidFill>
                  <a:schemeClr val="tx1"/>
                </a:solidFill>
              </a:rPr>
              <a:t>media </a:t>
            </a:r>
            <a:r>
              <a:rPr lang="es-MX" sz="1600" dirty="0" smtClean="0">
                <a:solidFill>
                  <a:schemeClr val="tx1"/>
                </a:solidFill>
              </a:rPr>
              <a:t>aritmética, se calcula </a:t>
            </a:r>
            <a:r>
              <a:rPr lang="es-MX" sz="1600" dirty="0">
                <a:solidFill>
                  <a:schemeClr val="tx1"/>
                </a:solidFill>
              </a:rPr>
              <a:t>sumando un grupo de números y </a:t>
            </a:r>
            <a:r>
              <a:rPr lang="es-MX" sz="1600" dirty="0" smtClean="0">
                <a:solidFill>
                  <a:schemeClr val="tx1"/>
                </a:solidFill>
              </a:rPr>
              <a:t>dividiéndolo por el recuento </a:t>
            </a:r>
            <a:r>
              <a:rPr lang="es-MX" sz="1600" dirty="0">
                <a:solidFill>
                  <a:schemeClr val="tx1"/>
                </a:solidFill>
              </a:rPr>
              <a:t>de dichos números</a:t>
            </a:r>
            <a:r>
              <a:rPr lang="es-MX" sz="1600" dirty="0" smtClean="0">
                <a:solidFill>
                  <a:schemeClr val="tx1"/>
                </a:solidFill>
              </a:rPr>
              <a:t>.</a:t>
            </a:r>
          </a:p>
          <a:p>
            <a:endParaRPr lang="es-MX" sz="1600" dirty="0">
              <a:solidFill>
                <a:schemeClr val="tx1"/>
              </a:solidFill>
            </a:endParaRPr>
          </a:p>
          <a:p>
            <a:r>
              <a:rPr lang="es-MX" sz="1600" b="1" dirty="0" smtClean="0">
                <a:solidFill>
                  <a:schemeClr val="tx1"/>
                </a:solidFill>
              </a:rPr>
              <a:t>Moda</a:t>
            </a:r>
            <a:r>
              <a:rPr lang="es-MX" sz="1600" dirty="0" smtClean="0">
                <a:solidFill>
                  <a:schemeClr val="tx1"/>
                </a:solidFill>
              </a:rPr>
              <a:t>. Es </a:t>
            </a:r>
            <a:r>
              <a:rPr lang="es-MX" sz="1600" dirty="0">
                <a:solidFill>
                  <a:schemeClr val="tx1"/>
                </a:solidFill>
              </a:rPr>
              <a:t>el valor con mayor frecuencia en una distribución de datos</a:t>
            </a:r>
            <a:r>
              <a:rPr lang="es-MX" sz="1600" dirty="0" smtClean="0">
                <a:solidFill>
                  <a:schemeClr val="tx1"/>
                </a:solidFill>
              </a:rPr>
              <a:t>.</a:t>
            </a:r>
          </a:p>
          <a:p>
            <a:endParaRPr lang="es-MX" sz="1600" dirty="0" smtClean="0">
              <a:solidFill>
                <a:schemeClr val="tx1"/>
              </a:solidFill>
            </a:endParaRPr>
          </a:p>
          <a:p>
            <a:r>
              <a:rPr lang="es-MX" sz="1600" b="1" dirty="0" smtClean="0">
                <a:solidFill>
                  <a:schemeClr val="tx1"/>
                </a:solidFill>
              </a:rPr>
              <a:t>Mínimo</a:t>
            </a:r>
            <a:r>
              <a:rPr lang="es-MX" sz="1600" dirty="0" smtClean="0">
                <a:solidFill>
                  <a:schemeClr val="tx1"/>
                </a:solidFill>
              </a:rPr>
              <a:t>. Es el valor más pequeño de un grupo de datos</a:t>
            </a:r>
          </a:p>
          <a:p>
            <a:endParaRPr lang="es-MX" sz="1600" dirty="0">
              <a:solidFill>
                <a:schemeClr val="tx1"/>
              </a:solidFill>
            </a:endParaRPr>
          </a:p>
          <a:p>
            <a:r>
              <a:rPr lang="es-MX" sz="1600" b="1" dirty="0" smtClean="0">
                <a:solidFill>
                  <a:schemeClr val="tx1"/>
                </a:solidFill>
              </a:rPr>
              <a:t>Máximo</a:t>
            </a:r>
            <a:r>
              <a:rPr lang="es-MX" sz="1600" dirty="0" smtClean="0">
                <a:solidFill>
                  <a:schemeClr val="tx1"/>
                </a:solidFill>
              </a:rPr>
              <a:t>. Es el valor más grande de un grupo de datos.</a:t>
            </a:r>
          </a:p>
          <a:p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Shape 181"/>
          <p:cNvSpPr/>
          <p:nvPr/>
        </p:nvSpPr>
        <p:spPr>
          <a:xfrm>
            <a:off x="817227" y="2562025"/>
            <a:ext cx="440391" cy="440388"/>
          </a:xfrm>
          <a:prstGeom prst="ellipse">
            <a:avLst/>
          </a:prstGeom>
          <a:solidFill>
            <a:srgbClr val="8EC100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A</a:t>
            </a:r>
            <a:endParaRPr dirty="0">
              <a:solidFill>
                <a:schemeClr val="bg1"/>
              </a:solidFill>
              <a:latin typeface="Franklin Gothic Medium" charset="0"/>
              <a:ea typeface="Franklin Gothic Medium" charset="0"/>
              <a:cs typeface="Franklin Gothic Medium" charset="0"/>
            </a:endParaRPr>
          </a:p>
        </p:txBody>
      </p:sp>
      <p:sp>
        <p:nvSpPr>
          <p:cNvPr id="16" name="Shape 181"/>
          <p:cNvSpPr/>
          <p:nvPr/>
        </p:nvSpPr>
        <p:spPr>
          <a:xfrm>
            <a:off x="817226" y="3533802"/>
            <a:ext cx="440391" cy="440388"/>
          </a:xfrm>
          <a:prstGeom prst="ellipse">
            <a:avLst/>
          </a:prstGeom>
          <a:solidFill>
            <a:srgbClr val="8EC100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B</a:t>
            </a:r>
            <a:endParaRPr dirty="0">
              <a:solidFill>
                <a:schemeClr val="bg1"/>
              </a:solidFill>
              <a:latin typeface="Franklin Gothic Medium" charset="0"/>
              <a:ea typeface="Franklin Gothic Medium" charset="0"/>
              <a:cs typeface="Franklin Gothic Medium" charset="0"/>
            </a:endParaRPr>
          </a:p>
        </p:txBody>
      </p:sp>
      <p:sp>
        <p:nvSpPr>
          <p:cNvPr id="17" name="Shape 181"/>
          <p:cNvSpPr/>
          <p:nvPr/>
        </p:nvSpPr>
        <p:spPr>
          <a:xfrm>
            <a:off x="817227" y="4182254"/>
            <a:ext cx="440391" cy="440388"/>
          </a:xfrm>
          <a:prstGeom prst="ellipse">
            <a:avLst/>
          </a:prstGeom>
          <a:solidFill>
            <a:srgbClr val="8EC100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C</a:t>
            </a:r>
            <a:endParaRPr dirty="0">
              <a:solidFill>
                <a:schemeClr val="bg1"/>
              </a:solidFill>
              <a:latin typeface="Franklin Gothic Medium" charset="0"/>
              <a:ea typeface="Franklin Gothic Medium" charset="0"/>
              <a:cs typeface="Franklin Gothic Medium" charset="0"/>
            </a:endParaRPr>
          </a:p>
        </p:txBody>
      </p:sp>
      <p:sp>
        <p:nvSpPr>
          <p:cNvPr id="18" name="Shape 181"/>
          <p:cNvSpPr/>
          <p:nvPr/>
        </p:nvSpPr>
        <p:spPr>
          <a:xfrm>
            <a:off x="817225" y="4816162"/>
            <a:ext cx="440391" cy="440388"/>
          </a:xfrm>
          <a:prstGeom prst="ellipse">
            <a:avLst/>
          </a:prstGeom>
          <a:solidFill>
            <a:srgbClr val="8EC100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D</a:t>
            </a:r>
            <a:endParaRPr dirty="0">
              <a:solidFill>
                <a:schemeClr val="bg1"/>
              </a:solidFill>
              <a:latin typeface="Franklin Gothic Medium" charset="0"/>
              <a:ea typeface="Franklin Gothic Medium" charset="0"/>
              <a:cs typeface="Franklin Gothic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84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división política de cub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5"/>
          <a:stretch/>
        </p:blipFill>
        <p:spPr bwMode="auto">
          <a:xfrm>
            <a:off x="0" y="2060811"/>
            <a:ext cx="8980227" cy="376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7158153" y="4819934"/>
            <a:ext cx="45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911035" y="504966"/>
            <a:ext cx="7158155" cy="1314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solidFill>
                  <a:srgbClr val="8EC1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Tiempo </a:t>
            </a:r>
            <a:r>
              <a:rPr lang="es-MX" sz="2400" b="1" u="sng" dirty="0">
                <a:solidFill>
                  <a:srgbClr val="8EC1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promedio</a:t>
            </a:r>
            <a:r>
              <a:rPr lang="es-MX" sz="2400" dirty="0">
                <a:solidFill>
                  <a:srgbClr val="8EC1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 que tardaron en entregarle la licencia por </a:t>
            </a:r>
            <a:r>
              <a:rPr lang="es-MX" sz="2400" dirty="0" smtClean="0">
                <a:solidFill>
                  <a:srgbClr val="8EC1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provincias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dirty="0" smtClean="0">
                <a:solidFill>
                  <a:srgbClr val="8EC1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(meses)</a:t>
            </a:r>
            <a:endParaRPr lang="es-MX" dirty="0">
              <a:solidFill>
                <a:srgbClr val="8EC100"/>
              </a:solidFill>
              <a:latin typeface="Franklin Gothic Medium" charset="0"/>
              <a:ea typeface="Franklin Gothic Medium" charset="0"/>
              <a:cs typeface="Franklin Gothic Medium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844002" y="4819934"/>
            <a:ext cx="45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11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6247116" y="4787668"/>
            <a:ext cx="45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10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6219819" y="4144888"/>
            <a:ext cx="45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6932965" y="4329975"/>
            <a:ext cx="45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4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5307693" y="3778770"/>
            <a:ext cx="45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4857317" y="3409438"/>
            <a:ext cx="45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5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170379" y="3409437"/>
            <a:ext cx="45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10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872403" y="2919478"/>
            <a:ext cx="45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3483441" y="3104144"/>
            <a:ext cx="45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0</a:t>
            </a:r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346128" y="2537630"/>
            <a:ext cx="45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0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2994247" y="2720937"/>
            <a:ext cx="45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5</a:t>
            </a:r>
            <a:endParaRPr lang="es-E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560246" y="2554951"/>
            <a:ext cx="45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7008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ACIA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t="5830" b="6901"/>
          <a:stretch/>
        </p:blipFill>
        <p:spPr>
          <a:xfrm>
            <a:off x="12037" y="14990"/>
            <a:ext cx="9167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7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="" xmlns:a16="http://schemas.microsoft.com/office/drawing/2014/main" id="{5D0CA3F4-4CAE-4090-89E3-038E9731CD8E}"/>
              </a:ext>
            </a:extLst>
          </p:cNvPr>
          <p:cNvSpPr txBox="1"/>
          <p:nvPr/>
        </p:nvSpPr>
        <p:spPr>
          <a:xfrm>
            <a:off x="3171975" y="1674803"/>
            <a:ext cx="45559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1400" b="1" dirty="0" smtClean="0">
                <a:solidFill>
                  <a:srgbClr val="6E9A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Variables</a:t>
            </a:r>
            <a:endParaRPr lang="es-ES_tradnl" sz="1400" b="1" dirty="0">
              <a:solidFill>
                <a:srgbClr val="8EC100"/>
              </a:solidFill>
              <a:latin typeface="Franklin Gothic Medium" charset="0"/>
              <a:ea typeface="Franklin Gothic Medium" charset="0"/>
              <a:cs typeface="Franklin Gothic Medium" charset="0"/>
            </a:endParaRPr>
          </a:p>
          <a:p>
            <a:pPr lvl="0"/>
            <a:endParaRPr lang="es-MX" sz="1400" dirty="0"/>
          </a:p>
          <a:p>
            <a:pPr marL="756000" lvl="1" indent="-140400">
              <a:buFont typeface="Arial"/>
              <a:buChar char="•"/>
            </a:pPr>
            <a:r>
              <a:rPr lang="es-MX" sz="1200" dirty="0" smtClean="0">
                <a:latin typeface="Franklin Gothic Book"/>
                <a:cs typeface="Franklin Gothic Book"/>
              </a:rPr>
              <a:t>Generación de variables estadísticas</a:t>
            </a:r>
            <a:endParaRPr lang="es-MX" sz="1200" dirty="0">
              <a:latin typeface="Franklin Gothic Book"/>
              <a:cs typeface="Franklin Gothic Book"/>
            </a:endParaRPr>
          </a:p>
          <a:p>
            <a:pPr marL="756000" lvl="1" indent="-140400">
              <a:buFont typeface="Arial"/>
              <a:buChar char="•"/>
            </a:pPr>
            <a:r>
              <a:rPr lang="es-MX" sz="1200" dirty="0" smtClean="0">
                <a:latin typeface="Franklin Gothic Book"/>
                <a:cs typeface="Franklin Gothic Book"/>
              </a:rPr>
              <a:t>Organización de las variables en una base de datos</a:t>
            </a:r>
            <a:endParaRPr lang="es-MX" sz="1200" dirty="0">
              <a:latin typeface="Franklin Gothic Book"/>
              <a:cs typeface="Franklin Gothic Boo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MX" sz="1400" dirty="0"/>
          </a:p>
          <a:p>
            <a:pPr lvl="0"/>
            <a:r>
              <a:rPr lang="es-ES_tradnl" sz="1400" b="1" dirty="0" smtClean="0">
                <a:solidFill>
                  <a:srgbClr val="6E9A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Medidas de tendencia central</a:t>
            </a:r>
            <a:endParaRPr lang="es-ES_tradnl" sz="1400" b="1" dirty="0">
              <a:solidFill>
                <a:srgbClr val="8EC100"/>
              </a:solidFill>
              <a:latin typeface="Franklin Gothic Medium" charset="0"/>
              <a:ea typeface="Franklin Gothic Medium" charset="0"/>
              <a:cs typeface="Franklin Gothic Medium" charset="0"/>
            </a:endParaRPr>
          </a:p>
          <a:p>
            <a:pPr lvl="0"/>
            <a:endParaRPr lang="es-MX" sz="1400" dirty="0"/>
          </a:p>
          <a:p>
            <a:pPr marL="777600" lvl="1" indent="-140400">
              <a:buFont typeface="Arial" panose="020B0604020202020204" pitchFamily="34" charset="0"/>
              <a:buChar char="•"/>
            </a:pPr>
            <a:r>
              <a:rPr lang="es-MX" sz="1200" dirty="0" smtClean="0">
                <a:latin typeface="+mn-lt"/>
              </a:rPr>
              <a:t>Promedio</a:t>
            </a:r>
            <a:endParaRPr lang="es-MX" sz="1200" dirty="0">
              <a:latin typeface="+mn-lt"/>
            </a:endParaRPr>
          </a:p>
          <a:p>
            <a:pPr marL="777600" lvl="1" indent="-140400">
              <a:buFont typeface="Arial" panose="020B0604020202020204" pitchFamily="34" charset="0"/>
              <a:buChar char="•"/>
            </a:pPr>
            <a:r>
              <a:rPr lang="es-MX" sz="1200" dirty="0" smtClean="0">
                <a:latin typeface="+mn-lt"/>
              </a:rPr>
              <a:t>Moda</a:t>
            </a:r>
            <a:endParaRPr lang="es-MX" sz="1200" dirty="0">
              <a:latin typeface="+mn-lt"/>
            </a:endParaRPr>
          </a:p>
          <a:p>
            <a:pPr marL="777600" lvl="1" indent="-140400">
              <a:buFont typeface="Arial" panose="020B0604020202020204" pitchFamily="34" charset="0"/>
              <a:buChar char="•"/>
            </a:pPr>
            <a:r>
              <a:rPr lang="es-MX" sz="1200" dirty="0" smtClean="0">
                <a:latin typeface="+mn-lt"/>
              </a:rPr>
              <a:t>Máximo, mínimo</a:t>
            </a:r>
          </a:p>
          <a:p>
            <a:endParaRPr lang="es-MX" sz="1400" dirty="0"/>
          </a:p>
          <a:p>
            <a:pPr lvl="0"/>
            <a:r>
              <a:rPr lang="es-ES_tradnl" sz="1400" b="1" dirty="0" smtClean="0">
                <a:solidFill>
                  <a:srgbClr val="6E9A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Introducción a </a:t>
            </a:r>
            <a:r>
              <a:rPr lang="es-ES_tradnl" sz="1400" b="1" dirty="0" err="1" smtClean="0">
                <a:solidFill>
                  <a:srgbClr val="6E9A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Stata</a:t>
            </a:r>
            <a:endParaRPr lang="es-ES_tradnl" sz="1400" b="1" dirty="0">
              <a:solidFill>
                <a:srgbClr val="8EC100"/>
              </a:solidFill>
              <a:latin typeface="Franklin Gothic Medium" charset="0"/>
              <a:ea typeface="Franklin Gothic Medium" charset="0"/>
              <a:cs typeface="Franklin Gothic Medium" charset="0"/>
            </a:endParaRPr>
          </a:p>
          <a:p>
            <a:pPr lvl="0"/>
            <a:endParaRPr lang="es-MX" sz="1400" dirty="0"/>
          </a:p>
          <a:p>
            <a:pPr marL="777600" lvl="1" indent="-140400">
              <a:buFont typeface="Arial" panose="020B0604020202020204" pitchFamily="34" charset="0"/>
              <a:buChar char="•"/>
            </a:pPr>
            <a:r>
              <a:rPr lang="es-MX" sz="1200" dirty="0" smtClean="0">
                <a:latin typeface="Franklin Gothic Book"/>
                <a:cs typeface="Franklin Gothic Book"/>
              </a:rPr>
              <a:t>Importación de </a:t>
            </a:r>
            <a:r>
              <a:rPr lang="es-MX" sz="1200" dirty="0">
                <a:latin typeface="Franklin Gothic Book"/>
                <a:cs typeface="Franklin Gothic Book"/>
              </a:rPr>
              <a:t>base de datos</a:t>
            </a:r>
          </a:p>
          <a:p>
            <a:pPr marL="777600" lvl="1" indent="-140400">
              <a:buFont typeface="Arial" panose="020B0604020202020204" pitchFamily="34" charset="0"/>
              <a:buChar char="•"/>
            </a:pPr>
            <a:r>
              <a:rPr lang="es-MX" sz="1200" dirty="0" smtClean="0">
                <a:latin typeface="Franklin Gothic Book"/>
                <a:cs typeface="Franklin Gothic Book"/>
              </a:rPr>
              <a:t>Frecuencias</a:t>
            </a:r>
            <a:endParaRPr lang="es-MX" sz="1200" dirty="0">
              <a:latin typeface="Franklin Gothic Book"/>
              <a:cs typeface="Franklin Gothic Book"/>
            </a:endParaRPr>
          </a:p>
        </p:txBody>
      </p:sp>
      <p:cxnSp>
        <p:nvCxnSpPr>
          <p:cNvPr id="17" name="Conector recto 16"/>
          <p:cNvCxnSpPr/>
          <p:nvPr/>
        </p:nvCxnSpPr>
        <p:spPr>
          <a:xfrm>
            <a:off x="2781777" y="1051474"/>
            <a:ext cx="0" cy="5008880"/>
          </a:xfrm>
          <a:prstGeom prst="line">
            <a:avLst/>
          </a:prstGeom>
          <a:ln w="38100">
            <a:solidFill>
              <a:srgbClr val="8E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/>
          <p:cNvGrpSpPr/>
          <p:nvPr/>
        </p:nvGrpSpPr>
        <p:grpSpPr>
          <a:xfrm>
            <a:off x="734687" y="1361968"/>
            <a:ext cx="1540792" cy="1690764"/>
            <a:chOff x="734687" y="1361968"/>
            <a:chExt cx="1540792" cy="1690764"/>
          </a:xfrm>
          <a:solidFill>
            <a:srgbClr val="8EC100"/>
          </a:solidFill>
        </p:grpSpPr>
        <p:grpSp>
          <p:nvGrpSpPr>
            <p:cNvPr id="19" name="Agrupar 2"/>
            <p:cNvGrpSpPr/>
            <p:nvPr/>
          </p:nvGrpSpPr>
          <p:grpSpPr>
            <a:xfrm>
              <a:off x="734687" y="1361968"/>
              <a:ext cx="1540792" cy="1690764"/>
              <a:chOff x="935874" y="2095402"/>
              <a:chExt cx="1831685" cy="2009973"/>
            </a:xfrm>
            <a:grpFill/>
          </p:grpSpPr>
          <p:grpSp>
            <p:nvGrpSpPr>
              <p:cNvPr id="27" name="Agrupar 3"/>
              <p:cNvGrpSpPr/>
              <p:nvPr/>
            </p:nvGrpSpPr>
            <p:grpSpPr>
              <a:xfrm rot="5400000">
                <a:off x="1743003" y="3797496"/>
                <a:ext cx="208037" cy="407721"/>
                <a:chOff x="3104897" y="2807381"/>
                <a:chExt cx="208037" cy="407721"/>
              </a:xfrm>
              <a:grpFill/>
            </p:grpSpPr>
            <p:sp>
              <p:nvSpPr>
                <p:cNvPr id="30" name="Shape 201"/>
                <p:cNvSpPr/>
                <p:nvPr/>
              </p:nvSpPr>
              <p:spPr>
                <a:xfrm rot="5400000">
                  <a:off x="3104897" y="3007065"/>
                  <a:ext cx="208037" cy="20803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2160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31" name="Shape 202"/>
                <p:cNvSpPr/>
                <p:nvPr/>
              </p:nvSpPr>
              <p:spPr>
                <a:xfrm rot="5400000" flipH="1">
                  <a:off x="3105466" y="2806812"/>
                  <a:ext cx="206900" cy="20803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2160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 dirty="0"/>
                </a:p>
              </p:txBody>
            </p:sp>
          </p:grpSp>
          <p:sp>
            <p:nvSpPr>
              <p:cNvPr id="28" name="Shape 180"/>
              <p:cNvSpPr/>
              <p:nvPr/>
            </p:nvSpPr>
            <p:spPr>
              <a:xfrm>
                <a:off x="935874" y="2095402"/>
                <a:ext cx="1831685" cy="1831677"/>
              </a:xfrm>
              <a:prstGeom prst="ellipse">
                <a:avLst/>
              </a:prstGeom>
              <a:grpFill/>
              <a:ln w="12700" cap="flat">
                <a:noFill/>
                <a:miter lim="400000"/>
              </a:ln>
              <a:effectLst>
                <a:outerShdw blurRad="50800" dist="38100" dir="81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9" name="Shape 181"/>
              <p:cNvSpPr/>
              <p:nvPr/>
            </p:nvSpPr>
            <p:spPr>
              <a:xfrm>
                <a:off x="1067730" y="2227259"/>
                <a:ext cx="1567972" cy="1567963"/>
              </a:xfrm>
              <a:prstGeom prst="ellipse">
                <a:avLst/>
              </a:prstGeom>
              <a:grpFill/>
              <a:ln w="12700" cap="flat">
                <a:noFill/>
                <a:miter lim="400000"/>
              </a:ln>
              <a:effectLst>
                <a:outerShdw blurRad="50800" dist="38100" dir="81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 dirty="0"/>
              </a:p>
            </p:txBody>
          </p:sp>
        </p:grpSp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449" y="1751966"/>
              <a:ext cx="780396" cy="659950"/>
            </a:xfrm>
            <a:prstGeom prst="rect">
              <a:avLst/>
            </a:prstGeom>
            <a:grpFill/>
          </p:spPr>
        </p:pic>
      </p:grpSp>
      <p:sp>
        <p:nvSpPr>
          <p:cNvPr id="32" name="Shape 149"/>
          <p:cNvSpPr/>
          <p:nvPr/>
        </p:nvSpPr>
        <p:spPr>
          <a:xfrm>
            <a:off x="488348" y="3132126"/>
            <a:ext cx="2033471" cy="563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rIns="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s-ES" sz="1700" b="1" dirty="0">
                <a:solidFill>
                  <a:srgbClr val="8EC100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ESTUDIO </a:t>
            </a:r>
            <a:r>
              <a:rPr lang="es-ES" sz="1700" dirty="0">
                <a:solidFill>
                  <a:srgbClr val="8EC100"/>
                </a:solidFill>
                <a:latin typeface="+mj-lt"/>
                <a:cs typeface="Franklin Gothic Medium"/>
              </a:rPr>
              <a:t>CUANTITATIVO</a:t>
            </a:r>
            <a:endParaRPr lang="es-ES" sz="1700" dirty="0">
              <a:solidFill>
                <a:srgbClr val="8EC100"/>
              </a:solidFill>
              <a:latin typeface="+mn-lt"/>
              <a:cs typeface="Franklin Gothic Medium"/>
            </a:endParaRPr>
          </a:p>
        </p:txBody>
      </p:sp>
      <p:cxnSp>
        <p:nvCxnSpPr>
          <p:cNvPr id="33" name="Conector recto 32"/>
          <p:cNvCxnSpPr/>
          <p:nvPr/>
        </p:nvCxnSpPr>
        <p:spPr>
          <a:xfrm>
            <a:off x="488348" y="3801554"/>
            <a:ext cx="2033471" cy="0"/>
          </a:xfrm>
          <a:prstGeom prst="line">
            <a:avLst/>
          </a:prstGeom>
          <a:ln>
            <a:solidFill>
              <a:srgbClr val="6E9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26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587227" y="462241"/>
            <a:ext cx="7087569" cy="1166812"/>
            <a:chOff x="710057" y="722376"/>
            <a:chExt cx="7087569" cy="1166812"/>
          </a:xfrm>
        </p:grpSpPr>
        <p:grpSp>
          <p:nvGrpSpPr>
            <p:cNvPr id="12" name="Grupo 11"/>
            <p:cNvGrpSpPr/>
            <p:nvPr/>
          </p:nvGrpSpPr>
          <p:grpSpPr>
            <a:xfrm>
              <a:off x="710057" y="722376"/>
              <a:ext cx="1166812" cy="1166812"/>
              <a:chOff x="600875" y="630483"/>
              <a:chExt cx="1166812" cy="1166812"/>
            </a:xfrm>
          </p:grpSpPr>
          <p:sp>
            <p:nvSpPr>
              <p:cNvPr id="3" name="Elipse 13"/>
              <p:cNvSpPr/>
              <p:nvPr/>
            </p:nvSpPr>
            <p:spPr bwMode="auto">
              <a:xfrm>
                <a:off x="600875" y="630483"/>
                <a:ext cx="1166812" cy="1166812"/>
              </a:xfrm>
              <a:prstGeom prst="ellipse">
                <a:avLst/>
              </a:prstGeom>
              <a:solidFill>
                <a:srgbClr val="6E9A0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" name="Imagen 3" descr="bases de datos.png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2187" y="953754"/>
                <a:ext cx="564189" cy="520270"/>
              </a:xfrm>
              <a:prstGeom prst="rect">
                <a:avLst/>
              </a:prstGeom>
            </p:spPr>
          </p:pic>
        </p:grpSp>
        <p:sp>
          <p:nvSpPr>
            <p:cNvPr id="6" name="Rectángulo 5"/>
            <p:cNvSpPr/>
            <p:nvPr/>
          </p:nvSpPr>
          <p:spPr>
            <a:xfrm>
              <a:off x="2368987" y="1117978"/>
              <a:ext cx="5428639" cy="462755"/>
            </a:xfrm>
            <a:prstGeom prst="rect">
              <a:avLst/>
            </a:prstGeom>
          </p:spPr>
          <p:txBody>
            <a:bodyPr wrap="square" lIns="0" tIns="46800" rIns="0">
              <a:spAutoFit/>
            </a:bodyPr>
            <a:lstStyle/>
            <a:p>
              <a:pPr lvl="0">
                <a:spcAft>
                  <a:spcPts val="0"/>
                </a:spcAft>
              </a:pPr>
              <a:r>
                <a:rPr lang="es-MX" sz="2400" dirty="0">
                  <a:solidFill>
                    <a:srgbClr val="8EC100"/>
                  </a:solidFill>
                  <a:latin typeface="Franklin Gothic Medium" charset="0"/>
                  <a:ea typeface="Franklin Gothic Medium" charset="0"/>
                  <a:cs typeface="Franklin Gothic Medium" charset="0"/>
                </a:rPr>
                <a:t>Generación de variables</a:t>
              </a:r>
            </a:p>
          </p:txBody>
        </p:sp>
      </p:grpSp>
      <p:cxnSp>
        <p:nvCxnSpPr>
          <p:cNvPr id="14" name="Conector recto 13"/>
          <p:cNvCxnSpPr/>
          <p:nvPr/>
        </p:nvCxnSpPr>
        <p:spPr>
          <a:xfrm>
            <a:off x="2246159" y="1672926"/>
            <a:ext cx="5428639" cy="0"/>
          </a:xfrm>
          <a:prstGeom prst="line">
            <a:avLst/>
          </a:prstGeom>
          <a:ln>
            <a:solidFill>
              <a:srgbClr val="5D71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3219647" y="1954930"/>
            <a:ext cx="4564331" cy="2160591"/>
          </a:xfrm>
          <a:prstGeom prst="rect">
            <a:avLst/>
          </a:prstGeom>
          <a:ln w="12700">
            <a:miter lim="400000"/>
          </a:ln>
        </p:spPr>
        <p:txBody>
          <a:bodyPr wrap="square" lIns="0" rIns="0">
            <a:spAutoFit/>
          </a:bodyPr>
          <a:lstStyle>
            <a:defPPr>
              <a:defRPr lang="es-ES"/>
            </a:defPPr>
            <a:lvl1pPr>
              <a:lnSpc>
                <a:spcPct val="120000"/>
              </a:lnSpc>
              <a:defRPr sz="1000">
                <a:solidFill>
                  <a:srgbClr val="000000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1pPr>
          </a:lstStyle>
          <a:p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Identificar todas las posibles respuestas válidas</a:t>
            </a:r>
          </a:p>
          <a:p>
            <a:endParaRPr lang="es-E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Asignarles un código único a cada una de las respuestas válidas</a:t>
            </a:r>
          </a:p>
          <a:p>
            <a:endParaRPr lang="es-E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Determinar las indicaciones para cada pregunta</a:t>
            </a:r>
          </a:p>
          <a:p>
            <a:endParaRPr lang="es-E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E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Shape 181"/>
          <p:cNvSpPr/>
          <p:nvPr/>
        </p:nvSpPr>
        <p:spPr>
          <a:xfrm>
            <a:off x="2589583" y="1890901"/>
            <a:ext cx="440391" cy="440388"/>
          </a:xfrm>
          <a:prstGeom prst="ellipse">
            <a:avLst/>
          </a:prstGeom>
          <a:solidFill>
            <a:srgbClr val="8EC100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s-ES">
                <a:solidFill>
                  <a:schemeClr val="bg1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A</a:t>
            </a:r>
            <a:endParaRPr dirty="0">
              <a:solidFill>
                <a:schemeClr val="bg1"/>
              </a:solidFill>
              <a:latin typeface="Franklin Gothic Medium" charset="0"/>
              <a:ea typeface="Franklin Gothic Medium" charset="0"/>
              <a:cs typeface="Franklin Gothic Medium" charset="0"/>
            </a:endParaRPr>
          </a:p>
        </p:txBody>
      </p:sp>
      <p:sp>
        <p:nvSpPr>
          <p:cNvPr id="17" name="Shape 181"/>
          <p:cNvSpPr/>
          <p:nvPr/>
        </p:nvSpPr>
        <p:spPr>
          <a:xfrm>
            <a:off x="2589583" y="2618773"/>
            <a:ext cx="440391" cy="440388"/>
          </a:xfrm>
          <a:prstGeom prst="ellipse">
            <a:avLst/>
          </a:prstGeom>
          <a:solidFill>
            <a:srgbClr val="8EC100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B</a:t>
            </a:r>
            <a:endParaRPr dirty="0">
              <a:solidFill>
                <a:schemeClr val="bg1"/>
              </a:solidFill>
              <a:latin typeface="Franklin Gothic Medium" charset="0"/>
              <a:ea typeface="Franklin Gothic Medium" charset="0"/>
              <a:cs typeface="Franklin Gothic Medium" charset="0"/>
            </a:endParaRPr>
          </a:p>
        </p:txBody>
      </p:sp>
      <p:sp>
        <p:nvSpPr>
          <p:cNvPr id="18" name="Shape 181"/>
          <p:cNvSpPr/>
          <p:nvPr/>
        </p:nvSpPr>
        <p:spPr>
          <a:xfrm>
            <a:off x="2589582" y="3268868"/>
            <a:ext cx="440391" cy="440388"/>
          </a:xfrm>
          <a:prstGeom prst="ellipse">
            <a:avLst/>
          </a:prstGeom>
          <a:solidFill>
            <a:srgbClr val="8EC100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C</a:t>
            </a:r>
            <a:endParaRPr dirty="0">
              <a:solidFill>
                <a:schemeClr val="bg1"/>
              </a:solidFill>
              <a:latin typeface="Franklin Gothic Medium" charset="0"/>
              <a:ea typeface="Franklin Gothic Medium" charset="0"/>
              <a:cs typeface="Franklin Gothic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15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587227" y="462241"/>
            <a:ext cx="7087569" cy="1166812"/>
            <a:chOff x="710057" y="722376"/>
            <a:chExt cx="7087569" cy="1166812"/>
          </a:xfrm>
        </p:grpSpPr>
        <p:grpSp>
          <p:nvGrpSpPr>
            <p:cNvPr id="12" name="Grupo 11"/>
            <p:cNvGrpSpPr/>
            <p:nvPr/>
          </p:nvGrpSpPr>
          <p:grpSpPr>
            <a:xfrm>
              <a:off x="710057" y="722376"/>
              <a:ext cx="1166812" cy="1166812"/>
              <a:chOff x="600875" y="630483"/>
              <a:chExt cx="1166812" cy="1166812"/>
            </a:xfrm>
          </p:grpSpPr>
          <p:sp>
            <p:nvSpPr>
              <p:cNvPr id="3" name="Elipse 13"/>
              <p:cNvSpPr/>
              <p:nvPr/>
            </p:nvSpPr>
            <p:spPr bwMode="auto">
              <a:xfrm>
                <a:off x="600875" y="630483"/>
                <a:ext cx="1166812" cy="1166812"/>
              </a:xfrm>
              <a:prstGeom prst="ellipse">
                <a:avLst/>
              </a:prstGeom>
              <a:solidFill>
                <a:srgbClr val="6E9A0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" name="Imagen 3" descr="bases de datos.png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2187" y="953754"/>
                <a:ext cx="564189" cy="520270"/>
              </a:xfrm>
              <a:prstGeom prst="rect">
                <a:avLst/>
              </a:prstGeom>
            </p:spPr>
          </p:pic>
        </p:grpSp>
        <p:sp>
          <p:nvSpPr>
            <p:cNvPr id="6" name="Rectángulo 5"/>
            <p:cNvSpPr/>
            <p:nvPr/>
          </p:nvSpPr>
          <p:spPr>
            <a:xfrm>
              <a:off x="2368987" y="1117978"/>
              <a:ext cx="5428639" cy="462755"/>
            </a:xfrm>
            <a:prstGeom prst="rect">
              <a:avLst/>
            </a:prstGeom>
          </p:spPr>
          <p:txBody>
            <a:bodyPr wrap="square" lIns="0" tIns="46800" rIns="0">
              <a:spAutoFit/>
            </a:bodyPr>
            <a:lstStyle/>
            <a:p>
              <a:pPr lvl="0">
                <a:spcAft>
                  <a:spcPts val="0"/>
                </a:spcAft>
              </a:pPr>
              <a:r>
                <a:rPr lang="es-MX" sz="2400" dirty="0">
                  <a:solidFill>
                    <a:srgbClr val="8EC100"/>
                  </a:solidFill>
                  <a:latin typeface="Franklin Gothic Medium" charset="0"/>
                  <a:ea typeface="Franklin Gothic Medium" charset="0"/>
                  <a:cs typeface="Franklin Gothic Medium" charset="0"/>
                </a:rPr>
                <a:t>Generación de variables</a:t>
              </a:r>
            </a:p>
          </p:txBody>
        </p:sp>
      </p:grpSp>
      <p:sp>
        <p:nvSpPr>
          <p:cNvPr id="2" name="Rectángulo 1"/>
          <p:cNvSpPr/>
          <p:nvPr/>
        </p:nvSpPr>
        <p:spPr>
          <a:xfrm>
            <a:off x="690685" y="2124786"/>
            <a:ext cx="3062449" cy="2577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Usted conoce lo que es un Sistema de Gestión de la 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Calidad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responde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Sí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</a:t>
            </a:r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sé</a:t>
            </a: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442381" y="2000488"/>
            <a:ext cx="3062449" cy="2577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Usted conoce lo que es un Sistema de Gestión de la Calidad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b="1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Sí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b="1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No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b="1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98</a:t>
            </a:r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sabe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b="1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99</a:t>
            </a:r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responde</a:t>
            </a: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Flecha derecha 4"/>
          <p:cNvSpPr/>
          <p:nvPr/>
        </p:nvSpPr>
        <p:spPr>
          <a:xfrm>
            <a:off x="4352097" y="2963032"/>
            <a:ext cx="491320" cy="326078"/>
          </a:xfrm>
          <a:prstGeom prst="rightArrow">
            <a:avLst/>
          </a:prstGeom>
          <a:solidFill>
            <a:srgbClr val="8EC100"/>
          </a:solidFill>
          <a:ln>
            <a:solidFill>
              <a:srgbClr val="6E9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881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587227" y="462241"/>
            <a:ext cx="7087569" cy="1166812"/>
            <a:chOff x="710057" y="722376"/>
            <a:chExt cx="7087569" cy="1166812"/>
          </a:xfrm>
        </p:grpSpPr>
        <p:grpSp>
          <p:nvGrpSpPr>
            <p:cNvPr id="12" name="Grupo 11"/>
            <p:cNvGrpSpPr/>
            <p:nvPr/>
          </p:nvGrpSpPr>
          <p:grpSpPr>
            <a:xfrm>
              <a:off x="710057" y="722376"/>
              <a:ext cx="1166812" cy="1166812"/>
              <a:chOff x="600875" y="630483"/>
              <a:chExt cx="1166812" cy="1166812"/>
            </a:xfrm>
          </p:grpSpPr>
          <p:sp>
            <p:nvSpPr>
              <p:cNvPr id="3" name="Elipse 13"/>
              <p:cNvSpPr/>
              <p:nvPr/>
            </p:nvSpPr>
            <p:spPr bwMode="auto">
              <a:xfrm>
                <a:off x="600875" y="630483"/>
                <a:ext cx="1166812" cy="1166812"/>
              </a:xfrm>
              <a:prstGeom prst="ellipse">
                <a:avLst/>
              </a:prstGeom>
              <a:solidFill>
                <a:srgbClr val="6E9A0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" name="Imagen 3" descr="bases de datos.png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2187" y="953754"/>
                <a:ext cx="564189" cy="520270"/>
              </a:xfrm>
              <a:prstGeom prst="rect">
                <a:avLst/>
              </a:prstGeom>
            </p:spPr>
          </p:pic>
        </p:grpSp>
        <p:sp>
          <p:nvSpPr>
            <p:cNvPr id="6" name="Rectángulo 5"/>
            <p:cNvSpPr/>
            <p:nvPr/>
          </p:nvSpPr>
          <p:spPr>
            <a:xfrm>
              <a:off x="2368987" y="1117978"/>
              <a:ext cx="5428639" cy="462755"/>
            </a:xfrm>
            <a:prstGeom prst="rect">
              <a:avLst/>
            </a:prstGeom>
          </p:spPr>
          <p:txBody>
            <a:bodyPr wrap="square" lIns="0" tIns="46800" rIns="0">
              <a:spAutoFit/>
            </a:bodyPr>
            <a:lstStyle/>
            <a:p>
              <a:pPr lvl="0">
                <a:spcAft>
                  <a:spcPts val="0"/>
                </a:spcAft>
              </a:pPr>
              <a:r>
                <a:rPr lang="es-MX" sz="2400" dirty="0">
                  <a:solidFill>
                    <a:srgbClr val="8EC100"/>
                  </a:solidFill>
                  <a:latin typeface="Franklin Gothic Medium" charset="0"/>
                  <a:ea typeface="Franklin Gothic Medium" charset="0"/>
                  <a:cs typeface="Franklin Gothic Medium" charset="0"/>
                </a:rPr>
                <a:t>Generación de variables</a:t>
              </a:r>
            </a:p>
          </p:txBody>
        </p:sp>
      </p:grpSp>
      <p:sp>
        <p:nvSpPr>
          <p:cNvPr id="2" name="Rectángulo 1"/>
          <p:cNvSpPr/>
          <p:nvPr/>
        </p:nvSpPr>
        <p:spPr>
          <a:xfrm>
            <a:off x="643670" y="2239082"/>
            <a:ext cx="3062449" cy="1779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Tiene algún medidor de satisfacción de sus clientes. En caso de respuesta afirmativa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MX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 que tiempo lo hace</a:t>
            </a: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Flecha derecha 9"/>
          <p:cNvSpPr/>
          <p:nvPr/>
        </p:nvSpPr>
        <p:spPr>
          <a:xfrm>
            <a:off x="4352097" y="2802671"/>
            <a:ext cx="491320" cy="326078"/>
          </a:xfrm>
          <a:prstGeom prst="rightArrow">
            <a:avLst/>
          </a:prstGeom>
          <a:solidFill>
            <a:srgbClr val="8EC100"/>
          </a:solidFill>
          <a:ln>
            <a:solidFill>
              <a:srgbClr val="6E9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5489395" y="1629053"/>
            <a:ext cx="3062449" cy="3876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¿Tiene algún medidor de satisfacción de sus clientes?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Sí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No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98 No sé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99 No responde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MX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MX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7219666" y="2802671"/>
            <a:ext cx="1277947" cy="1032350"/>
            <a:chOff x="7219666" y="2802671"/>
            <a:chExt cx="1277947" cy="1032350"/>
          </a:xfrm>
        </p:grpSpPr>
        <p:sp>
          <p:nvSpPr>
            <p:cNvPr id="5" name="Cerrar llave 4"/>
            <p:cNvSpPr/>
            <p:nvPr/>
          </p:nvSpPr>
          <p:spPr>
            <a:xfrm>
              <a:off x="7219666" y="2802671"/>
              <a:ext cx="136477" cy="103235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7506629" y="3180346"/>
              <a:ext cx="9909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/>
                <a:t>Pase a 3</a:t>
              </a:r>
              <a:endParaRPr lang="es-ES" sz="1200" dirty="0"/>
            </a:p>
          </p:txBody>
        </p:sp>
      </p:grpSp>
      <p:sp>
        <p:nvSpPr>
          <p:cNvPr id="15" name="Rectángulo 14"/>
          <p:cNvSpPr/>
          <p:nvPr/>
        </p:nvSpPr>
        <p:spPr>
          <a:xfrm>
            <a:off x="5444704" y="4077792"/>
            <a:ext cx="3052909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¿Cada qué tiempo lo hace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7" name="Grupo 16"/>
          <p:cNvGrpSpPr/>
          <p:nvPr/>
        </p:nvGrpSpPr>
        <p:grpSpPr>
          <a:xfrm>
            <a:off x="5566839" y="4748298"/>
            <a:ext cx="2435282" cy="653711"/>
            <a:chOff x="1270837" y="5383505"/>
            <a:chExt cx="2435282" cy="653711"/>
          </a:xfrm>
        </p:grpSpPr>
        <p:sp>
          <p:nvSpPr>
            <p:cNvPr id="7" name="Rectángulo 6"/>
            <p:cNvSpPr/>
            <p:nvPr/>
          </p:nvSpPr>
          <p:spPr>
            <a:xfrm>
              <a:off x="1452728" y="5775606"/>
              <a:ext cx="203613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1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MX" sz="1100" i="1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Años</a:t>
              </a:r>
              <a:r>
                <a:rPr lang="es-MX" sz="11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	 </a:t>
              </a:r>
              <a:r>
                <a:rPr lang="es-MX" sz="1100" i="1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                   Meses</a:t>
              </a:r>
              <a:endParaRPr lang="es-ES" sz="1100" dirty="0"/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1270837" y="5383505"/>
              <a:ext cx="2435282" cy="3886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MX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_______            _______</a:t>
              </a:r>
            </a:p>
          </p:txBody>
        </p:sp>
      </p:grpSp>
      <p:sp>
        <p:nvSpPr>
          <p:cNvPr id="18" name="Rectángulo 17"/>
          <p:cNvSpPr/>
          <p:nvPr/>
        </p:nvSpPr>
        <p:spPr>
          <a:xfrm>
            <a:off x="5493886" y="4409645"/>
            <a:ext cx="1843774" cy="265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(99 si no sabe o no recuerda)</a:t>
            </a:r>
            <a:endParaRPr lang="es-MX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46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5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587227" y="462241"/>
            <a:ext cx="7087569" cy="1166812"/>
            <a:chOff x="710057" y="722376"/>
            <a:chExt cx="7087569" cy="1166812"/>
          </a:xfrm>
        </p:grpSpPr>
        <p:grpSp>
          <p:nvGrpSpPr>
            <p:cNvPr id="12" name="Grupo 11"/>
            <p:cNvGrpSpPr/>
            <p:nvPr/>
          </p:nvGrpSpPr>
          <p:grpSpPr>
            <a:xfrm>
              <a:off x="710057" y="722376"/>
              <a:ext cx="1166812" cy="1166812"/>
              <a:chOff x="600875" y="630483"/>
              <a:chExt cx="1166812" cy="1166812"/>
            </a:xfrm>
          </p:grpSpPr>
          <p:sp>
            <p:nvSpPr>
              <p:cNvPr id="3" name="Elipse 13"/>
              <p:cNvSpPr/>
              <p:nvPr/>
            </p:nvSpPr>
            <p:spPr bwMode="auto">
              <a:xfrm>
                <a:off x="600875" y="630483"/>
                <a:ext cx="1166812" cy="1166812"/>
              </a:xfrm>
              <a:prstGeom prst="ellipse">
                <a:avLst/>
              </a:prstGeom>
              <a:solidFill>
                <a:srgbClr val="6E9A0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" name="Imagen 3" descr="bases de datos.png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2187" y="953754"/>
                <a:ext cx="564189" cy="520270"/>
              </a:xfrm>
              <a:prstGeom prst="rect">
                <a:avLst/>
              </a:prstGeom>
            </p:spPr>
          </p:pic>
        </p:grpSp>
        <p:sp>
          <p:nvSpPr>
            <p:cNvPr id="6" name="Rectángulo 5"/>
            <p:cNvSpPr/>
            <p:nvPr/>
          </p:nvSpPr>
          <p:spPr>
            <a:xfrm>
              <a:off x="2368987" y="1117978"/>
              <a:ext cx="5428639" cy="462755"/>
            </a:xfrm>
            <a:prstGeom prst="rect">
              <a:avLst/>
            </a:prstGeom>
          </p:spPr>
          <p:txBody>
            <a:bodyPr wrap="square" lIns="0" tIns="46800" rIns="0">
              <a:spAutoFit/>
            </a:bodyPr>
            <a:lstStyle/>
            <a:p>
              <a:pPr lvl="0">
                <a:spcAft>
                  <a:spcPts val="0"/>
                </a:spcAft>
              </a:pPr>
              <a:r>
                <a:rPr lang="es-MX" sz="2400" dirty="0">
                  <a:solidFill>
                    <a:srgbClr val="8EC100"/>
                  </a:solidFill>
                  <a:latin typeface="Franklin Gothic Medium" charset="0"/>
                  <a:ea typeface="Franklin Gothic Medium" charset="0"/>
                  <a:cs typeface="Franklin Gothic Medium" charset="0"/>
                </a:rPr>
                <a:t>Generación de variables</a:t>
              </a:r>
            </a:p>
          </p:txBody>
        </p:sp>
      </p:grpSp>
      <p:sp>
        <p:nvSpPr>
          <p:cNvPr id="2" name="Rectángulo 1"/>
          <p:cNvSpPr/>
          <p:nvPr/>
        </p:nvSpPr>
        <p:spPr>
          <a:xfrm>
            <a:off x="766091" y="1952324"/>
            <a:ext cx="3410123" cy="3533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Marca con una cruz lo que aplique en su caso cuando comenzó el proceso de cuenta </a:t>
            </a:r>
            <a:r>
              <a:rPr lang="es-MX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propista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MX" sz="1400" dirty="0" smtClean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400" dirty="0" smtClean="0"/>
              <a:t>Atraso </a:t>
            </a:r>
            <a:r>
              <a:rPr lang="es-MX" sz="1400" dirty="0"/>
              <a:t>en la documentación		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400" dirty="0"/>
              <a:t>No se entregó la licencia		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400" dirty="0"/>
              <a:t>Pago atrasado		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400" dirty="0"/>
              <a:t>Las visitas de inspección se dieron en tiempo		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400" dirty="0"/>
              <a:t>Toso fluyo sin problemas		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400" dirty="0"/>
              <a:t>Otros		</a:t>
            </a:r>
            <a:endParaRPr lang="es-MX" sz="1400" dirty="0"/>
          </a:p>
        </p:txBody>
      </p:sp>
      <p:sp>
        <p:nvSpPr>
          <p:cNvPr id="8" name="Flecha derecha 7"/>
          <p:cNvSpPr/>
          <p:nvPr/>
        </p:nvSpPr>
        <p:spPr>
          <a:xfrm>
            <a:off x="4352097" y="2802671"/>
            <a:ext cx="491320" cy="326078"/>
          </a:xfrm>
          <a:prstGeom prst="rightArrow">
            <a:avLst/>
          </a:prstGeom>
          <a:solidFill>
            <a:srgbClr val="8EC100"/>
          </a:solidFill>
          <a:ln>
            <a:solidFill>
              <a:srgbClr val="6E9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5269251" y="1786083"/>
            <a:ext cx="3410123" cy="3276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¿Qué problemas tuvo cuando 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comenzó el proceso de cuenta </a:t>
            </a:r>
            <a:r>
              <a:rPr lang="es-MX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propista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s-MX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400" dirty="0" smtClean="0"/>
              <a:t>1 Atraso </a:t>
            </a:r>
            <a:r>
              <a:rPr lang="es-MX" sz="1400" dirty="0"/>
              <a:t>en la documentación		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400" dirty="0" smtClean="0"/>
              <a:t>2 No </a:t>
            </a:r>
            <a:r>
              <a:rPr lang="es-MX" sz="1400" dirty="0"/>
              <a:t>se entregó la licencia		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400" dirty="0" smtClean="0"/>
              <a:t>3 Pago </a:t>
            </a:r>
            <a:r>
              <a:rPr lang="es-MX" sz="1400" dirty="0"/>
              <a:t>atrasado		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400" dirty="0" smtClean="0"/>
              <a:t>4 Las </a:t>
            </a:r>
            <a:r>
              <a:rPr lang="es-MX" sz="1400" dirty="0"/>
              <a:t>visitas de inspección se dieron en tiempo		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400" dirty="0" smtClean="0"/>
              <a:t>5 Otros</a:t>
            </a:r>
            <a:r>
              <a:rPr lang="es-MX" sz="1400" dirty="0"/>
              <a:t>		</a:t>
            </a:r>
            <a:endParaRPr lang="es-MX" sz="1400" dirty="0"/>
          </a:p>
        </p:txBody>
      </p:sp>
      <p:sp>
        <p:nvSpPr>
          <p:cNvPr id="5" name="Rectángulo 4"/>
          <p:cNvSpPr/>
          <p:nvPr/>
        </p:nvSpPr>
        <p:spPr>
          <a:xfrm>
            <a:off x="5269251" y="2802671"/>
            <a:ext cx="2207271" cy="281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(Marque todas las que apliquen)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2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587227" y="462241"/>
            <a:ext cx="7087569" cy="1166812"/>
            <a:chOff x="710057" y="722376"/>
            <a:chExt cx="7087569" cy="1166812"/>
          </a:xfrm>
        </p:grpSpPr>
        <p:grpSp>
          <p:nvGrpSpPr>
            <p:cNvPr id="12" name="Grupo 11"/>
            <p:cNvGrpSpPr/>
            <p:nvPr/>
          </p:nvGrpSpPr>
          <p:grpSpPr>
            <a:xfrm>
              <a:off x="710057" y="722376"/>
              <a:ext cx="1166812" cy="1166812"/>
              <a:chOff x="600875" y="630483"/>
              <a:chExt cx="1166812" cy="1166812"/>
            </a:xfrm>
          </p:grpSpPr>
          <p:sp>
            <p:nvSpPr>
              <p:cNvPr id="3" name="Elipse 13"/>
              <p:cNvSpPr/>
              <p:nvPr/>
            </p:nvSpPr>
            <p:spPr bwMode="auto">
              <a:xfrm>
                <a:off x="600875" y="630483"/>
                <a:ext cx="1166812" cy="1166812"/>
              </a:xfrm>
              <a:prstGeom prst="ellipse">
                <a:avLst/>
              </a:prstGeom>
              <a:solidFill>
                <a:srgbClr val="6E9A0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" name="Imagen 3" descr="bases de datos.png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2187" y="953754"/>
                <a:ext cx="564189" cy="520270"/>
              </a:xfrm>
              <a:prstGeom prst="rect">
                <a:avLst/>
              </a:prstGeom>
            </p:spPr>
          </p:pic>
        </p:grpSp>
        <p:sp>
          <p:nvSpPr>
            <p:cNvPr id="6" name="Rectángulo 5"/>
            <p:cNvSpPr/>
            <p:nvPr/>
          </p:nvSpPr>
          <p:spPr>
            <a:xfrm>
              <a:off x="2368987" y="1045647"/>
              <a:ext cx="5428639" cy="832087"/>
            </a:xfrm>
            <a:prstGeom prst="rect">
              <a:avLst/>
            </a:prstGeom>
          </p:spPr>
          <p:txBody>
            <a:bodyPr wrap="square" lIns="0" tIns="46800" rIns="0">
              <a:spAutoFit/>
            </a:bodyPr>
            <a:lstStyle/>
            <a:p>
              <a:pPr lvl="0">
                <a:spcAft>
                  <a:spcPts val="0"/>
                </a:spcAft>
              </a:pPr>
              <a:r>
                <a:rPr lang="es-MX" sz="2400" dirty="0" smtClean="0">
                  <a:solidFill>
                    <a:srgbClr val="8EC100"/>
                  </a:solidFill>
                  <a:latin typeface="Franklin Gothic Medium" charset="0"/>
                  <a:ea typeface="Franklin Gothic Medium" charset="0"/>
                  <a:cs typeface="Franklin Gothic Medium" charset="0"/>
                </a:rPr>
                <a:t>¿Cómo organizar las variables en una base de datos?</a:t>
              </a:r>
              <a:endParaRPr lang="es-MX" sz="2400" dirty="0">
                <a:solidFill>
                  <a:srgbClr val="8EC100"/>
                </a:solidFill>
                <a:latin typeface="Franklin Gothic Medium" charset="0"/>
                <a:ea typeface="Franklin Gothic Medium" charset="0"/>
                <a:cs typeface="Franklin Gothic Medium" charset="0"/>
              </a:endParaRPr>
            </a:p>
          </p:txBody>
        </p:sp>
      </p:grpSp>
      <p:cxnSp>
        <p:nvCxnSpPr>
          <p:cNvPr id="14" name="Conector recto 13"/>
          <p:cNvCxnSpPr/>
          <p:nvPr/>
        </p:nvCxnSpPr>
        <p:spPr>
          <a:xfrm>
            <a:off x="2246159" y="1672926"/>
            <a:ext cx="5428639" cy="0"/>
          </a:xfrm>
          <a:prstGeom prst="line">
            <a:avLst/>
          </a:prstGeom>
          <a:ln>
            <a:solidFill>
              <a:srgbClr val="5D71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3219647" y="1890901"/>
            <a:ext cx="4564331" cy="2419124"/>
          </a:xfrm>
          <a:prstGeom prst="rect">
            <a:avLst/>
          </a:prstGeom>
          <a:ln w="12700">
            <a:miter lim="400000"/>
          </a:ln>
        </p:spPr>
        <p:txBody>
          <a:bodyPr wrap="square" lIns="0" rIns="0">
            <a:spAutoFit/>
          </a:bodyPr>
          <a:lstStyle>
            <a:defPPr>
              <a:defRPr lang="es-ES"/>
            </a:defPPr>
            <a:lvl1pPr>
              <a:lnSpc>
                <a:spcPct val="120000"/>
              </a:lnSpc>
              <a:defRPr sz="1000">
                <a:solidFill>
                  <a:srgbClr val="000000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1pPr>
          </a:lstStyle>
          <a:p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Asignar a cada variable un número único que la identifique</a:t>
            </a:r>
          </a:p>
          <a:p>
            <a:endParaRPr lang="es-E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Cuando se trata de una pregunta </a:t>
            </a:r>
            <a:r>
              <a:rPr lang="es-E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multirespuesta</a:t>
            </a:r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asignar una variable a cada opción.</a:t>
            </a:r>
          </a:p>
          <a:p>
            <a:endParaRPr lang="es-E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Asignar un formato legible para cada variable</a:t>
            </a:r>
          </a:p>
          <a:p>
            <a:endParaRPr lang="es-E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E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Shape 181"/>
          <p:cNvSpPr/>
          <p:nvPr/>
        </p:nvSpPr>
        <p:spPr>
          <a:xfrm>
            <a:off x="2589583" y="1890901"/>
            <a:ext cx="440391" cy="440388"/>
          </a:xfrm>
          <a:prstGeom prst="ellipse">
            <a:avLst/>
          </a:prstGeom>
          <a:solidFill>
            <a:srgbClr val="8EC100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s-ES">
                <a:solidFill>
                  <a:schemeClr val="bg1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A</a:t>
            </a:r>
            <a:endParaRPr dirty="0">
              <a:solidFill>
                <a:schemeClr val="bg1"/>
              </a:solidFill>
              <a:latin typeface="Franklin Gothic Medium" charset="0"/>
              <a:ea typeface="Franklin Gothic Medium" charset="0"/>
              <a:cs typeface="Franklin Gothic Medium" charset="0"/>
            </a:endParaRPr>
          </a:p>
        </p:txBody>
      </p:sp>
      <p:sp>
        <p:nvSpPr>
          <p:cNvPr id="17" name="Shape 181"/>
          <p:cNvSpPr/>
          <p:nvPr/>
        </p:nvSpPr>
        <p:spPr>
          <a:xfrm>
            <a:off x="2589583" y="2618773"/>
            <a:ext cx="440391" cy="440388"/>
          </a:xfrm>
          <a:prstGeom prst="ellipse">
            <a:avLst/>
          </a:prstGeom>
          <a:solidFill>
            <a:srgbClr val="8EC100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B</a:t>
            </a:r>
            <a:endParaRPr dirty="0">
              <a:solidFill>
                <a:schemeClr val="bg1"/>
              </a:solidFill>
              <a:latin typeface="Franklin Gothic Medium" charset="0"/>
              <a:ea typeface="Franklin Gothic Medium" charset="0"/>
              <a:cs typeface="Franklin Gothic Medium" charset="0"/>
            </a:endParaRPr>
          </a:p>
        </p:txBody>
      </p:sp>
      <p:sp>
        <p:nvSpPr>
          <p:cNvPr id="18" name="Shape 181"/>
          <p:cNvSpPr/>
          <p:nvPr/>
        </p:nvSpPr>
        <p:spPr>
          <a:xfrm>
            <a:off x="2589582" y="3268868"/>
            <a:ext cx="440391" cy="440388"/>
          </a:xfrm>
          <a:prstGeom prst="ellipse">
            <a:avLst/>
          </a:prstGeom>
          <a:solidFill>
            <a:srgbClr val="8EC100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C</a:t>
            </a:r>
            <a:endParaRPr dirty="0">
              <a:solidFill>
                <a:schemeClr val="bg1"/>
              </a:solidFill>
              <a:latin typeface="Franklin Gothic Medium" charset="0"/>
              <a:ea typeface="Franklin Gothic Medium" charset="0"/>
              <a:cs typeface="Franklin Gothic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32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587227" y="462241"/>
            <a:ext cx="7087569" cy="1166812"/>
            <a:chOff x="710057" y="722376"/>
            <a:chExt cx="7087569" cy="1166812"/>
          </a:xfrm>
        </p:grpSpPr>
        <p:grpSp>
          <p:nvGrpSpPr>
            <p:cNvPr id="12" name="Grupo 11"/>
            <p:cNvGrpSpPr/>
            <p:nvPr/>
          </p:nvGrpSpPr>
          <p:grpSpPr>
            <a:xfrm>
              <a:off x="710057" y="722376"/>
              <a:ext cx="1166812" cy="1166812"/>
              <a:chOff x="600875" y="630483"/>
              <a:chExt cx="1166812" cy="1166812"/>
            </a:xfrm>
          </p:grpSpPr>
          <p:sp>
            <p:nvSpPr>
              <p:cNvPr id="3" name="Elipse 13"/>
              <p:cNvSpPr/>
              <p:nvPr/>
            </p:nvSpPr>
            <p:spPr bwMode="auto">
              <a:xfrm>
                <a:off x="600875" y="630483"/>
                <a:ext cx="1166812" cy="1166812"/>
              </a:xfrm>
              <a:prstGeom prst="ellipse">
                <a:avLst/>
              </a:prstGeom>
              <a:solidFill>
                <a:srgbClr val="6E9A0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" name="Imagen 3" descr="bases de datos.png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2187" y="953754"/>
                <a:ext cx="564189" cy="520270"/>
              </a:xfrm>
              <a:prstGeom prst="rect">
                <a:avLst/>
              </a:prstGeom>
            </p:spPr>
          </p:pic>
        </p:grpSp>
        <p:sp>
          <p:nvSpPr>
            <p:cNvPr id="6" name="Rectángulo 5"/>
            <p:cNvSpPr/>
            <p:nvPr/>
          </p:nvSpPr>
          <p:spPr>
            <a:xfrm>
              <a:off x="2368987" y="1117978"/>
              <a:ext cx="5428639" cy="462755"/>
            </a:xfrm>
            <a:prstGeom prst="rect">
              <a:avLst/>
            </a:prstGeom>
          </p:spPr>
          <p:txBody>
            <a:bodyPr wrap="square" lIns="0" tIns="46800" rIns="0">
              <a:spAutoFit/>
            </a:bodyPr>
            <a:lstStyle/>
            <a:p>
              <a:pPr lvl="0">
                <a:spcAft>
                  <a:spcPts val="0"/>
                </a:spcAft>
              </a:pPr>
              <a:r>
                <a:rPr lang="es-MX" sz="2400" dirty="0">
                  <a:solidFill>
                    <a:srgbClr val="8EC100"/>
                  </a:solidFill>
                  <a:latin typeface="Franklin Gothic Medium" charset="0"/>
                  <a:ea typeface="Franklin Gothic Medium" charset="0"/>
                  <a:cs typeface="Franklin Gothic Medium" charset="0"/>
                </a:rPr>
                <a:t>Generación de variables</a:t>
              </a:r>
            </a:p>
          </p:txBody>
        </p:sp>
      </p:grpSp>
      <p:pic>
        <p:nvPicPr>
          <p:cNvPr id="10" name="Imagen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174" y="2600041"/>
            <a:ext cx="1655005" cy="206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echa derecha 10"/>
          <p:cNvSpPr/>
          <p:nvPr/>
        </p:nvSpPr>
        <p:spPr>
          <a:xfrm>
            <a:off x="4714816" y="3454352"/>
            <a:ext cx="491320" cy="326078"/>
          </a:xfrm>
          <a:prstGeom prst="rightArrow">
            <a:avLst/>
          </a:prstGeom>
          <a:solidFill>
            <a:srgbClr val="8EC100"/>
          </a:solidFill>
          <a:ln>
            <a:solidFill>
              <a:srgbClr val="6E9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/>
          <p:cNvSpPr/>
          <p:nvPr/>
        </p:nvSpPr>
        <p:spPr>
          <a:xfrm>
            <a:off x="714932" y="2328769"/>
            <a:ext cx="3062449" cy="2610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Usted 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conoce lo que es un Sistema de Gestión de la Calidad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  </a:t>
            </a:r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Sí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  No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98 No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sabe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99 </a:t>
            </a:r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responde</a:t>
            </a: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63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587227" y="462241"/>
            <a:ext cx="7087569" cy="1166812"/>
            <a:chOff x="710057" y="722376"/>
            <a:chExt cx="7087569" cy="1166812"/>
          </a:xfrm>
        </p:grpSpPr>
        <p:grpSp>
          <p:nvGrpSpPr>
            <p:cNvPr id="12" name="Grupo 11"/>
            <p:cNvGrpSpPr/>
            <p:nvPr/>
          </p:nvGrpSpPr>
          <p:grpSpPr>
            <a:xfrm>
              <a:off x="710057" y="722376"/>
              <a:ext cx="1166812" cy="1166812"/>
              <a:chOff x="600875" y="630483"/>
              <a:chExt cx="1166812" cy="1166812"/>
            </a:xfrm>
          </p:grpSpPr>
          <p:sp>
            <p:nvSpPr>
              <p:cNvPr id="3" name="Elipse 13"/>
              <p:cNvSpPr/>
              <p:nvPr/>
            </p:nvSpPr>
            <p:spPr bwMode="auto">
              <a:xfrm>
                <a:off x="600875" y="630483"/>
                <a:ext cx="1166812" cy="1166812"/>
              </a:xfrm>
              <a:prstGeom prst="ellipse">
                <a:avLst/>
              </a:prstGeom>
              <a:solidFill>
                <a:srgbClr val="6E9A0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" name="Imagen 3" descr="bases de datos.png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2187" y="953754"/>
                <a:ext cx="564189" cy="520270"/>
              </a:xfrm>
              <a:prstGeom prst="rect">
                <a:avLst/>
              </a:prstGeom>
            </p:spPr>
          </p:pic>
        </p:grpSp>
        <p:sp>
          <p:nvSpPr>
            <p:cNvPr id="6" name="Rectángulo 5"/>
            <p:cNvSpPr/>
            <p:nvPr/>
          </p:nvSpPr>
          <p:spPr>
            <a:xfrm>
              <a:off x="2368987" y="1117978"/>
              <a:ext cx="5428639" cy="462755"/>
            </a:xfrm>
            <a:prstGeom prst="rect">
              <a:avLst/>
            </a:prstGeom>
          </p:spPr>
          <p:txBody>
            <a:bodyPr wrap="square" lIns="0" tIns="46800" rIns="0">
              <a:spAutoFit/>
            </a:bodyPr>
            <a:lstStyle/>
            <a:p>
              <a:pPr lvl="0">
                <a:spcAft>
                  <a:spcPts val="0"/>
                </a:spcAft>
              </a:pPr>
              <a:r>
                <a:rPr lang="es-MX" sz="2400" dirty="0">
                  <a:solidFill>
                    <a:srgbClr val="8EC100"/>
                  </a:solidFill>
                  <a:latin typeface="Franklin Gothic Medium" charset="0"/>
                  <a:ea typeface="Franklin Gothic Medium" charset="0"/>
                  <a:cs typeface="Franklin Gothic Medium" charset="0"/>
                </a:rPr>
                <a:t>Generación de variables</a:t>
              </a:r>
            </a:p>
          </p:txBody>
        </p:sp>
      </p:grpSp>
      <p:sp>
        <p:nvSpPr>
          <p:cNvPr id="14" name="Flecha derecha 13"/>
          <p:cNvSpPr/>
          <p:nvPr/>
        </p:nvSpPr>
        <p:spPr>
          <a:xfrm>
            <a:off x="4578338" y="3454352"/>
            <a:ext cx="491320" cy="326078"/>
          </a:xfrm>
          <a:prstGeom prst="rightArrow">
            <a:avLst/>
          </a:prstGeom>
          <a:solidFill>
            <a:srgbClr val="8EC100"/>
          </a:solidFill>
          <a:ln>
            <a:solidFill>
              <a:srgbClr val="6E9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8" name="Grupo 17"/>
          <p:cNvGrpSpPr/>
          <p:nvPr/>
        </p:nvGrpSpPr>
        <p:grpSpPr>
          <a:xfrm>
            <a:off x="587227" y="1850282"/>
            <a:ext cx="3062449" cy="5036892"/>
            <a:chOff x="5442381" y="1812072"/>
            <a:chExt cx="3062449" cy="5036892"/>
          </a:xfrm>
        </p:grpSpPr>
        <p:sp>
          <p:nvSpPr>
            <p:cNvPr id="19" name="Rectángulo 18"/>
            <p:cNvSpPr/>
            <p:nvPr/>
          </p:nvSpPr>
          <p:spPr>
            <a:xfrm>
              <a:off x="5442381" y="1812072"/>
              <a:ext cx="3062449" cy="50368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s-MX" sz="2400" b="1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2. </a:t>
              </a:r>
              <a:r>
                <a:rPr lang="es-MX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¿Tiene algún medidor de satisfacción de sus clientes?</a:t>
              </a: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s-MX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 Sí</a:t>
              </a: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s-MX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 No </a:t>
              </a: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s-MX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98 No sé</a:t>
              </a: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s-MX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99 No responde</a:t>
              </a: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endPara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s-MX" sz="2000" b="1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2a.</a:t>
              </a:r>
              <a:r>
                <a:rPr lang="es-MX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¿Cada qué </a:t>
              </a:r>
              <a:r>
                <a:rPr lang="es-MX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tiempo lo </a:t>
              </a:r>
              <a:r>
                <a:rPr lang="es-MX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hace?</a:t>
              </a:r>
              <a:endPara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s-MX" sz="1400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s-MX" sz="1400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99 si no sabe o no recuerda)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MX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_______            </a:t>
              </a:r>
              <a:r>
                <a:rPr lang="es-MX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_______</a:t>
              </a:r>
              <a:endParaRPr lang="es-MX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endPara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endParaRPr lang="es-E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5955537" y="5997347"/>
              <a:ext cx="203613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1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MX" sz="1100" i="1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Años</a:t>
              </a:r>
              <a:r>
                <a:rPr lang="es-MX" sz="11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	 </a:t>
              </a:r>
              <a:r>
                <a:rPr lang="es-MX" sz="1100" i="1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                   Meses</a:t>
              </a:r>
              <a:endParaRPr lang="es-ES" sz="1100" dirty="0"/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2497544" y="3101216"/>
            <a:ext cx="1277947" cy="1032350"/>
            <a:chOff x="7219666" y="2802671"/>
            <a:chExt cx="1277947" cy="1032350"/>
          </a:xfrm>
        </p:grpSpPr>
        <p:sp>
          <p:nvSpPr>
            <p:cNvPr id="22" name="Cerrar llave 21"/>
            <p:cNvSpPr/>
            <p:nvPr/>
          </p:nvSpPr>
          <p:spPr>
            <a:xfrm>
              <a:off x="7219666" y="2802671"/>
              <a:ext cx="136477" cy="103235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7506629" y="3180346"/>
              <a:ext cx="9909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/>
                <a:t>Pase a 3</a:t>
              </a:r>
              <a:endParaRPr lang="es-ES" sz="1200" dirty="0"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r="66393"/>
          <a:stretch/>
        </p:blipFill>
        <p:spPr>
          <a:xfrm>
            <a:off x="5436960" y="2620271"/>
            <a:ext cx="1141261" cy="1717239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3"/>
          <a:srcRect l="33139" r="33102"/>
          <a:stretch/>
        </p:blipFill>
        <p:spPr>
          <a:xfrm>
            <a:off x="6578221" y="2620271"/>
            <a:ext cx="1146411" cy="1717239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3"/>
          <a:srcRect l="65933"/>
          <a:stretch/>
        </p:blipFill>
        <p:spPr>
          <a:xfrm>
            <a:off x="7695354" y="2620271"/>
            <a:ext cx="1156891" cy="171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0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2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ranklin Gothic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ranklin Gothic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iseño personalizado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ranklin Gothic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7260</TotalTime>
  <Words>472</Words>
  <Application>Microsoft Office PowerPoint</Application>
  <PresentationFormat>Presentación en pantalla (4:3)</PresentationFormat>
  <Paragraphs>134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23" baseType="lpstr">
      <vt:lpstr>ＭＳ Ｐゴシック</vt:lpstr>
      <vt:lpstr>ＭＳ Ｐゴシック</vt:lpstr>
      <vt:lpstr>Arial</vt:lpstr>
      <vt:lpstr>Calibri</vt:lpstr>
      <vt:lpstr>Franklin Gothic Book</vt:lpstr>
      <vt:lpstr>Franklin Gothic Medium</vt:lpstr>
      <vt:lpstr>Times New Roman</vt:lpstr>
      <vt:lpstr>2_Diseño personalizado</vt:lpstr>
      <vt:lpstr>Diseño personalizado</vt:lpstr>
      <vt:lpstr>1_Diseño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Anabel Izchel Pérez Colín</dc:creator>
  <cp:lastModifiedBy>Julio César Martínez Sánchez</cp:lastModifiedBy>
  <cp:revision>1150</cp:revision>
  <dcterms:created xsi:type="dcterms:W3CDTF">2013-07-29T16:27:01Z</dcterms:created>
  <dcterms:modified xsi:type="dcterms:W3CDTF">2017-08-21T06:43:00Z</dcterms:modified>
</cp:coreProperties>
</file>