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 id="2147483815" r:id="rId2"/>
    <p:sldMasterId id="2147483830" r:id="rId3"/>
  </p:sldMasterIdLst>
  <p:notesMasterIdLst>
    <p:notesMasterId r:id="rId20"/>
  </p:notesMasterIdLst>
  <p:handoutMasterIdLst>
    <p:handoutMasterId r:id="rId21"/>
  </p:handoutMasterIdLst>
  <p:sldIdLst>
    <p:sldId id="404" r:id="rId4"/>
    <p:sldId id="665" r:id="rId5"/>
    <p:sldId id="739" r:id="rId6"/>
    <p:sldId id="750" r:id="rId7"/>
    <p:sldId id="751" r:id="rId8"/>
    <p:sldId id="752" r:id="rId9"/>
    <p:sldId id="754" r:id="rId10"/>
    <p:sldId id="753" r:id="rId11"/>
    <p:sldId id="755" r:id="rId12"/>
    <p:sldId id="756" r:id="rId13"/>
    <p:sldId id="757" r:id="rId14"/>
    <p:sldId id="759" r:id="rId15"/>
    <p:sldId id="758" r:id="rId16"/>
    <p:sldId id="760" r:id="rId17"/>
    <p:sldId id="761" r:id="rId18"/>
    <p:sldId id="664" r:id="rId19"/>
  </p:sldIdLst>
  <p:sldSz cx="9144000" cy="6858000" type="screen4x3"/>
  <p:notesSz cx="6858000" cy="9144000"/>
  <p:defaultTextStyle>
    <a:defPPr>
      <a:defRPr lang="es-ES"/>
    </a:defPPr>
    <a:lvl1pPr algn="l" defTabSz="457200"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C0D1"/>
    <a:srgbClr val="8EC100"/>
    <a:srgbClr val="1D505E"/>
    <a:srgbClr val="FCB34A"/>
    <a:srgbClr val="E3B511"/>
    <a:srgbClr val="FB5A5B"/>
    <a:srgbClr val="1292A0"/>
    <a:srgbClr val="6E9A00"/>
    <a:srgbClr val="73A000"/>
    <a:srgbClr val="7EAD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5" autoAdjust="0"/>
    <p:restoredTop sz="94893" autoAdjust="0"/>
  </p:normalViewPr>
  <p:slideViewPr>
    <p:cSldViewPr snapToGrid="0" snapToObjects="1">
      <p:cViewPr>
        <p:scale>
          <a:sx n="100" d="100"/>
          <a:sy n="100" d="100"/>
        </p:scale>
        <p:origin x="-88" y="-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992"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Libro4"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marker>
            <c:symbol val="circle"/>
            <c:size val="4"/>
            <c:spPr>
              <a:solidFill>
                <a:schemeClr val="accent5">
                  <a:lumMod val="75000"/>
                </a:schemeClr>
              </a:solidFill>
            </c:spPr>
          </c:marker>
          <c:xVal>
            <c:numRef>
              <c:f>Hoja1!$D$6:$D$81</c:f>
              <c:numCache>
                <c:formatCode>General</c:formatCode>
                <c:ptCount val="76"/>
                <c:pt idx="0">
                  <c:v>31.15984056598364</c:v>
                </c:pt>
                <c:pt idx="1">
                  <c:v>25.19531563054674</c:v>
                </c:pt>
                <c:pt idx="2">
                  <c:v>29.18299990133242</c:v>
                </c:pt>
                <c:pt idx="3">
                  <c:v>34.69073717962897</c:v>
                </c:pt>
                <c:pt idx="4">
                  <c:v>35.81008829936453</c:v>
                </c:pt>
                <c:pt idx="5">
                  <c:v>23.43628964698732</c:v>
                </c:pt>
                <c:pt idx="6">
                  <c:v>32.81042945114536</c:v>
                </c:pt>
                <c:pt idx="7">
                  <c:v>5.751689376692842</c:v>
                </c:pt>
                <c:pt idx="8">
                  <c:v>9.365198473330277</c:v>
                </c:pt>
                <c:pt idx="9">
                  <c:v>4.622155339251186</c:v>
                </c:pt>
                <c:pt idx="10">
                  <c:v>11.46812303410371</c:v>
                </c:pt>
                <c:pt idx="11">
                  <c:v>30.39941122482417</c:v>
                </c:pt>
                <c:pt idx="12">
                  <c:v>45.27032695332746</c:v>
                </c:pt>
                <c:pt idx="13">
                  <c:v>40.80155251907217</c:v>
                </c:pt>
                <c:pt idx="14">
                  <c:v>37.43597658819228</c:v>
                </c:pt>
                <c:pt idx="15">
                  <c:v>25.33768550606518</c:v>
                </c:pt>
                <c:pt idx="16">
                  <c:v>32.3951122584292</c:v>
                </c:pt>
                <c:pt idx="17">
                  <c:v>15.98991323466785</c:v>
                </c:pt>
                <c:pt idx="18">
                  <c:v>18.12620901435405</c:v>
                </c:pt>
                <c:pt idx="19">
                  <c:v>20.38921539036248</c:v>
                </c:pt>
                <c:pt idx="20">
                  <c:v>37.68155845462896</c:v>
                </c:pt>
                <c:pt idx="21">
                  <c:v>25.69301638279176</c:v>
                </c:pt>
                <c:pt idx="22">
                  <c:v>46.69247192988982</c:v>
                </c:pt>
                <c:pt idx="23">
                  <c:v>19.53117594607109</c:v>
                </c:pt>
                <c:pt idx="24">
                  <c:v>33.90598459619376</c:v>
                </c:pt>
                <c:pt idx="25">
                  <c:v>31.74267296186522</c:v>
                </c:pt>
                <c:pt idx="26">
                  <c:v>30.45010504922094</c:v>
                </c:pt>
                <c:pt idx="27">
                  <c:v>31.83567673573441</c:v>
                </c:pt>
                <c:pt idx="28">
                  <c:v>39.4242534614583</c:v>
                </c:pt>
                <c:pt idx="29">
                  <c:v>48.45417883596456</c:v>
                </c:pt>
                <c:pt idx="30">
                  <c:v>21.80557192859875</c:v>
                </c:pt>
                <c:pt idx="31">
                  <c:v>22.29014309074631</c:v>
                </c:pt>
                <c:pt idx="32">
                  <c:v>49.7136216341575</c:v>
                </c:pt>
                <c:pt idx="33">
                  <c:v>39.545886944769</c:v>
                </c:pt>
                <c:pt idx="34">
                  <c:v>16.90739105969667</c:v>
                </c:pt>
                <c:pt idx="35">
                  <c:v>9.715923758013289</c:v>
                </c:pt>
                <c:pt idx="36">
                  <c:v>41.81278499038066</c:v>
                </c:pt>
                <c:pt idx="37">
                  <c:v>19.15489132096987</c:v>
                </c:pt>
                <c:pt idx="38">
                  <c:v>23.81694484210666</c:v>
                </c:pt>
                <c:pt idx="39">
                  <c:v>49.45424128570514</c:v>
                </c:pt>
                <c:pt idx="40">
                  <c:v>6.917682247936471</c:v>
                </c:pt>
                <c:pt idx="41">
                  <c:v>40.15306327542482</c:v>
                </c:pt>
                <c:pt idx="42">
                  <c:v>29.67218300876612</c:v>
                </c:pt>
                <c:pt idx="43">
                  <c:v>15.27187185578827</c:v>
                </c:pt>
                <c:pt idx="44">
                  <c:v>45.17852124201002</c:v>
                </c:pt>
                <c:pt idx="45">
                  <c:v>5.844689725283984</c:v>
                </c:pt>
                <c:pt idx="46">
                  <c:v>47.59108754925296</c:v>
                </c:pt>
                <c:pt idx="47">
                  <c:v>15.07164510281694</c:v>
                </c:pt>
                <c:pt idx="48">
                  <c:v>28.54129789927062</c:v>
                </c:pt>
                <c:pt idx="49">
                  <c:v>27.7718639854038</c:v>
                </c:pt>
                <c:pt idx="50">
                  <c:v>22.84430673495931</c:v>
                </c:pt>
                <c:pt idx="51">
                  <c:v>41.17330174246931</c:v>
                </c:pt>
                <c:pt idx="52">
                  <c:v>28.09051716173384</c:v>
                </c:pt>
                <c:pt idx="53">
                  <c:v>35.056843381281</c:v>
                </c:pt>
                <c:pt idx="54">
                  <c:v>25.84992249013073</c:v>
                </c:pt>
                <c:pt idx="55">
                  <c:v>23.26334529205897</c:v>
                </c:pt>
                <c:pt idx="56">
                  <c:v>12.44713614598894</c:v>
                </c:pt>
                <c:pt idx="57">
                  <c:v>16.2590723363372</c:v>
                </c:pt>
                <c:pt idx="58">
                  <c:v>43.39772877963912</c:v>
                </c:pt>
                <c:pt idx="59">
                  <c:v>5.146241836129157</c:v>
                </c:pt>
                <c:pt idx="60">
                  <c:v>15.91419707760616</c:v>
                </c:pt>
                <c:pt idx="61">
                  <c:v>43.38349718692042</c:v>
                </c:pt>
                <c:pt idx="62">
                  <c:v>47.18753802924472</c:v>
                </c:pt>
                <c:pt idx="63">
                  <c:v>36.41810130579638</c:v>
                </c:pt>
                <c:pt idx="64">
                  <c:v>33.19515712055006</c:v>
                </c:pt>
                <c:pt idx="65">
                  <c:v>17.86227551997162</c:v>
                </c:pt>
                <c:pt idx="66">
                  <c:v>44.82056091885661</c:v>
                </c:pt>
                <c:pt idx="67">
                  <c:v>15.29786264333488</c:v>
                </c:pt>
                <c:pt idx="68">
                  <c:v>27.33554841063513</c:v>
                </c:pt>
                <c:pt idx="69">
                  <c:v>26.892626960122</c:v>
                </c:pt>
                <c:pt idx="70">
                  <c:v>28.48766921008854</c:v>
                </c:pt>
                <c:pt idx="71">
                  <c:v>40.87775075413041</c:v>
                </c:pt>
                <c:pt idx="72">
                  <c:v>5.636283570914868</c:v>
                </c:pt>
                <c:pt idx="73">
                  <c:v>25.37947113187283</c:v>
                </c:pt>
                <c:pt idx="74">
                  <c:v>7.099030431499855</c:v>
                </c:pt>
                <c:pt idx="75">
                  <c:v>46.58304461504331</c:v>
                </c:pt>
              </c:numCache>
            </c:numRef>
          </c:xVal>
          <c:yVal>
            <c:numRef>
              <c:f>Hoja1!$E$6:$E$81</c:f>
              <c:numCache>
                <c:formatCode>General</c:formatCode>
                <c:ptCount val="76"/>
                <c:pt idx="0">
                  <c:v>11.78743958225146</c:v>
                </c:pt>
                <c:pt idx="1">
                  <c:v>21.50814074241845</c:v>
                </c:pt>
                <c:pt idx="2">
                  <c:v>41.17493314979203</c:v>
                </c:pt>
                <c:pt idx="3">
                  <c:v>17.02970055281643</c:v>
                </c:pt>
                <c:pt idx="4">
                  <c:v>25.53007680699006</c:v>
                </c:pt>
                <c:pt idx="5">
                  <c:v>24.68718469376364</c:v>
                </c:pt>
                <c:pt idx="6">
                  <c:v>33.43577420029803</c:v>
                </c:pt>
                <c:pt idx="7">
                  <c:v>29.21073411109728</c:v>
                </c:pt>
                <c:pt idx="8">
                  <c:v>36.747989742676</c:v>
                </c:pt>
                <c:pt idx="9">
                  <c:v>34.98000396322217</c:v>
                </c:pt>
                <c:pt idx="10">
                  <c:v>47.57913768142368</c:v>
                </c:pt>
                <c:pt idx="11">
                  <c:v>23.93594171948644</c:v>
                </c:pt>
                <c:pt idx="12">
                  <c:v>25.88635651195925</c:v>
                </c:pt>
                <c:pt idx="13">
                  <c:v>40.29898791146156</c:v>
                </c:pt>
                <c:pt idx="14">
                  <c:v>49.40169034395696</c:v>
                </c:pt>
                <c:pt idx="15">
                  <c:v>47.2257175806657</c:v>
                </c:pt>
                <c:pt idx="16">
                  <c:v>17.98860386066669</c:v>
                </c:pt>
                <c:pt idx="17">
                  <c:v>31.70906853075904</c:v>
                </c:pt>
                <c:pt idx="18">
                  <c:v>25.10676930433652</c:v>
                </c:pt>
                <c:pt idx="19">
                  <c:v>48.19579545487842</c:v>
                </c:pt>
                <c:pt idx="20">
                  <c:v>42.66730867962092</c:v>
                </c:pt>
                <c:pt idx="21">
                  <c:v>45.64242986471442</c:v>
                </c:pt>
                <c:pt idx="22">
                  <c:v>40.49104360564579</c:v>
                </c:pt>
                <c:pt idx="23">
                  <c:v>33.22644101605725</c:v>
                </c:pt>
                <c:pt idx="24">
                  <c:v>13.02354270934686</c:v>
                </c:pt>
                <c:pt idx="25">
                  <c:v>8.289727603500295</c:v>
                </c:pt>
                <c:pt idx="26">
                  <c:v>6.608390285430672</c:v>
                </c:pt>
                <c:pt idx="27">
                  <c:v>20.63900769942433</c:v>
                </c:pt>
                <c:pt idx="28">
                  <c:v>19.91961135618262</c:v>
                </c:pt>
                <c:pt idx="29">
                  <c:v>15.00870148886565</c:v>
                </c:pt>
                <c:pt idx="30">
                  <c:v>45.16696746574506</c:v>
                </c:pt>
                <c:pt idx="31">
                  <c:v>44.36038500380944</c:v>
                </c:pt>
                <c:pt idx="32">
                  <c:v>28.2189098823806</c:v>
                </c:pt>
                <c:pt idx="33">
                  <c:v>40.8528466674111</c:v>
                </c:pt>
                <c:pt idx="34">
                  <c:v>36.42869951356976</c:v>
                </c:pt>
                <c:pt idx="35">
                  <c:v>27.64511543946546</c:v>
                </c:pt>
                <c:pt idx="36">
                  <c:v>7.165198131001119</c:v>
                </c:pt>
                <c:pt idx="37">
                  <c:v>38.25674919246912</c:v>
                </c:pt>
                <c:pt idx="38">
                  <c:v>41.05650972296816</c:v>
                </c:pt>
                <c:pt idx="39">
                  <c:v>30.98137586407669</c:v>
                </c:pt>
                <c:pt idx="40">
                  <c:v>43.28824559849874</c:v>
                </c:pt>
                <c:pt idx="41">
                  <c:v>34.19252494307255</c:v>
                </c:pt>
                <c:pt idx="42">
                  <c:v>15.65191276130518</c:v>
                </c:pt>
                <c:pt idx="43">
                  <c:v>14.88582233870382</c:v>
                </c:pt>
                <c:pt idx="44">
                  <c:v>29.8609904076927</c:v>
                </c:pt>
                <c:pt idx="45">
                  <c:v>29.74610625531029</c:v>
                </c:pt>
                <c:pt idx="46">
                  <c:v>47.62493700540625</c:v>
                </c:pt>
                <c:pt idx="47">
                  <c:v>5.635546952589856</c:v>
                </c:pt>
                <c:pt idx="48">
                  <c:v>35.51323576857787</c:v>
                </c:pt>
                <c:pt idx="49">
                  <c:v>14.41199624811776</c:v>
                </c:pt>
                <c:pt idx="50">
                  <c:v>34.77321408461371</c:v>
                </c:pt>
                <c:pt idx="51">
                  <c:v>41.2945744188875</c:v>
                </c:pt>
                <c:pt idx="52">
                  <c:v>26.79502382443787</c:v>
                </c:pt>
                <c:pt idx="53">
                  <c:v>23.66016137795021</c:v>
                </c:pt>
                <c:pt idx="54">
                  <c:v>12.17896186799693</c:v>
                </c:pt>
                <c:pt idx="55">
                  <c:v>44.13327348706881</c:v>
                </c:pt>
                <c:pt idx="56">
                  <c:v>40.58294195723167</c:v>
                </c:pt>
                <c:pt idx="57">
                  <c:v>23.83882451981554</c:v>
                </c:pt>
                <c:pt idx="58">
                  <c:v>41.407455926031</c:v>
                </c:pt>
                <c:pt idx="59">
                  <c:v>10.12181838466141</c:v>
                </c:pt>
                <c:pt idx="60">
                  <c:v>40.42139633621738</c:v>
                </c:pt>
                <c:pt idx="61">
                  <c:v>40.09737668831136</c:v>
                </c:pt>
                <c:pt idx="62">
                  <c:v>27.26392131304004</c:v>
                </c:pt>
                <c:pt idx="63">
                  <c:v>47.99265046498482</c:v>
                </c:pt>
                <c:pt idx="64">
                  <c:v>7.329400450944914</c:v>
                </c:pt>
                <c:pt idx="65">
                  <c:v>5.359484284427186</c:v>
                </c:pt>
                <c:pt idx="66">
                  <c:v>26.3083628365878</c:v>
                </c:pt>
                <c:pt idx="67">
                  <c:v>5.724984737941139</c:v>
                </c:pt>
                <c:pt idx="68">
                  <c:v>8.06252227064161</c:v>
                </c:pt>
                <c:pt idx="69">
                  <c:v>29.96383967178095</c:v>
                </c:pt>
                <c:pt idx="70">
                  <c:v>47.65046011399131</c:v>
                </c:pt>
                <c:pt idx="71">
                  <c:v>9.705251758962337</c:v>
                </c:pt>
                <c:pt idx="72">
                  <c:v>6.228570004427442</c:v>
                </c:pt>
                <c:pt idx="73">
                  <c:v>10.06318579480386</c:v>
                </c:pt>
                <c:pt idx="74">
                  <c:v>41.19874783180548</c:v>
                </c:pt>
                <c:pt idx="75">
                  <c:v>21.36593796412618</c:v>
                </c:pt>
              </c:numCache>
            </c:numRef>
          </c:yVal>
          <c:smooth val="0"/>
        </c:ser>
        <c:dLbls>
          <c:showLegendKey val="0"/>
          <c:showVal val="0"/>
          <c:showCatName val="0"/>
          <c:showSerName val="0"/>
          <c:showPercent val="0"/>
          <c:showBubbleSize val="0"/>
        </c:dLbls>
        <c:axId val="-2131278280"/>
        <c:axId val="-2131264280"/>
      </c:scatterChart>
      <c:valAx>
        <c:axId val="-2131278280"/>
        <c:scaling>
          <c:orientation val="minMax"/>
        </c:scaling>
        <c:delete val="1"/>
        <c:axPos val="b"/>
        <c:numFmt formatCode="General" sourceLinked="1"/>
        <c:majorTickMark val="out"/>
        <c:minorTickMark val="none"/>
        <c:tickLblPos val="nextTo"/>
        <c:crossAx val="-2131264280"/>
        <c:crosses val="autoZero"/>
        <c:crossBetween val="midCat"/>
      </c:valAx>
      <c:valAx>
        <c:axId val="-2131264280"/>
        <c:scaling>
          <c:orientation val="minMax"/>
        </c:scaling>
        <c:delete val="1"/>
        <c:axPos val="l"/>
        <c:numFmt formatCode="General" sourceLinked="1"/>
        <c:majorTickMark val="out"/>
        <c:minorTickMark val="none"/>
        <c:tickLblPos val="nextTo"/>
        <c:crossAx val="-2131278280"/>
        <c:crosses val="autoZero"/>
        <c:crossBetween val="midCat"/>
      </c:valAx>
      <c:spPr>
        <a:ln>
          <a:solidFill>
            <a:schemeClr val="accent5">
              <a:lumMod val="75000"/>
            </a:schemeClr>
          </a:solidFill>
        </a:ln>
      </c:spPr>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558BF8-0BEA-3844-ACF8-39215AE70EB0}" type="datetimeFigureOut">
              <a:rPr lang="es-ES" smtClean="0"/>
              <a:t>8/21/17</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5F0185-4D43-B24E-A668-18F165E57F45}" type="slidenum">
              <a:rPr lang="es-ES" smtClean="0"/>
              <a:t>‹Nr.›</a:t>
            </a:fld>
            <a:endParaRPr lang="es-ES"/>
          </a:p>
        </p:txBody>
      </p:sp>
    </p:spTree>
    <p:extLst>
      <p:ext uri="{BB962C8B-B14F-4D97-AF65-F5344CB8AC3E}">
        <p14:creationId xmlns:p14="http://schemas.microsoft.com/office/powerpoint/2010/main" val="3913496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cs typeface="MS PGothic" charset="0"/>
              </a:defRPr>
            </a:lvl1pPr>
          </a:lstStyle>
          <a:p>
            <a:pPr>
              <a:defRPr/>
            </a:pPr>
            <a:fld id="{A89075FE-029A-6541-AB35-767623B532FF}" type="datetimeFigureOut">
              <a:rPr lang="es-ES"/>
              <a:pPr>
                <a:defRPr/>
              </a:pPr>
              <a:t>8/21/17</a:t>
            </a:fld>
            <a:endParaRPr lang="es-ES" dirty="0"/>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endParaRPr lang="es-ES" noProof="0"/>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cs typeface="MS PGothic" charset="0"/>
              </a:defRPr>
            </a:lvl1pPr>
          </a:lstStyle>
          <a:p>
            <a:pPr>
              <a:defRPr/>
            </a:pPr>
            <a:fld id="{42A2D216-4AE3-4A43-990B-0297468E8AEE}" type="slidenum">
              <a:rPr lang="es-ES"/>
              <a:pPr>
                <a:defRPr/>
              </a:pPr>
              <a:t>‹Nr.›</a:t>
            </a:fld>
            <a:endParaRPr lang="es-ES" dirty="0"/>
          </a:p>
        </p:txBody>
      </p:sp>
    </p:spTree>
    <p:extLst>
      <p:ext uri="{BB962C8B-B14F-4D97-AF65-F5344CB8AC3E}">
        <p14:creationId xmlns:p14="http://schemas.microsoft.com/office/powerpoint/2010/main" val="96740473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6"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_tradnl" dirty="0">
              <a:latin typeface="Calibri" charset="0"/>
            </a:endParaRPr>
          </a:p>
        </p:txBody>
      </p:sp>
      <p:sp>
        <p:nvSpPr>
          <p:cNvPr id="6147"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fld id="{720407B4-E8A8-884C-AFC3-9C15DB1C71C5}" type="slidenum">
              <a:rPr lang="es-ES" sz="1200"/>
              <a:pPr eaLnBrk="1" hangingPunct="1"/>
              <a:t>1</a:t>
            </a:fld>
            <a:endParaRPr lang="es-ES" sz="1200" dirty="0"/>
          </a:p>
        </p:txBody>
      </p:sp>
    </p:spTree>
    <p:extLst>
      <p:ext uri="{BB962C8B-B14F-4D97-AF65-F5344CB8AC3E}">
        <p14:creationId xmlns:p14="http://schemas.microsoft.com/office/powerpoint/2010/main" val="846930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375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60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29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523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42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579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theme" Target="../theme/theme2.xml"/><Relationship Id="rId5"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ángulo 12"/>
          <p:cNvSpPr/>
          <p:nvPr userDrawn="1"/>
        </p:nvSpPr>
        <p:spPr>
          <a:xfrm>
            <a:off x="7258272" y="9190"/>
            <a:ext cx="1885728" cy="504826"/>
          </a:xfrm>
          <a:prstGeom prst="rect">
            <a:avLst/>
          </a:prstGeom>
          <a:solidFill>
            <a:schemeClr val="bg1">
              <a:lumMod val="95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endParaRPr lang="es-ES" dirty="0"/>
          </a:p>
        </p:txBody>
      </p:sp>
      <p:sp>
        <p:nvSpPr>
          <p:cNvPr id="16" name="Rectángulo 15"/>
          <p:cNvSpPr/>
          <p:nvPr userDrawn="1"/>
        </p:nvSpPr>
        <p:spPr>
          <a:xfrm>
            <a:off x="0" y="0"/>
            <a:ext cx="7258272" cy="504826"/>
          </a:xfrm>
          <a:prstGeom prst="rect">
            <a:avLst/>
          </a:prstGeom>
          <a:solidFill>
            <a:srgbClr val="153A44"/>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endParaRPr lang="es-ES" dirty="0"/>
          </a:p>
        </p:txBody>
      </p:sp>
      <p:sp>
        <p:nvSpPr>
          <p:cNvPr id="17" name="Rectángulo 16"/>
          <p:cNvSpPr/>
          <p:nvPr userDrawn="1"/>
        </p:nvSpPr>
        <p:spPr>
          <a:xfrm>
            <a:off x="1" y="6501058"/>
            <a:ext cx="9158286" cy="374406"/>
          </a:xfrm>
          <a:prstGeom prst="rect">
            <a:avLst/>
          </a:prstGeom>
          <a:solidFill>
            <a:schemeClr val="accent5">
              <a:lumMod val="75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endParaRPr lang="es-ES"/>
          </a:p>
        </p:txBody>
      </p:sp>
      <p:sp>
        <p:nvSpPr>
          <p:cNvPr id="18" name="Rectángulo 12"/>
          <p:cNvSpPr>
            <a:spLocks noChangeAspect="1"/>
          </p:cNvSpPr>
          <p:nvPr userDrawn="1"/>
        </p:nvSpPr>
        <p:spPr>
          <a:xfrm rot="10800000" flipH="1">
            <a:off x="90718" y="6501058"/>
            <a:ext cx="1670841" cy="374405"/>
          </a:xfrm>
          <a:custGeom>
            <a:avLst/>
            <a:gdLst>
              <a:gd name="connsiteX0" fmla="*/ 0 w 3779912"/>
              <a:gd name="connsiteY0" fmla="*/ 0 h 908720"/>
              <a:gd name="connsiteX1" fmla="*/ 3779912 w 3779912"/>
              <a:gd name="connsiteY1" fmla="*/ 0 h 908720"/>
              <a:gd name="connsiteX2" fmla="*/ 3779912 w 3779912"/>
              <a:gd name="connsiteY2" fmla="*/ 908720 h 908720"/>
              <a:gd name="connsiteX3" fmla="*/ 0 w 3779912"/>
              <a:gd name="connsiteY3" fmla="*/ 908720 h 908720"/>
              <a:gd name="connsiteX4" fmla="*/ 0 w 3779912"/>
              <a:gd name="connsiteY4" fmla="*/ 0 h 908720"/>
              <a:gd name="connsiteX0" fmla="*/ 0 w 3779912"/>
              <a:gd name="connsiteY0" fmla="*/ 0 h 908720"/>
              <a:gd name="connsiteX1" fmla="*/ 3779912 w 3779912"/>
              <a:gd name="connsiteY1" fmla="*/ 0 h 908720"/>
              <a:gd name="connsiteX2" fmla="*/ 3196770 w 3779912"/>
              <a:gd name="connsiteY2" fmla="*/ 908720 h 908720"/>
              <a:gd name="connsiteX3" fmla="*/ 0 w 3779912"/>
              <a:gd name="connsiteY3" fmla="*/ 908720 h 908720"/>
              <a:gd name="connsiteX4" fmla="*/ 0 w 3779912"/>
              <a:gd name="connsiteY4" fmla="*/ 0 h 90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912" h="908720">
                <a:moveTo>
                  <a:pt x="0" y="0"/>
                </a:moveTo>
                <a:lnTo>
                  <a:pt x="3779912" y="0"/>
                </a:lnTo>
                <a:lnTo>
                  <a:pt x="3196770" y="908720"/>
                </a:lnTo>
                <a:lnTo>
                  <a:pt x="0" y="908720"/>
                </a:lnTo>
                <a:lnTo>
                  <a:pt x="0" y="0"/>
                </a:lnTo>
                <a:close/>
              </a:path>
            </a:pathLst>
          </a:custGeom>
          <a:solidFill>
            <a:schemeClr val="accent5">
              <a:lumMod val="5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s-ES"/>
          </a:p>
        </p:txBody>
      </p:sp>
      <p:sp>
        <p:nvSpPr>
          <p:cNvPr id="19" name="Rectángulo 12"/>
          <p:cNvSpPr>
            <a:spLocks noChangeAspect="1"/>
          </p:cNvSpPr>
          <p:nvPr userDrawn="1"/>
        </p:nvSpPr>
        <p:spPr>
          <a:xfrm rot="10800000" flipH="1">
            <a:off x="1" y="6501058"/>
            <a:ext cx="1670841" cy="374405"/>
          </a:xfrm>
          <a:custGeom>
            <a:avLst/>
            <a:gdLst>
              <a:gd name="connsiteX0" fmla="*/ 0 w 3779912"/>
              <a:gd name="connsiteY0" fmla="*/ 0 h 908720"/>
              <a:gd name="connsiteX1" fmla="*/ 3779912 w 3779912"/>
              <a:gd name="connsiteY1" fmla="*/ 0 h 908720"/>
              <a:gd name="connsiteX2" fmla="*/ 3779912 w 3779912"/>
              <a:gd name="connsiteY2" fmla="*/ 908720 h 908720"/>
              <a:gd name="connsiteX3" fmla="*/ 0 w 3779912"/>
              <a:gd name="connsiteY3" fmla="*/ 908720 h 908720"/>
              <a:gd name="connsiteX4" fmla="*/ 0 w 3779912"/>
              <a:gd name="connsiteY4" fmla="*/ 0 h 908720"/>
              <a:gd name="connsiteX0" fmla="*/ 0 w 3779912"/>
              <a:gd name="connsiteY0" fmla="*/ 0 h 908720"/>
              <a:gd name="connsiteX1" fmla="*/ 3779912 w 3779912"/>
              <a:gd name="connsiteY1" fmla="*/ 0 h 908720"/>
              <a:gd name="connsiteX2" fmla="*/ 3196770 w 3779912"/>
              <a:gd name="connsiteY2" fmla="*/ 908720 h 908720"/>
              <a:gd name="connsiteX3" fmla="*/ 0 w 3779912"/>
              <a:gd name="connsiteY3" fmla="*/ 908720 h 908720"/>
              <a:gd name="connsiteX4" fmla="*/ 0 w 3779912"/>
              <a:gd name="connsiteY4" fmla="*/ 0 h 90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912" h="908720">
                <a:moveTo>
                  <a:pt x="0" y="0"/>
                </a:moveTo>
                <a:lnTo>
                  <a:pt x="3779912" y="0"/>
                </a:lnTo>
                <a:lnTo>
                  <a:pt x="3196770" y="908720"/>
                </a:lnTo>
                <a:lnTo>
                  <a:pt x="0" y="908720"/>
                </a:lnTo>
                <a:lnTo>
                  <a:pt x="0" y="0"/>
                </a:lnTo>
                <a:close/>
              </a:path>
            </a:pathLst>
          </a:custGeom>
          <a:solidFill>
            <a:srgbClr val="153A44"/>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s-ES"/>
          </a:p>
        </p:txBody>
      </p:sp>
      <p:pic>
        <p:nvPicPr>
          <p:cNvPr id="20" name="Imagen 14" descr="logo SIM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5648" y="6577092"/>
            <a:ext cx="702614" cy="215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Conector recto 20"/>
          <p:cNvCxnSpPr/>
          <p:nvPr userDrawn="1"/>
        </p:nvCxnSpPr>
        <p:spPr>
          <a:xfrm>
            <a:off x="8569760" y="6572763"/>
            <a:ext cx="0" cy="230997"/>
          </a:xfrm>
          <a:prstGeom prst="line">
            <a:avLst/>
          </a:prstGeom>
          <a:ln w="3175" cmpd="sng">
            <a:solidFill>
              <a:schemeClr val="bg1"/>
            </a:solidFill>
            <a:prstDash val="solid"/>
          </a:ln>
        </p:spPr>
        <p:style>
          <a:lnRef idx="1">
            <a:schemeClr val="dk1"/>
          </a:lnRef>
          <a:fillRef idx="0">
            <a:schemeClr val="dk1"/>
          </a:fillRef>
          <a:effectRef idx="0">
            <a:schemeClr val="dk1"/>
          </a:effectRef>
          <a:fontRef idx="minor">
            <a:schemeClr val="tx1"/>
          </a:fontRef>
        </p:style>
      </p:cxnSp>
      <p:sp>
        <p:nvSpPr>
          <p:cNvPr id="22" name="CuadroTexto 17"/>
          <p:cNvSpPr txBox="1">
            <a:spLocks noChangeArrowheads="1"/>
          </p:cNvSpPr>
          <p:nvPr userDrawn="1"/>
        </p:nvSpPr>
        <p:spPr bwMode="auto">
          <a:xfrm>
            <a:off x="8596803" y="6572845"/>
            <a:ext cx="3754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defRPr/>
            </a:pPr>
            <a:fld id="{6F66E7E7-CB89-5347-B26E-6B4CDC67F087}" type="slidenum">
              <a:rPr lang="es-ES" sz="900" smtClean="0">
                <a:solidFill>
                  <a:schemeClr val="bg1"/>
                </a:solidFill>
                <a:latin typeface="Franklin Gothic Book" charset="0"/>
                <a:cs typeface="Franklin Gothic Book" charset="0"/>
              </a:rPr>
              <a:pPr algn="ctr" eaLnBrk="1" hangingPunct="1">
                <a:defRPr/>
              </a:pPr>
              <a:t>‹Nr.›</a:t>
            </a:fld>
            <a:endParaRPr lang="es-ES" sz="900" dirty="0">
              <a:solidFill>
                <a:schemeClr val="bg1"/>
              </a:solidFill>
              <a:latin typeface="Franklin Gothic Book" charset="0"/>
              <a:cs typeface="Franklin Gothic Book" charset="0"/>
            </a:endParaRPr>
          </a:p>
        </p:txBody>
      </p:sp>
      <p:sp>
        <p:nvSpPr>
          <p:cNvPr id="23" name="Rectángulo 4"/>
          <p:cNvSpPr>
            <a:spLocks noChangeArrowheads="1"/>
          </p:cNvSpPr>
          <p:nvPr userDrawn="1"/>
        </p:nvSpPr>
        <p:spPr bwMode="auto">
          <a:xfrm>
            <a:off x="1927738" y="6565920"/>
            <a:ext cx="6581859"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r" eaLnBrk="1" hangingPunct="1">
              <a:lnSpc>
                <a:spcPct val="110000"/>
              </a:lnSpc>
              <a:spcBef>
                <a:spcPts val="0"/>
              </a:spcBef>
            </a:pPr>
            <a:r>
              <a:rPr lang="es-ES_tradnl" sz="900" dirty="0" smtClean="0">
                <a:solidFill>
                  <a:schemeClr val="bg1"/>
                </a:solidFill>
                <a:latin typeface="+mj-lt"/>
                <a:cs typeface="Franklin Gothic Book"/>
              </a:rPr>
              <a:t>SEMINARIO CUANTI </a:t>
            </a:r>
            <a:r>
              <a:rPr lang="es-ES_tradnl" sz="900" dirty="0" smtClean="0">
                <a:solidFill>
                  <a:schemeClr val="bg1"/>
                </a:solidFill>
                <a:latin typeface="Franklin Gothic Book"/>
                <a:cs typeface="Franklin Gothic Book"/>
              </a:rPr>
              <a:t>|</a:t>
            </a:r>
            <a:r>
              <a:rPr lang="es-ES_tradnl" sz="900" baseline="0" dirty="0" smtClean="0">
                <a:solidFill>
                  <a:schemeClr val="bg1"/>
                </a:solidFill>
                <a:latin typeface="Franklin Gothic Book"/>
                <a:cs typeface="Franklin Gothic Book"/>
              </a:rPr>
              <a:t> </a:t>
            </a:r>
            <a:r>
              <a:rPr lang="es-ES_tradnl" sz="900" dirty="0" smtClean="0">
                <a:solidFill>
                  <a:schemeClr val="bg1"/>
                </a:solidFill>
                <a:latin typeface="Franklin Gothic Book"/>
                <a:cs typeface="Franklin Gothic Book"/>
              </a:rPr>
              <a:t>Sesión 1: revisión de conceptos mínimos</a:t>
            </a:r>
          </a:p>
          <a:p>
            <a:pPr lvl="0" algn="r" eaLnBrk="1" hangingPunct="1">
              <a:lnSpc>
                <a:spcPct val="110000"/>
              </a:lnSpc>
              <a:spcBef>
                <a:spcPts val="0"/>
              </a:spcBef>
            </a:pPr>
            <a:endParaRPr lang="es-MX" altLang="es-MX" sz="900" dirty="0">
              <a:solidFill>
                <a:schemeClr val="bg1"/>
              </a:solidFill>
              <a:latin typeface="Franklin Gothic Book"/>
              <a:cs typeface="Franklin Gothic Book"/>
            </a:endParaRPr>
          </a:p>
        </p:txBody>
      </p:sp>
      <p:grpSp>
        <p:nvGrpSpPr>
          <p:cNvPr id="2" name="Agrupar 1"/>
          <p:cNvGrpSpPr/>
          <p:nvPr userDrawn="1"/>
        </p:nvGrpSpPr>
        <p:grpSpPr>
          <a:xfrm>
            <a:off x="352639" y="142874"/>
            <a:ext cx="8278733" cy="6299457"/>
            <a:chOff x="352639" y="142874"/>
            <a:chExt cx="8278733" cy="6299457"/>
          </a:xfrm>
        </p:grpSpPr>
        <p:cxnSp>
          <p:nvCxnSpPr>
            <p:cNvPr id="28" name="Conector recto 27"/>
            <p:cNvCxnSpPr/>
            <p:nvPr userDrawn="1"/>
          </p:nvCxnSpPr>
          <p:spPr>
            <a:xfrm>
              <a:off x="487411" y="142874"/>
              <a:ext cx="0" cy="6299457"/>
            </a:xfrm>
            <a:prstGeom prst="line">
              <a:avLst/>
            </a:prstGeom>
            <a:ln w="3175" cmpd="sng">
              <a:noFill/>
              <a:prstDash val="dot"/>
            </a:ln>
          </p:spPr>
          <p:style>
            <a:lnRef idx="1">
              <a:schemeClr val="dk1"/>
            </a:lnRef>
            <a:fillRef idx="0">
              <a:schemeClr val="dk1"/>
            </a:fillRef>
            <a:effectRef idx="0">
              <a:schemeClr val="dk1"/>
            </a:effectRef>
            <a:fontRef idx="minor">
              <a:schemeClr val="tx1"/>
            </a:fontRef>
          </p:style>
        </p:cxnSp>
        <p:cxnSp>
          <p:nvCxnSpPr>
            <p:cNvPr id="29" name="Conector recto 28"/>
            <p:cNvCxnSpPr/>
            <p:nvPr userDrawn="1"/>
          </p:nvCxnSpPr>
          <p:spPr>
            <a:xfrm>
              <a:off x="8631372" y="142874"/>
              <a:ext cx="0" cy="6299457"/>
            </a:xfrm>
            <a:prstGeom prst="line">
              <a:avLst/>
            </a:prstGeom>
            <a:ln w="3175" cmpd="sng">
              <a:noFill/>
              <a:prstDash val="dot"/>
            </a:ln>
          </p:spPr>
          <p:style>
            <a:lnRef idx="1">
              <a:schemeClr val="dk1"/>
            </a:lnRef>
            <a:fillRef idx="0">
              <a:schemeClr val="dk1"/>
            </a:fillRef>
            <a:effectRef idx="0">
              <a:schemeClr val="dk1"/>
            </a:effectRef>
            <a:fontRef idx="minor">
              <a:schemeClr val="tx1"/>
            </a:fontRef>
          </p:style>
        </p:cxnSp>
        <p:cxnSp>
          <p:nvCxnSpPr>
            <p:cNvPr id="30" name="Conector recto 29"/>
            <p:cNvCxnSpPr/>
            <p:nvPr userDrawn="1"/>
          </p:nvCxnSpPr>
          <p:spPr>
            <a:xfrm>
              <a:off x="5916719" y="142874"/>
              <a:ext cx="0" cy="6299457"/>
            </a:xfrm>
            <a:prstGeom prst="line">
              <a:avLst/>
            </a:prstGeom>
            <a:ln w="3175" cmpd="sng">
              <a:noFill/>
              <a:prstDash val="dot"/>
            </a:ln>
          </p:spPr>
          <p:style>
            <a:lnRef idx="1">
              <a:schemeClr val="dk1"/>
            </a:lnRef>
            <a:fillRef idx="0">
              <a:schemeClr val="dk1"/>
            </a:fillRef>
            <a:effectRef idx="0">
              <a:schemeClr val="dk1"/>
            </a:effectRef>
            <a:fontRef idx="minor">
              <a:schemeClr val="tx1"/>
            </a:fontRef>
          </p:style>
        </p:cxnSp>
        <p:cxnSp>
          <p:nvCxnSpPr>
            <p:cNvPr id="32" name="Conector recto 31"/>
            <p:cNvCxnSpPr/>
            <p:nvPr userDrawn="1"/>
          </p:nvCxnSpPr>
          <p:spPr>
            <a:xfrm>
              <a:off x="3202065" y="142874"/>
              <a:ext cx="0" cy="6299457"/>
            </a:xfrm>
            <a:prstGeom prst="line">
              <a:avLst/>
            </a:prstGeom>
            <a:ln w="3175" cmpd="sng">
              <a:noFill/>
              <a:prstDash val="dot"/>
            </a:ln>
          </p:spPr>
          <p:style>
            <a:lnRef idx="1">
              <a:schemeClr val="dk1"/>
            </a:lnRef>
            <a:fillRef idx="0">
              <a:schemeClr val="dk1"/>
            </a:fillRef>
            <a:effectRef idx="0">
              <a:schemeClr val="dk1"/>
            </a:effectRef>
            <a:fontRef idx="minor">
              <a:schemeClr val="tx1"/>
            </a:fontRef>
          </p:style>
        </p:cxnSp>
        <p:cxnSp>
          <p:nvCxnSpPr>
            <p:cNvPr id="34" name="Conector recto 33"/>
            <p:cNvCxnSpPr/>
            <p:nvPr userDrawn="1"/>
          </p:nvCxnSpPr>
          <p:spPr>
            <a:xfrm>
              <a:off x="352639" y="142874"/>
              <a:ext cx="0" cy="576654"/>
            </a:xfrm>
            <a:prstGeom prst="line">
              <a:avLst/>
            </a:prstGeom>
            <a:ln w="3175" cmpd="sng">
              <a:noFill/>
              <a:prstDash val="dot"/>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38456375"/>
      </p:ext>
    </p:extLst>
  </p:cSld>
  <p:clrMap bg1="lt1" tx1="dk1" bg2="lt2" tx2="dk2" accent1="accent1" accent2="accent2" accent3="accent3" accent4="accent4" accent5="accent5" accent6="accent6" hlink="hlink" folHlink="folHlink"/>
  <p:sldLayoutIdLst>
    <p:sldLayoutId id="2147483809" r:id="rId1"/>
    <p:sldLayoutId id="214748382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ángulo 8"/>
          <p:cNvSpPr/>
          <p:nvPr userDrawn="1"/>
        </p:nvSpPr>
        <p:spPr>
          <a:xfrm>
            <a:off x="1" y="6501058"/>
            <a:ext cx="9158286" cy="374406"/>
          </a:xfrm>
          <a:prstGeom prst="rect">
            <a:avLst/>
          </a:prstGeom>
          <a:solidFill>
            <a:schemeClr val="accent5">
              <a:lumMod val="75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endParaRPr lang="es-ES"/>
          </a:p>
        </p:txBody>
      </p:sp>
      <p:sp>
        <p:nvSpPr>
          <p:cNvPr id="10" name="Rectángulo 12"/>
          <p:cNvSpPr>
            <a:spLocks noChangeAspect="1"/>
          </p:cNvSpPr>
          <p:nvPr userDrawn="1"/>
        </p:nvSpPr>
        <p:spPr>
          <a:xfrm rot="10800000" flipH="1">
            <a:off x="90718" y="6501058"/>
            <a:ext cx="1670841" cy="374405"/>
          </a:xfrm>
          <a:custGeom>
            <a:avLst/>
            <a:gdLst>
              <a:gd name="connsiteX0" fmla="*/ 0 w 3779912"/>
              <a:gd name="connsiteY0" fmla="*/ 0 h 908720"/>
              <a:gd name="connsiteX1" fmla="*/ 3779912 w 3779912"/>
              <a:gd name="connsiteY1" fmla="*/ 0 h 908720"/>
              <a:gd name="connsiteX2" fmla="*/ 3779912 w 3779912"/>
              <a:gd name="connsiteY2" fmla="*/ 908720 h 908720"/>
              <a:gd name="connsiteX3" fmla="*/ 0 w 3779912"/>
              <a:gd name="connsiteY3" fmla="*/ 908720 h 908720"/>
              <a:gd name="connsiteX4" fmla="*/ 0 w 3779912"/>
              <a:gd name="connsiteY4" fmla="*/ 0 h 908720"/>
              <a:gd name="connsiteX0" fmla="*/ 0 w 3779912"/>
              <a:gd name="connsiteY0" fmla="*/ 0 h 908720"/>
              <a:gd name="connsiteX1" fmla="*/ 3779912 w 3779912"/>
              <a:gd name="connsiteY1" fmla="*/ 0 h 908720"/>
              <a:gd name="connsiteX2" fmla="*/ 3196770 w 3779912"/>
              <a:gd name="connsiteY2" fmla="*/ 908720 h 908720"/>
              <a:gd name="connsiteX3" fmla="*/ 0 w 3779912"/>
              <a:gd name="connsiteY3" fmla="*/ 908720 h 908720"/>
              <a:gd name="connsiteX4" fmla="*/ 0 w 3779912"/>
              <a:gd name="connsiteY4" fmla="*/ 0 h 90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912" h="908720">
                <a:moveTo>
                  <a:pt x="0" y="0"/>
                </a:moveTo>
                <a:lnTo>
                  <a:pt x="3779912" y="0"/>
                </a:lnTo>
                <a:lnTo>
                  <a:pt x="3196770" y="908720"/>
                </a:lnTo>
                <a:lnTo>
                  <a:pt x="0" y="908720"/>
                </a:lnTo>
                <a:lnTo>
                  <a:pt x="0" y="0"/>
                </a:lnTo>
                <a:close/>
              </a:path>
            </a:pathLst>
          </a:custGeom>
          <a:solidFill>
            <a:schemeClr val="accent5">
              <a:lumMod val="5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s-ES"/>
          </a:p>
        </p:txBody>
      </p:sp>
      <p:sp>
        <p:nvSpPr>
          <p:cNvPr id="11" name="Rectángulo 12"/>
          <p:cNvSpPr>
            <a:spLocks noChangeAspect="1"/>
          </p:cNvSpPr>
          <p:nvPr userDrawn="1"/>
        </p:nvSpPr>
        <p:spPr>
          <a:xfrm rot="10800000" flipH="1">
            <a:off x="1" y="6501058"/>
            <a:ext cx="1670841" cy="374405"/>
          </a:xfrm>
          <a:custGeom>
            <a:avLst/>
            <a:gdLst>
              <a:gd name="connsiteX0" fmla="*/ 0 w 3779912"/>
              <a:gd name="connsiteY0" fmla="*/ 0 h 908720"/>
              <a:gd name="connsiteX1" fmla="*/ 3779912 w 3779912"/>
              <a:gd name="connsiteY1" fmla="*/ 0 h 908720"/>
              <a:gd name="connsiteX2" fmla="*/ 3779912 w 3779912"/>
              <a:gd name="connsiteY2" fmla="*/ 908720 h 908720"/>
              <a:gd name="connsiteX3" fmla="*/ 0 w 3779912"/>
              <a:gd name="connsiteY3" fmla="*/ 908720 h 908720"/>
              <a:gd name="connsiteX4" fmla="*/ 0 w 3779912"/>
              <a:gd name="connsiteY4" fmla="*/ 0 h 908720"/>
              <a:gd name="connsiteX0" fmla="*/ 0 w 3779912"/>
              <a:gd name="connsiteY0" fmla="*/ 0 h 908720"/>
              <a:gd name="connsiteX1" fmla="*/ 3779912 w 3779912"/>
              <a:gd name="connsiteY1" fmla="*/ 0 h 908720"/>
              <a:gd name="connsiteX2" fmla="*/ 3196770 w 3779912"/>
              <a:gd name="connsiteY2" fmla="*/ 908720 h 908720"/>
              <a:gd name="connsiteX3" fmla="*/ 0 w 3779912"/>
              <a:gd name="connsiteY3" fmla="*/ 908720 h 908720"/>
              <a:gd name="connsiteX4" fmla="*/ 0 w 3779912"/>
              <a:gd name="connsiteY4" fmla="*/ 0 h 90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912" h="908720">
                <a:moveTo>
                  <a:pt x="0" y="0"/>
                </a:moveTo>
                <a:lnTo>
                  <a:pt x="3779912" y="0"/>
                </a:lnTo>
                <a:lnTo>
                  <a:pt x="3196770" y="908720"/>
                </a:lnTo>
                <a:lnTo>
                  <a:pt x="0" y="908720"/>
                </a:lnTo>
                <a:lnTo>
                  <a:pt x="0" y="0"/>
                </a:lnTo>
                <a:close/>
              </a:path>
            </a:pathLst>
          </a:custGeom>
          <a:solidFill>
            <a:srgbClr val="153A44"/>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s-ES"/>
          </a:p>
        </p:txBody>
      </p:sp>
      <p:pic>
        <p:nvPicPr>
          <p:cNvPr id="12" name="Imagen 14" descr="logo SIMO.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75648" y="6577092"/>
            <a:ext cx="702614" cy="215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ector recto 12"/>
          <p:cNvCxnSpPr/>
          <p:nvPr userDrawn="1"/>
        </p:nvCxnSpPr>
        <p:spPr>
          <a:xfrm>
            <a:off x="8569760" y="6572763"/>
            <a:ext cx="0" cy="230997"/>
          </a:xfrm>
          <a:prstGeom prst="line">
            <a:avLst/>
          </a:prstGeom>
          <a:ln w="3175" cmpd="sng">
            <a:solidFill>
              <a:schemeClr val="bg1"/>
            </a:solidFill>
            <a:prstDash val="solid"/>
          </a:ln>
        </p:spPr>
        <p:style>
          <a:lnRef idx="1">
            <a:schemeClr val="dk1"/>
          </a:lnRef>
          <a:fillRef idx="0">
            <a:schemeClr val="dk1"/>
          </a:fillRef>
          <a:effectRef idx="0">
            <a:schemeClr val="dk1"/>
          </a:effectRef>
          <a:fontRef idx="minor">
            <a:schemeClr val="tx1"/>
          </a:fontRef>
        </p:style>
      </p:cxnSp>
      <p:sp>
        <p:nvSpPr>
          <p:cNvPr id="14" name="CuadroTexto 17"/>
          <p:cNvSpPr txBox="1">
            <a:spLocks noChangeArrowheads="1"/>
          </p:cNvSpPr>
          <p:nvPr userDrawn="1"/>
        </p:nvSpPr>
        <p:spPr bwMode="auto">
          <a:xfrm>
            <a:off x="8596803" y="6572845"/>
            <a:ext cx="3754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defRPr/>
            </a:pPr>
            <a:fld id="{6F66E7E7-CB89-5347-B26E-6B4CDC67F087}" type="slidenum">
              <a:rPr lang="es-ES" sz="900" smtClean="0">
                <a:solidFill>
                  <a:schemeClr val="bg1"/>
                </a:solidFill>
                <a:latin typeface="Franklin Gothic Book" charset="0"/>
                <a:cs typeface="Franklin Gothic Book" charset="0"/>
              </a:rPr>
              <a:pPr algn="ctr" eaLnBrk="1" hangingPunct="1">
                <a:defRPr/>
              </a:pPr>
              <a:t>‹Nr.›</a:t>
            </a:fld>
            <a:endParaRPr lang="es-ES" sz="900" dirty="0">
              <a:solidFill>
                <a:schemeClr val="bg1"/>
              </a:solidFill>
              <a:latin typeface="Franklin Gothic Book" charset="0"/>
              <a:cs typeface="Franklin Gothic Book" charset="0"/>
            </a:endParaRPr>
          </a:p>
        </p:txBody>
      </p:sp>
      <p:grpSp>
        <p:nvGrpSpPr>
          <p:cNvPr id="16" name="Agrupar 15"/>
          <p:cNvGrpSpPr/>
          <p:nvPr userDrawn="1"/>
        </p:nvGrpSpPr>
        <p:grpSpPr>
          <a:xfrm>
            <a:off x="352639" y="142874"/>
            <a:ext cx="8278733" cy="6299457"/>
            <a:chOff x="352639" y="142874"/>
            <a:chExt cx="8278733" cy="6299457"/>
          </a:xfrm>
        </p:grpSpPr>
        <p:cxnSp>
          <p:nvCxnSpPr>
            <p:cNvPr id="21" name="Conector recto 20"/>
            <p:cNvCxnSpPr/>
            <p:nvPr userDrawn="1"/>
          </p:nvCxnSpPr>
          <p:spPr>
            <a:xfrm>
              <a:off x="487411" y="142874"/>
              <a:ext cx="0" cy="6299457"/>
            </a:xfrm>
            <a:prstGeom prst="line">
              <a:avLst/>
            </a:prstGeom>
            <a:ln w="3175" cmpd="sng">
              <a:noFill/>
              <a:prstDash val="dot"/>
            </a:ln>
          </p:spPr>
          <p:style>
            <a:lnRef idx="1">
              <a:schemeClr val="dk1"/>
            </a:lnRef>
            <a:fillRef idx="0">
              <a:schemeClr val="dk1"/>
            </a:fillRef>
            <a:effectRef idx="0">
              <a:schemeClr val="dk1"/>
            </a:effectRef>
            <a:fontRef idx="minor">
              <a:schemeClr val="tx1"/>
            </a:fontRef>
          </p:style>
        </p:cxnSp>
        <p:cxnSp>
          <p:nvCxnSpPr>
            <p:cNvPr id="24" name="Conector recto 23"/>
            <p:cNvCxnSpPr/>
            <p:nvPr userDrawn="1"/>
          </p:nvCxnSpPr>
          <p:spPr>
            <a:xfrm>
              <a:off x="8631372" y="142874"/>
              <a:ext cx="0" cy="6299457"/>
            </a:xfrm>
            <a:prstGeom prst="line">
              <a:avLst/>
            </a:prstGeom>
            <a:ln w="3175" cmpd="sng">
              <a:noFill/>
              <a:prstDash val="dot"/>
            </a:ln>
          </p:spPr>
          <p:style>
            <a:lnRef idx="1">
              <a:schemeClr val="dk1"/>
            </a:lnRef>
            <a:fillRef idx="0">
              <a:schemeClr val="dk1"/>
            </a:fillRef>
            <a:effectRef idx="0">
              <a:schemeClr val="dk1"/>
            </a:effectRef>
            <a:fontRef idx="minor">
              <a:schemeClr val="tx1"/>
            </a:fontRef>
          </p:style>
        </p:cxnSp>
        <p:cxnSp>
          <p:nvCxnSpPr>
            <p:cNvPr id="25" name="Conector recto 24"/>
            <p:cNvCxnSpPr/>
            <p:nvPr userDrawn="1"/>
          </p:nvCxnSpPr>
          <p:spPr>
            <a:xfrm>
              <a:off x="5916719" y="142874"/>
              <a:ext cx="0" cy="6299457"/>
            </a:xfrm>
            <a:prstGeom prst="line">
              <a:avLst/>
            </a:prstGeom>
            <a:ln w="3175" cmpd="sng">
              <a:noFill/>
              <a:prstDash val="dot"/>
            </a:ln>
          </p:spPr>
          <p:style>
            <a:lnRef idx="1">
              <a:schemeClr val="dk1"/>
            </a:lnRef>
            <a:fillRef idx="0">
              <a:schemeClr val="dk1"/>
            </a:fillRef>
            <a:effectRef idx="0">
              <a:schemeClr val="dk1"/>
            </a:effectRef>
            <a:fontRef idx="minor">
              <a:schemeClr val="tx1"/>
            </a:fontRef>
          </p:style>
        </p:cxnSp>
        <p:cxnSp>
          <p:nvCxnSpPr>
            <p:cNvPr id="26" name="Conector recto 25"/>
            <p:cNvCxnSpPr/>
            <p:nvPr userDrawn="1"/>
          </p:nvCxnSpPr>
          <p:spPr>
            <a:xfrm>
              <a:off x="3202065" y="142874"/>
              <a:ext cx="0" cy="6299457"/>
            </a:xfrm>
            <a:prstGeom prst="line">
              <a:avLst/>
            </a:prstGeom>
            <a:ln w="3175" cmpd="sng">
              <a:noFill/>
              <a:prstDash val="dot"/>
            </a:ln>
          </p:spPr>
          <p:style>
            <a:lnRef idx="1">
              <a:schemeClr val="dk1"/>
            </a:lnRef>
            <a:fillRef idx="0">
              <a:schemeClr val="dk1"/>
            </a:fillRef>
            <a:effectRef idx="0">
              <a:schemeClr val="dk1"/>
            </a:effectRef>
            <a:fontRef idx="minor">
              <a:schemeClr val="tx1"/>
            </a:fontRef>
          </p:style>
        </p:cxnSp>
        <p:cxnSp>
          <p:nvCxnSpPr>
            <p:cNvPr id="27" name="Conector recto 26"/>
            <p:cNvCxnSpPr/>
            <p:nvPr userDrawn="1"/>
          </p:nvCxnSpPr>
          <p:spPr>
            <a:xfrm>
              <a:off x="352639" y="142874"/>
              <a:ext cx="0" cy="576654"/>
            </a:xfrm>
            <a:prstGeom prst="line">
              <a:avLst/>
            </a:prstGeom>
            <a:ln w="3175" cmpd="sng">
              <a:noFill/>
              <a:prstDash val="dot"/>
            </a:ln>
          </p:spPr>
          <p:style>
            <a:lnRef idx="1">
              <a:schemeClr val="dk1"/>
            </a:lnRef>
            <a:fillRef idx="0">
              <a:schemeClr val="dk1"/>
            </a:fillRef>
            <a:effectRef idx="0">
              <a:schemeClr val="dk1"/>
            </a:effectRef>
            <a:fontRef idx="minor">
              <a:schemeClr val="tx1"/>
            </a:fontRef>
          </p:style>
        </p:cxnSp>
      </p:grpSp>
      <p:sp>
        <p:nvSpPr>
          <p:cNvPr id="17" name="Rectángulo 4"/>
          <p:cNvSpPr>
            <a:spLocks noChangeArrowheads="1"/>
          </p:cNvSpPr>
          <p:nvPr userDrawn="1"/>
        </p:nvSpPr>
        <p:spPr bwMode="auto">
          <a:xfrm>
            <a:off x="1927738" y="6565920"/>
            <a:ext cx="6581859"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r" eaLnBrk="1" hangingPunct="1">
              <a:lnSpc>
                <a:spcPct val="110000"/>
              </a:lnSpc>
              <a:spcBef>
                <a:spcPts val="0"/>
              </a:spcBef>
            </a:pPr>
            <a:r>
              <a:rPr lang="es-ES_tradnl" sz="900" dirty="0" smtClean="0">
                <a:solidFill>
                  <a:schemeClr val="bg1"/>
                </a:solidFill>
                <a:latin typeface="+mj-lt"/>
                <a:cs typeface="Franklin Gothic Book"/>
              </a:rPr>
              <a:t>SEMINARIO CUANTI </a:t>
            </a:r>
            <a:r>
              <a:rPr lang="es-ES_tradnl" sz="900" dirty="0" smtClean="0">
                <a:solidFill>
                  <a:schemeClr val="bg1"/>
                </a:solidFill>
                <a:latin typeface="Franklin Gothic Book"/>
                <a:cs typeface="Franklin Gothic Book"/>
              </a:rPr>
              <a:t>|</a:t>
            </a:r>
            <a:r>
              <a:rPr lang="es-ES_tradnl" sz="900" baseline="0" dirty="0" smtClean="0">
                <a:solidFill>
                  <a:schemeClr val="bg1"/>
                </a:solidFill>
                <a:latin typeface="Franklin Gothic Book"/>
                <a:cs typeface="Franklin Gothic Book"/>
              </a:rPr>
              <a:t> </a:t>
            </a:r>
            <a:r>
              <a:rPr lang="es-ES_tradnl" sz="900" dirty="0" smtClean="0">
                <a:solidFill>
                  <a:schemeClr val="bg1"/>
                </a:solidFill>
                <a:latin typeface="Franklin Gothic Book"/>
                <a:cs typeface="Franklin Gothic Book"/>
              </a:rPr>
              <a:t>Sesión 1: revisión de conceptos mínimos</a:t>
            </a:r>
          </a:p>
          <a:p>
            <a:pPr lvl="0" algn="r" eaLnBrk="1" hangingPunct="1">
              <a:lnSpc>
                <a:spcPct val="110000"/>
              </a:lnSpc>
              <a:spcBef>
                <a:spcPts val="0"/>
              </a:spcBef>
            </a:pPr>
            <a:endParaRPr lang="es-MX" altLang="es-MX" sz="900" dirty="0">
              <a:solidFill>
                <a:schemeClr val="bg1"/>
              </a:solidFill>
              <a:latin typeface="Franklin Gothic Book"/>
              <a:cs typeface="Franklin Gothic Book"/>
            </a:endParaRPr>
          </a:p>
        </p:txBody>
      </p:sp>
    </p:spTree>
    <p:extLst>
      <p:ext uri="{BB962C8B-B14F-4D97-AF65-F5344CB8AC3E}">
        <p14:creationId xmlns:p14="http://schemas.microsoft.com/office/powerpoint/2010/main" val="1239439589"/>
      </p:ext>
    </p:extLst>
  </p:cSld>
  <p:clrMap bg1="lt1" tx1="dk1" bg2="lt2" tx2="dk2" accent1="accent1" accent2="accent2" accent3="accent3" accent4="accent4" accent5="accent5" accent6="accent6" hlink="hlink" folHlink="folHlink"/>
  <p:sldLayoutIdLst>
    <p:sldLayoutId id="2147483826" r:id="rId1"/>
    <p:sldLayoutId id="2147483828" r:id="rId2"/>
    <p:sldLayoutId id="214748382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162681"/>
      </p:ext>
    </p:extLst>
  </p:cSld>
  <p:clrMap bg1="lt1" tx1="dk1" bg2="lt2" tx2="dk2" accent1="accent1" accent2="accent2" accent3="accent3" accent4="accent4" accent5="accent5" accent6="accent6" hlink="hlink" folHlink="folHlink"/>
  <p:sldLayoutIdLst>
    <p:sldLayoutId id="214748384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216995" cy="7056000"/>
          </a:xfrm>
          <a:prstGeom prst="rect">
            <a:avLst/>
          </a:prstGeom>
        </p:spPr>
      </p:pic>
    </p:spTree>
    <p:extLst>
      <p:ext uri="{BB962C8B-B14F-4D97-AF65-F5344CB8AC3E}">
        <p14:creationId xmlns:p14="http://schemas.microsoft.com/office/powerpoint/2010/main" val="21650183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70381" y="1091336"/>
            <a:ext cx="7132822" cy="646331"/>
          </a:xfrm>
          <a:prstGeom prst="rect">
            <a:avLst/>
          </a:prstGeom>
          <a:noFill/>
        </p:spPr>
        <p:txBody>
          <a:bodyPr wrap="square" rtlCol="0">
            <a:spAutoFit/>
          </a:bodyPr>
          <a:lstStyle/>
          <a:p>
            <a:r>
              <a:rPr lang="es-ES" dirty="0" smtClean="0"/>
              <a:t>Regla 68% - 95% - 99.7%</a:t>
            </a:r>
          </a:p>
          <a:p>
            <a:endParaRPr lang="es-ES" dirty="0"/>
          </a:p>
        </p:txBody>
      </p:sp>
      <p:sp>
        <p:nvSpPr>
          <p:cNvPr id="3" name="Título 1"/>
          <p:cNvSpPr txBox="1">
            <a:spLocks/>
          </p:cNvSpPr>
          <p:nvPr/>
        </p:nvSpPr>
        <p:spPr>
          <a:xfrm>
            <a:off x="1322781" y="324859"/>
            <a:ext cx="6497229" cy="620413"/>
          </a:xfrm>
          <a:prstGeom prst="rect">
            <a:avLst/>
          </a:prstGeom>
        </p:spPr>
        <p:txBody>
          <a:bodyPr/>
          <a:lstStyle>
            <a:defPPr>
              <a:defRPr lang="es-ES"/>
            </a:defPPr>
            <a:lvl1pPr defTabSz="914400" eaLnBrk="1" fontAlgn="auto" latinLnBrk="0" hangingPunct="1">
              <a:lnSpc>
                <a:spcPct val="90000"/>
              </a:lnSpc>
              <a:spcAft>
                <a:spcPts val="0"/>
              </a:spcAft>
              <a:buNone/>
              <a:defRPr sz="2000" b="1">
                <a:solidFill>
                  <a:schemeClr val="accent5"/>
                </a:solidFill>
                <a:latin typeface="Palatino Linotype" charset="0"/>
                <a:ea typeface="Palatino Linotype" charset="0"/>
                <a:cs typeface="Palatino Linotype" charset="0"/>
              </a:defRPr>
            </a:lvl1pPr>
          </a:lstStyle>
          <a:p>
            <a:pPr algn="ctr"/>
            <a:r>
              <a:rPr lang="es-ES_tradnl" sz="2400" dirty="0" smtClean="0"/>
              <a:t>Distribuci</a:t>
            </a:r>
            <a:r>
              <a:rPr lang="es-ES_tradnl" sz="2400" dirty="0" smtClean="0"/>
              <a:t>ón normal</a:t>
            </a:r>
            <a:endParaRPr lang="es-ES_tradnl" sz="2400" dirty="0"/>
          </a:p>
        </p:txBody>
      </p:sp>
      <p:pic>
        <p:nvPicPr>
          <p:cNvPr id="6" name="Imagen 5"/>
          <p:cNvPicPr>
            <a:picLocks noChangeAspect="1"/>
          </p:cNvPicPr>
          <p:nvPr/>
        </p:nvPicPr>
        <p:blipFill>
          <a:blip r:embed="rId2"/>
          <a:stretch>
            <a:fillRect/>
          </a:stretch>
        </p:blipFill>
        <p:spPr>
          <a:xfrm>
            <a:off x="1727200" y="2239366"/>
            <a:ext cx="5194300" cy="3158134"/>
          </a:xfrm>
          <a:prstGeom prst="rect">
            <a:avLst/>
          </a:prstGeom>
        </p:spPr>
      </p:pic>
    </p:spTree>
    <p:extLst>
      <p:ext uri="{BB962C8B-B14F-4D97-AF65-F5344CB8AC3E}">
        <p14:creationId xmlns:p14="http://schemas.microsoft.com/office/powerpoint/2010/main" val="367145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70381" y="1091336"/>
            <a:ext cx="7132822" cy="3139321"/>
          </a:xfrm>
          <a:prstGeom prst="rect">
            <a:avLst/>
          </a:prstGeom>
          <a:noFill/>
        </p:spPr>
        <p:txBody>
          <a:bodyPr wrap="square" rtlCol="0">
            <a:spAutoFit/>
          </a:bodyPr>
          <a:lstStyle/>
          <a:p>
            <a:r>
              <a:rPr lang="es-ES" dirty="0" smtClean="0"/>
              <a:t>Ejemplo:</a:t>
            </a:r>
          </a:p>
          <a:p>
            <a:endParaRPr lang="es-ES" dirty="0"/>
          </a:p>
          <a:p>
            <a:r>
              <a:rPr lang="es-ES" dirty="0" smtClean="0"/>
              <a:t>La temperatura en el mes registró una media de 28 grados, con una valor mínimo de 25 y un máximo de 31. ¿Cuál fue la desviación estándar? </a:t>
            </a:r>
          </a:p>
          <a:p>
            <a:endParaRPr lang="es-ES" dirty="0"/>
          </a:p>
          <a:p>
            <a:endParaRPr lang="es-ES" dirty="0" smtClean="0"/>
          </a:p>
          <a:p>
            <a:r>
              <a:rPr lang="es-ES" dirty="0" smtClean="0"/>
              <a:t> a) 1                               28± (3x1)=(31 25)</a:t>
            </a:r>
          </a:p>
          <a:p>
            <a:r>
              <a:rPr lang="es-ES" dirty="0" smtClean="0"/>
              <a:t>b) 1.5                             28</a:t>
            </a:r>
            <a:r>
              <a:rPr lang="es-ES" dirty="0" smtClean="0"/>
              <a:t>± (3x1.5)=(32.528)</a:t>
            </a:r>
          </a:p>
          <a:p>
            <a:r>
              <a:rPr lang="es-ES" dirty="0" smtClean="0"/>
              <a:t>c) 2                                 </a:t>
            </a:r>
            <a:r>
              <a:rPr lang="es-ES" dirty="0"/>
              <a:t>28</a:t>
            </a:r>
            <a:r>
              <a:rPr lang="es-ES" dirty="0" smtClean="0"/>
              <a:t>± (3x2)=(34 28) </a:t>
            </a:r>
            <a:endParaRPr lang="es-ES" dirty="0" smtClean="0"/>
          </a:p>
          <a:p>
            <a:endParaRPr lang="es-ES" dirty="0" smtClean="0"/>
          </a:p>
          <a:p>
            <a:endParaRPr lang="es-ES" dirty="0"/>
          </a:p>
        </p:txBody>
      </p:sp>
      <p:sp>
        <p:nvSpPr>
          <p:cNvPr id="3" name="Título 1"/>
          <p:cNvSpPr txBox="1">
            <a:spLocks/>
          </p:cNvSpPr>
          <p:nvPr/>
        </p:nvSpPr>
        <p:spPr>
          <a:xfrm>
            <a:off x="1322781" y="324859"/>
            <a:ext cx="6497229" cy="620413"/>
          </a:xfrm>
          <a:prstGeom prst="rect">
            <a:avLst/>
          </a:prstGeom>
        </p:spPr>
        <p:txBody>
          <a:bodyPr/>
          <a:lstStyle>
            <a:defPPr>
              <a:defRPr lang="es-ES"/>
            </a:defPPr>
            <a:lvl1pPr defTabSz="914400" eaLnBrk="1" fontAlgn="auto" latinLnBrk="0" hangingPunct="1">
              <a:lnSpc>
                <a:spcPct val="90000"/>
              </a:lnSpc>
              <a:spcAft>
                <a:spcPts val="0"/>
              </a:spcAft>
              <a:buNone/>
              <a:defRPr sz="2000" b="1">
                <a:solidFill>
                  <a:schemeClr val="accent5"/>
                </a:solidFill>
                <a:latin typeface="Palatino Linotype" charset="0"/>
                <a:ea typeface="Palatino Linotype" charset="0"/>
                <a:cs typeface="Palatino Linotype" charset="0"/>
              </a:defRPr>
            </a:lvl1pPr>
          </a:lstStyle>
          <a:p>
            <a:pPr algn="ctr"/>
            <a:r>
              <a:rPr lang="es-ES_tradnl" sz="2400" dirty="0" smtClean="0"/>
              <a:t>Distribuci</a:t>
            </a:r>
            <a:r>
              <a:rPr lang="es-ES_tradnl" sz="2400" dirty="0" smtClean="0"/>
              <a:t>ón normal</a:t>
            </a:r>
            <a:endParaRPr lang="es-ES_tradnl" sz="2400" dirty="0"/>
          </a:p>
        </p:txBody>
      </p:sp>
      <p:pic>
        <p:nvPicPr>
          <p:cNvPr id="5" name="Imagen 4"/>
          <p:cNvPicPr>
            <a:picLocks noChangeAspect="1"/>
          </p:cNvPicPr>
          <p:nvPr/>
        </p:nvPicPr>
        <p:blipFill>
          <a:blip r:embed="rId2"/>
          <a:stretch>
            <a:fillRect/>
          </a:stretch>
        </p:blipFill>
        <p:spPr>
          <a:xfrm>
            <a:off x="2819400" y="3822700"/>
            <a:ext cx="3505200" cy="2120900"/>
          </a:xfrm>
          <a:prstGeom prst="rect">
            <a:avLst/>
          </a:prstGeom>
        </p:spPr>
      </p:pic>
      <p:sp>
        <p:nvSpPr>
          <p:cNvPr id="4" name="CuadroTexto 3"/>
          <p:cNvSpPr txBox="1"/>
          <p:nvPr/>
        </p:nvSpPr>
        <p:spPr>
          <a:xfrm>
            <a:off x="4318000" y="5943600"/>
            <a:ext cx="431800" cy="369332"/>
          </a:xfrm>
          <a:prstGeom prst="rect">
            <a:avLst/>
          </a:prstGeom>
          <a:noFill/>
        </p:spPr>
        <p:txBody>
          <a:bodyPr wrap="square" rtlCol="0">
            <a:spAutoFit/>
          </a:bodyPr>
          <a:lstStyle/>
          <a:p>
            <a:r>
              <a:rPr lang="es-ES" dirty="0" smtClean="0"/>
              <a:t>28</a:t>
            </a:r>
            <a:endParaRPr lang="es-ES" dirty="0"/>
          </a:p>
        </p:txBody>
      </p:sp>
      <p:sp>
        <p:nvSpPr>
          <p:cNvPr id="7" name="CuadroTexto 6"/>
          <p:cNvSpPr txBox="1"/>
          <p:nvPr/>
        </p:nvSpPr>
        <p:spPr>
          <a:xfrm>
            <a:off x="5892800" y="5943600"/>
            <a:ext cx="431800" cy="369332"/>
          </a:xfrm>
          <a:prstGeom prst="rect">
            <a:avLst/>
          </a:prstGeom>
          <a:noFill/>
        </p:spPr>
        <p:txBody>
          <a:bodyPr wrap="square" rtlCol="0">
            <a:spAutoFit/>
          </a:bodyPr>
          <a:lstStyle/>
          <a:p>
            <a:r>
              <a:rPr lang="es-ES" dirty="0" smtClean="0"/>
              <a:t>31</a:t>
            </a:r>
            <a:endParaRPr lang="es-ES" dirty="0"/>
          </a:p>
        </p:txBody>
      </p:sp>
      <p:sp>
        <p:nvSpPr>
          <p:cNvPr id="8" name="CuadroTexto 7"/>
          <p:cNvSpPr txBox="1"/>
          <p:nvPr/>
        </p:nvSpPr>
        <p:spPr>
          <a:xfrm>
            <a:off x="2768600" y="5943600"/>
            <a:ext cx="431800" cy="369332"/>
          </a:xfrm>
          <a:prstGeom prst="rect">
            <a:avLst/>
          </a:prstGeom>
          <a:noFill/>
        </p:spPr>
        <p:txBody>
          <a:bodyPr wrap="square" rtlCol="0">
            <a:spAutoFit/>
          </a:bodyPr>
          <a:lstStyle/>
          <a:p>
            <a:r>
              <a:rPr lang="es-ES" dirty="0" smtClean="0"/>
              <a:t>25</a:t>
            </a:r>
            <a:endParaRPr lang="es-ES" dirty="0"/>
          </a:p>
        </p:txBody>
      </p:sp>
    </p:spTree>
    <p:extLst>
      <p:ext uri="{BB962C8B-B14F-4D97-AF65-F5344CB8AC3E}">
        <p14:creationId xmlns:p14="http://schemas.microsoft.com/office/powerpoint/2010/main" val="243585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51281" y="969808"/>
            <a:ext cx="4760519" cy="5078314"/>
          </a:xfrm>
          <a:prstGeom prst="rect">
            <a:avLst/>
          </a:prstGeom>
          <a:noFill/>
        </p:spPr>
        <p:txBody>
          <a:bodyPr wrap="square" rtlCol="0">
            <a:spAutoFit/>
          </a:bodyPr>
          <a:lstStyle/>
          <a:p>
            <a:r>
              <a:rPr lang="es-ES" dirty="0" smtClean="0"/>
              <a:t>Para poder comparar distribuciones es necesario estandarizar:</a:t>
            </a:r>
          </a:p>
          <a:p>
            <a:endParaRPr lang="es-ES" dirty="0"/>
          </a:p>
          <a:p>
            <a:endParaRPr lang="es-ES" dirty="0" smtClean="0"/>
          </a:p>
          <a:p>
            <a:r>
              <a:rPr lang="es-ES" i="1" dirty="0" smtClean="0"/>
              <a:t>z </a:t>
            </a:r>
            <a:r>
              <a:rPr lang="es-ES" dirty="0" smtClean="0"/>
              <a:t>= (</a:t>
            </a:r>
            <a:r>
              <a:rPr lang="es-ES" i="1" dirty="0" smtClean="0"/>
              <a:t>x</a:t>
            </a:r>
            <a:r>
              <a:rPr lang="es-ES" dirty="0" smtClean="0"/>
              <a:t>-μ) </a:t>
            </a:r>
          </a:p>
          <a:p>
            <a:r>
              <a:rPr lang="es-ES" dirty="0" smtClean="0"/>
              <a:t>         </a:t>
            </a:r>
            <a:r>
              <a:rPr lang="es-ES" dirty="0" err="1" smtClean="0"/>
              <a:t>σ</a:t>
            </a:r>
            <a:endParaRPr lang="es-ES" dirty="0"/>
          </a:p>
          <a:p>
            <a:endParaRPr lang="es-ES" dirty="0"/>
          </a:p>
          <a:p>
            <a:r>
              <a:rPr lang="es-ES" dirty="0" smtClean="0"/>
              <a:t>A esta distribución se le conoce como normal estandarizada, tiene </a:t>
            </a:r>
            <a:r>
              <a:rPr lang="es-ES" dirty="0" smtClean="0"/>
              <a:t>μ=0 y </a:t>
            </a:r>
            <a:r>
              <a:rPr lang="es-ES" dirty="0" err="1" smtClean="0"/>
              <a:t>σ</a:t>
            </a:r>
            <a:r>
              <a:rPr lang="es-ES" dirty="0" smtClean="0"/>
              <a:t>=1 </a:t>
            </a:r>
            <a:r>
              <a:rPr lang="es-ES" dirty="0" smtClean="0"/>
              <a:t> </a:t>
            </a:r>
          </a:p>
          <a:p>
            <a:endParaRPr lang="es-ES" dirty="0" smtClean="0"/>
          </a:p>
          <a:p>
            <a:r>
              <a:rPr lang="es-ES" dirty="0" smtClean="0"/>
              <a:t>Los valores de la distribuci</a:t>
            </a:r>
            <a:r>
              <a:rPr lang="es-ES" dirty="0" smtClean="0"/>
              <a:t>ón pueden utilizarse para calcular los percentiles.</a:t>
            </a:r>
          </a:p>
          <a:p>
            <a:endParaRPr lang="es-ES" dirty="0"/>
          </a:p>
          <a:p>
            <a:r>
              <a:rPr lang="es-ES" dirty="0" smtClean="0"/>
              <a:t>Un percentil es el porcentaje de observaciones que están por debajo de un punto determinado</a:t>
            </a:r>
          </a:p>
          <a:p>
            <a:endParaRPr lang="es-ES" dirty="0"/>
          </a:p>
          <a:p>
            <a:endParaRPr lang="es-ES" dirty="0"/>
          </a:p>
          <a:p>
            <a:endParaRPr lang="es-ES" dirty="0"/>
          </a:p>
        </p:txBody>
      </p:sp>
      <p:sp>
        <p:nvSpPr>
          <p:cNvPr id="3" name="Título 1"/>
          <p:cNvSpPr txBox="1">
            <a:spLocks/>
          </p:cNvSpPr>
          <p:nvPr/>
        </p:nvSpPr>
        <p:spPr>
          <a:xfrm>
            <a:off x="1322781" y="324859"/>
            <a:ext cx="6497229" cy="620413"/>
          </a:xfrm>
          <a:prstGeom prst="rect">
            <a:avLst/>
          </a:prstGeom>
        </p:spPr>
        <p:txBody>
          <a:bodyPr/>
          <a:lstStyle>
            <a:defPPr>
              <a:defRPr lang="es-ES"/>
            </a:defPPr>
            <a:lvl1pPr defTabSz="914400" eaLnBrk="1" fontAlgn="auto" latinLnBrk="0" hangingPunct="1">
              <a:lnSpc>
                <a:spcPct val="90000"/>
              </a:lnSpc>
              <a:spcAft>
                <a:spcPts val="0"/>
              </a:spcAft>
              <a:buNone/>
              <a:defRPr sz="2000" b="1">
                <a:solidFill>
                  <a:schemeClr val="accent5"/>
                </a:solidFill>
                <a:latin typeface="Palatino Linotype" charset="0"/>
                <a:ea typeface="Palatino Linotype" charset="0"/>
                <a:cs typeface="Palatino Linotype" charset="0"/>
              </a:defRPr>
            </a:lvl1pPr>
          </a:lstStyle>
          <a:p>
            <a:pPr algn="ctr"/>
            <a:r>
              <a:rPr lang="es-ES_tradnl" sz="2400" dirty="0" smtClean="0"/>
              <a:t>Distribuci</a:t>
            </a:r>
            <a:r>
              <a:rPr lang="es-ES_tradnl" sz="2400" dirty="0" smtClean="0"/>
              <a:t>ón normal estandarizada</a:t>
            </a:r>
            <a:endParaRPr lang="es-ES_tradnl" sz="2400" dirty="0"/>
          </a:p>
        </p:txBody>
      </p:sp>
      <p:cxnSp>
        <p:nvCxnSpPr>
          <p:cNvPr id="9" name="Conector recto 8"/>
          <p:cNvCxnSpPr/>
          <p:nvPr/>
        </p:nvCxnSpPr>
        <p:spPr>
          <a:xfrm flipV="1">
            <a:off x="1206500" y="2413000"/>
            <a:ext cx="381000" cy="127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Imagen 9"/>
          <p:cNvPicPr>
            <a:picLocks noChangeAspect="1"/>
          </p:cNvPicPr>
          <p:nvPr/>
        </p:nvPicPr>
        <p:blipFill>
          <a:blip r:embed="rId2"/>
          <a:stretch>
            <a:fillRect/>
          </a:stretch>
        </p:blipFill>
        <p:spPr>
          <a:xfrm>
            <a:off x="5638800" y="1930400"/>
            <a:ext cx="3302000" cy="2197100"/>
          </a:xfrm>
          <a:prstGeom prst="rect">
            <a:avLst/>
          </a:prstGeom>
        </p:spPr>
      </p:pic>
    </p:spTree>
    <p:extLst>
      <p:ext uri="{BB962C8B-B14F-4D97-AF65-F5344CB8AC3E}">
        <p14:creationId xmlns:p14="http://schemas.microsoft.com/office/powerpoint/2010/main" val="2101559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322781" y="324859"/>
            <a:ext cx="6497229" cy="620413"/>
          </a:xfrm>
          <a:prstGeom prst="rect">
            <a:avLst/>
          </a:prstGeom>
        </p:spPr>
        <p:txBody>
          <a:bodyPr/>
          <a:lstStyle>
            <a:defPPr>
              <a:defRPr lang="es-ES"/>
            </a:defPPr>
            <a:lvl1pPr defTabSz="914400" eaLnBrk="1" fontAlgn="auto" latinLnBrk="0" hangingPunct="1">
              <a:lnSpc>
                <a:spcPct val="90000"/>
              </a:lnSpc>
              <a:spcAft>
                <a:spcPts val="0"/>
              </a:spcAft>
              <a:buNone/>
              <a:defRPr sz="2000" b="1">
                <a:solidFill>
                  <a:schemeClr val="accent5"/>
                </a:solidFill>
                <a:latin typeface="Palatino Linotype" charset="0"/>
                <a:ea typeface="Palatino Linotype" charset="0"/>
                <a:cs typeface="Palatino Linotype" charset="0"/>
              </a:defRPr>
            </a:lvl1pPr>
          </a:lstStyle>
          <a:p>
            <a:pPr algn="ctr"/>
            <a:r>
              <a:rPr lang="es-ES_tradnl" sz="2400" dirty="0" smtClean="0"/>
              <a:t>Distribuci</a:t>
            </a:r>
            <a:r>
              <a:rPr lang="es-ES_tradnl" sz="2400" dirty="0" smtClean="0"/>
              <a:t>ón normal estandarizada</a:t>
            </a:r>
            <a:endParaRPr lang="es-ES_tradnl" sz="2400" dirty="0"/>
          </a:p>
        </p:txBody>
      </p:sp>
      <p:pic>
        <p:nvPicPr>
          <p:cNvPr id="11" name="Imagen 10"/>
          <p:cNvPicPr>
            <a:picLocks noChangeAspect="1"/>
          </p:cNvPicPr>
          <p:nvPr/>
        </p:nvPicPr>
        <p:blipFill>
          <a:blip r:embed="rId2"/>
          <a:stretch>
            <a:fillRect/>
          </a:stretch>
        </p:blipFill>
        <p:spPr>
          <a:xfrm>
            <a:off x="2146300" y="787400"/>
            <a:ext cx="4845409" cy="5473700"/>
          </a:xfrm>
          <a:prstGeom prst="rect">
            <a:avLst/>
          </a:prstGeom>
        </p:spPr>
      </p:pic>
    </p:spTree>
    <p:extLst>
      <p:ext uri="{BB962C8B-B14F-4D97-AF65-F5344CB8AC3E}">
        <p14:creationId xmlns:p14="http://schemas.microsoft.com/office/powerpoint/2010/main" val="1424868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51281" y="969808"/>
            <a:ext cx="6805219" cy="3416320"/>
          </a:xfrm>
          <a:prstGeom prst="rect">
            <a:avLst/>
          </a:prstGeom>
          <a:noFill/>
        </p:spPr>
        <p:txBody>
          <a:bodyPr wrap="square" rtlCol="0">
            <a:spAutoFit/>
          </a:bodyPr>
          <a:lstStyle/>
          <a:p>
            <a:endParaRPr lang="es-ES" dirty="0"/>
          </a:p>
          <a:p>
            <a:r>
              <a:rPr lang="es-ES" dirty="0" smtClean="0"/>
              <a:t>Para calcular un tamaño de muestra suficiente que nos permita hacer inferencias sobre la poblaci</a:t>
            </a:r>
            <a:r>
              <a:rPr lang="es-ES" dirty="0" smtClean="0"/>
              <a:t>ón, se utiliza la siguiente fórmula</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a:p>
        </p:txBody>
      </p:sp>
      <p:sp>
        <p:nvSpPr>
          <p:cNvPr id="3" name="Título 1"/>
          <p:cNvSpPr txBox="1">
            <a:spLocks/>
          </p:cNvSpPr>
          <p:nvPr/>
        </p:nvSpPr>
        <p:spPr>
          <a:xfrm>
            <a:off x="1322781" y="324859"/>
            <a:ext cx="6497229" cy="620413"/>
          </a:xfrm>
          <a:prstGeom prst="rect">
            <a:avLst/>
          </a:prstGeom>
        </p:spPr>
        <p:txBody>
          <a:bodyPr/>
          <a:lstStyle>
            <a:defPPr>
              <a:defRPr lang="es-ES"/>
            </a:defPPr>
            <a:lvl1pPr defTabSz="914400" eaLnBrk="1" fontAlgn="auto" latinLnBrk="0" hangingPunct="1">
              <a:lnSpc>
                <a:spcPct val="90000"/>
              </a:lnSpc>
              <a:spcAft>
                <a:spcPts val="0"/>
              </a:spcAft>
              <a:buNone/>
              <a:defRPr sz="2000" b="1">
                <a:solidFill>
                  <a:schemeClr val="accent5"/>
                </a:solidFill>
                <a:latin typeface="Palatino Linotype" charset="0"/>
                <a:ea typeface="Palatino Linotype" charset="0"/>
                <a:cs typeface="Palatino Linotype" charset="0"/>
              </a:defRPr>
            </a:lvl1pPr>
          </a:lstStyle>
          <a:p>
            <a:pPr algn="ctr"/>
            <a:r>
              <a:rPr lang="es-ES_tradnl" sz="2400" dirty="0" smtClean="0"/>
              <a:t>C</a:t>
            </a:r>
            <a:r>
              <a:rPr lang="es-ES_tradnl" sz="2400" dirty="0" smtClean="0"/>
              <a:t>álculo de muestra</a:t>
            </a:r>
            <a:endParaRPr lang="es-ES_tradnl" sz="2400" dirty="0"/>
          </a:p>
        </p:txBody>
      </p:sp>
      <p:pic>
        <p:nvPicPr>
          <p:cNvPr id="7" name="Imagen 6"/>
          <p:cNvPicPr>
            <a:picLocks noChangeAspect="1"/>
          </p:cNvPicPr>
          <p:nvPr/>
        </p:nvPicPr>
        <p:blipFill>
          <a:blip r:embed="rId2"/>
          <a:stretch>
            <a:fillRect/>
          </a:stretch>
        </p:blipFill>
        <p:spPr>
          <a:xfrm>
            <a:off x="1511300" y="2438400"/>
            <a:ext cx="5613400" cy="406400"/>
          </a:xfrm>
          <a:prstGeom prst="rect">
            <a:avLst/>
          </a:prstGeom>
        </p:spPr>
      </p:pic>
      <p:pic>
        <p:nvPicPr>
          <p:cNvPr id="11" name="Imagen 10"/>
          <p:cNvPicPr>
            <a:picLocks noChangeAspect="1"/>
          </p:cNvPicPr>
          <p:nvPr/>
        </p:nvPicPr>
        <p:blipFill>
          <a:blip r:embed="rId3"/>
          <a:stretch>
            <a:fillRect/>
          </a:stretch>
        </p:blipFill>
        <p:spPr>
          <a:xfrm>
            <a:off x="1511300" y="3683000"/>
            <a:ext cx="5613400" cy="406400"/>
          </a:xfrm>
          <a:prstGeom prst="rect">
            <a:avLst/>
          </a:prstGeom>
        </p:spPr>
      </p:pic>
    </p:spTree>
    <p:extLst>
      <p:ext uri="{BB962C8B-B14F-4D97-AF65-F5344CB8AC3E}">
        <p14:creationId xmlns:p14="http://schemas.microsoft.com/office/powerpoint/2010/main" val="1437548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14791" y="663598"/>
            <a:ext cx="6805219" cy="2031325"/>
          </a:xfrm>
          <a:prstGeom prst="rect">
            <a:avLst/>
          </a:prstGeom>
          <a:noFill/>
        </p:spPr>
        <p:txBody>
          <a:bodyPr wrap="square" rtlCol="0">
            <a:spAutoFit/>
          </a:bodyPr>
          <a:lstStyle/>
          <a:p>
            <a:endParaRPr lang="es-ES" sz="1400" dirty="0"/>
          </a:p>
          <a:p>
            <a:r>
              <a:rPr lang="es-ES" sz="1400" dirty="0" smtClean="0"/>
              <a:t>Ejemplo:</a:t>
            </a:r>
            <a:endParaRPr lang="es-ES" sz="1400" dirty="0"/>
          </a:p>
          <a:p>
            <a:r>
              <a:rPr lang="es-ES" sz="1400" dirty="0" smtClean="0"/>
              <a:t>Un grupo de investigadores quiere probar el posible efecto de un medicamento para la diabetes tomado por mujeres embarazadas sobre el desarrollo cognitivo de los niños. Como evidencia, quieren estimar el coeficiente intelectual durante tres años, de los hijos de las mujeres que tomaron el medicamento. </a:t>
            </a:r>
            <a:endParaRPr lang="es-ES" sz="1400" dirty="0"/>
          </a:p>
          <a:p>
            <a:r>
              <a:rPr lang="es-ES" sz="1400" dirty="0" smtClean="0"/>
              <a:t>Estudios anteriores señalan que la desviaci</a:t>
            </a:r>
            <a:r>
              <a:rPr lang="es-ES" sz="1400" dirty="0" smtClean="0"/>
              <a:t>ón estándar del coeficiente intelectual de los niños de 3 años es 18 puntos. Cuántos niños deben entrar en la muestra para tener un intervalo de confianza del 90% y un margen de error menor o igual a 4 puntos?</a:t>
            </a:r>
            <a:r>
              <a:rPr lang="es-ES" sz="1400" dirty="0" smtClean="0"/>
              <a:t> </a:t>
            </a:r>
            <a:endParaRPr lang="es-ES" dirty="0" smtClean="0"/>
          </a:p>
        </p:txBody>
      </p:sp>
      <p:sp>
        <p:nvSpPr>
          <p:cNvPr id="3" name="Título 1"/>
          <p:cNvSpPr txBox="1">
            <a:spLocks/>
          </p:cNvSpPr>
          <p:nvPr/>
        </p:nvSpPr>
        <p:spPr>
          <a:xfrm>
            <a:off x="1322781" y="324859"/>
            <a:ext cx="6497229" cy="620413"/>
          </a:xfrm>
          <a:prstGeom prst="rect">
            <a:avLst/>
          </a:prstGeom>
        </p:spPr>
        <p:txBody>
          <a:bodyPr/>
          <a:lstStyle>
            <a:defPPr>
              <a:defRPr lang="es-ES"/>
            </a:defPPr>
            <a:lvl1pPr defTabSz="914400" eaLnBrk="1" fontAlgn="auto" latinLnBrk="0" hangingPunct="1">
              <a:lnSpc>
                <a:spcPct val="90000"/>
              </a:lnSpc>
              <a:spcAft>
                <a:spcPts val="0"/>
              </a:spcAft>
              <a:buNone/>
              <a:defRPr sz="2000" b="1">
                <a:solidFill>
                  <a:schemeClr val="accent5"/>
                </a:solidFill>
                <a:latin typeface="Palatino Linotype" charset="0"/>
                <a:ea typeface="Palatino Linotype" charset="0"/>
                <a:cs typeface="Palatino Linotype" charset="0"/>
              </a:defRPr>
            </a:lvl1pPr>
          </a:lstStyle>
          <a:p>
            <a:pPr algn="ctr"/>
            <a:r>
              <a:rPr lang="es-ES_tradnl" sz="2400" dirty="0" smtClean="0"/>
              <a:t>C</a:t>
            </a:r>
            <a:r>
              <a:rPr lang="es-ES_tradnl" sz="2400" dirty="0" smtClean="0"/>
              <a:t>álculo de muestra</a:t>
            </a:r>
            <a:endParaRPr lang="es-ES_tradnl" sz="2400" dirty="0"/>
          </a:p>
        </p:txBody>
      </p:sp>
      <p:pic>
        <p:nvPicPr>
          <p:cNvPr id="4" name="Imagen 3"/>
          <p:cNvPicPr>
            <a:picLocks noChangeAspect="1"/>
          </p:cNvPicPr>
          <p:nvPr/>
        </p:nvPicPr>
        <p:blipFill>
          <a:blip r:embed="rId2"/>
          <a:stretch>
            <a:fillRect/>
          </a:stretch>
        </p:blipFill>
        <p:spPr>
          <a:xfrm>
            <a:off x="1765300" y="2857500"/>
            <a:ext cx="5613400" cy="3149600"/>
          </a:xfrm>
          <a:prstGeom prst="rect">
            <a:avLst/>
          </a:prstGeom>
        </p:spPr>
      </p:pic>
    </p:spTree>
    <p:extLst>
      <p:ext uri="{BB962C8B-B14F-4D97-AF65-F5344CB8AC3E}">
        <p14:creationId xmlns:p14="http://schemas.microsoft.com/office/powerpoint/2010/main" val="626052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ACIAS.png"/>
          <p:cNvPicPr>
            <a:picLocks noChangeAspect="1"/>
          </p:cNvPicPr>
          <p:nvPr/>
        </p:nvPicPr>
        <p:blipFill rotWithShape="1">
          <a:blip r:embed="rId2">
            <a:extLst>
              <a:ext uri="{28A0092B-C50C-407E-A947-70E740481C1C}">
                <a14:useLocalDpi xmlns:a14="http://schemas.microsoft.com/office/drawing/2010/main" val="0"/>
              </a:ext>
            </a:extLst>
          </a:blip>
          <a:srcRect l="9333" t="5830" b="6901"/>
          <a:stretch/>
        </p:blipFill>
        <p:spPr>
          <a:xfrm>
            <a:off x="12037" y="14990"/>
            <a:ext cx="9167692" cy="6858000"/>
          </a:xfrm>
          <a:prstGeom prst="rect">
            <a:avLst/>
          </a:prstGeom>
        </p:spPr>
      </p:pic>
    </p:spTree>
    <p:extLst>
      <p:ext uri="{BB962C8B-B14F-4D97-AF65-F5344CB8AC3E}">
        <p14:creationId xmlns:p14="http://schemas.microsoft.com/office/powerpoint/2010/main" val="11438586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Agrupar 2"/>
          <p:cNvGrpSpPr/>
          <p:nvPr/>
        </p:nvGrpSpPr>
        <p:grpSpPr>
          <a:xfrm>
            <a:off x="-1" y="0"/>
            <a:ext cx="9182969" cy="6885000"/>
            <a:chOff x="-1" y="0"/>
            <a:chExt cx="9182969" cy="688500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82969" cy="6885000"/>
            </a:xfrm>
            <a:prstGeom prst="rect">
              <a:avLst/>
            </a:prstGeom>
          </p:spPr>
        </p:pic>
        <p:pic>
          <p:nvPicPr>
            <p:cNvPr id="21" name="Imagen 20" descr="fondo SIMO.png"/>
            <p:cNvPicPr>
              <a:picLocks noChangeAspect="1"/>
            </p:cNvPicPr>
            <p:nvPr/>
          </p:nvPicPr>
          <p:blipFill rotWithShape="1">
            <a:blip r:embed="rId3">
              <a:extLst>
                <a:ext uri="{28A0092B-C50C-407E-A947-70E740481C1C}">
                  <a14:useLocalDpi xmlns:a14="http://schemas.microsoft.com/office/drawing/2010/main" val="0"/>
                </a:ext>
              </a:extLst>
            </a:blip>
            <a:srcRect l="2286" t="4325" r="2351" b="3503"/>
            <a:stretch/>
          </p:blipFill>
          <p:spPr>
            <a:xfrm>
              <a:off x="177331" y="191755"/>
              <a:ext cx="8828304" cy="6485176"/>
            </a:xfrm>
            <a:prstGeom prst="rect">
              <a:avLst/>
            </a:prstGeom>
          </p:spPr>
        </p:pic>
      </p:grpSp>
      <p:sp>
        <p:nvSpPr>
          <p:cNvPr id="9" name="Llamada ovalada 8"/>
          <p:cNvSpPr>
            <a:spLocks noChangeArrowheads="1"/>
          </p:cNvSpPr>
          <p:nvPr/>
        </p:nvSpPr>
        <p:spPr bwMode="auto">
          <a:xfrm>
            <a:off x="3228248" y="997403"/>
            <a:ext cx="2726470" cy="2580880"/>
          </a:xfrm>
          <a:prstGeom prst="wedgeEllipseCallout">
            <a:avLst>
              <a:gd name="adj1" fmla="val -40750"/>
              <a:gd name="adj2" fmla="val 54829"/>
            </a:avLst>
          </a:prstGeom>
          <a:solidFill>
            <a:schemeClr val="bg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s-ES" dirty="0">
              <a:solidFill>
                <a:schemeClr val="lt1"/>
              </a:solidFill>
              <a:latin typeface="+mn-lt"/>
              <a:ea typeface="+mn-ea"/>
              <a:cs typeface="+mn-cs"/>
            </a:endParaRPr>
          </a:p>
        </p:txBody>
      </p:sp>
      <p:sp>
        <p:nvSpPr>
          <p:cNvPr id="10" name="CuadroTexto 7"/>
          <p:cNvSpPr txBox="1">
            <a:spLocks noChangeArrowheads="1"/>
          </p:cNvSpPr>
          <p:nvPr/>
        </p:nvSpPr>
        <p:spPr bwMode="auto">
          <a:xfrm>
            <a:off x="1998192" y="3865589"/>
            <a:ext cx="5186582"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spcBef>
                <a:spcPts val="0"/>
              </a:spcBef>
            </a:pPr>
            <a:r>
              <a:rPr lang="es-ES_tradnl" sz="2000" dirty="0">
                <a:solidFill>
                  <a:schemeClr val="bg1"/>
                </a:solidFill>
                <a:latin typeface="+mj-lt"/>
              </a:rPr>
              <a:t>Taller sobre técnicas de </a:t>
            </a:r>
            <a:r>
              <a:rPr lang="es-ES_tradnl" sz="2000" dirty="0" smtClean="0">
                <a:solidFill>
                  <a:schemeClr val="bg1"/>
                </a:solidFill>
                <a:latin typeface="+mj-lt"/>
              </a:rPr>
              <a:t>investigación cuantitativa</a:t>
            </a:r>
          </a:p>
          <a:p>
            <a:pPr algn="ctr">
              <a:spcBef>
                <a:spcPts val="0"/>
              </a:spcBef>
            </a:pPr>
            <a:endParaRPr lang="es-ES_tradnl" sz="1600" dirty="0" smtClean="0">
              <a:solidFill>
                <a:schemeClr val="bg1"/>
              </a:solidFill>
              <a:latin typeface="+mn-lt"/>
            </a:endParaRPr>
          </a:p>
          <a:p>
            <a:pPr algn="ctr">
              <a:spcBef>
                <a:spcPts val="0"/>
              </a:spcBef>
            </a:pPr>
            <a:r>
              <a:rPr lang="es-ES_tradnl" sz="1600" dirty="0" smtClean="0">
                <a:solidFill>
                  <a:schemeClr val="bg1"/>
                </a:solidFill>
                <a:latin typeface="+mn-lt"/>
                <a:ea typeface="MS PGothic" charset="0"/>
                <a:cs typeface="MS PGothic" charset="0"/>
              </a:rPr>
              <a:t>Modulo </a:t>
            </a:r>
            <a:r>
              <a:rPr lang="es-ES_tradnl" sz="1600" dirty="0" smtClean="0">
                <a:solidFill>
                  <a:schemeClr val="bg1"/>
                </a:solidFill>
                <a:latin typeface="+mn-lt"/>
                <a:ea typeface="MS PGothic" charset="0"/>
                <a:cs typeface="MS PGothic" charset="0"/>
              </a:rPr>
              <a:t>IV</a:t>
            </a:r>
            <a:r>
              <a:rPr lang="es-ES_tradnl" sz="1600" dirty="0" smtClean="0">
                <a:solidFill>
                  <a:schemeClr val="bg1"/>
                </a:solidFill>
                <a:latin typeface="+mn-lt"/>
                <a:ea typeface="MS PGothic" charset="0"/>
                <a:cs typeface="MS PGothic" charset="0"/>
              </a:rPr>
              <a:t> Muestreo</a:t>
            </a:r>
            <a:endParaRPr lang="es-MX" sz="2000" dirty="0">
              <a:solidFill>
                <a:schemeClr val="bg1"/>
              </a:solidFill>
              <a:latin typeface="+mj-lt"/>
              <a:ea typeface="MS PGothic" charset="0"/>
              <a:cs typeface="MS PGothic" charset="0"/>
            </a:endParaRPr>
          </a:p>
        </p:txBody>
      </p:sp>
      <p:cxnSp>
        <p:nvCxnSpPr>
          <p:cNvPr id="11" name="Conector recto 10"/>
          <p:cNvCxnSpPr/>
          <p:nvPr/>
        </p:nvCxnSpPr>
        <p:spPr>
          <a:xfrm>
            <a:off x="1884796" y="5211991"/>
            <a:ext cx="5413375" cy="0"/>
          </a:xfrm>
          <a:prstGeom prst="line">
            <a:avLst/>
          </a:prstGeom>
          <a:ln w="317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4" name="CuadroTexto 13"/>
          <p:cNvSpPr txBox="1">
            <a:spLocks noChangeArrowheads="1"/>
          </p:cNvSpPr>
          <p:nvPr/>
        </p:nvSpPr>
        <p:spPr bwMode="auto">
          <a:xfrm>
            <a:off x="2111589" y="5396743"/>
            <a:ext cx="5186582" cy="379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lnSpc>
                <a:spcPct val="120000"/>
              </a:lnSpc>
              <a:spcBef>
                <a:spcPts val="0"/>
              </a:spcBef>
            </a:pPr>
            <a:r>
              <a:rPr lang="es-MX" sz="1600" dirty="0" smtClean="0">
                <a:solidFill>
                  <a:schemeClr val="bg1"/>
                </a:solidFill>
                <a:latin typeface="Franklin Gothic Book" charset="0"/>
                <a:ea typeface="MS PGothic" charset="0"/>
                <a:cs typeface="MS PGothic" charset="0"/>
              </a:rPr>
              <a:t>Agosto 2017</a:t>
            </a:r>
            <a:endParaRPr lang="es-MX" sz="1600" dirty="0">
              <a:solidFill>
                <a:schemeClr val="bg1"/>
              </a:solidFill>
              <a:latin typeface="Franklin Gothic Book" charset="0"/>
              <a:ea typeface="MS PGothic" charset="0"/>
              <a:cs typeface="MS PGothic" charset="0"/>
            </a:endParaRPr>
          </a:p>
        </p:txBody>
      </p:sp>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0729" y="1576209"/>
            <a:ext cx="1244311" cy="1486260"/>
          </a:xfrm>
          <a:prstGeom prst="rect">
            <a:avLst/>
          </a:prstGeom>
        </p:spPr>
      </p:pic>
    </p:spTree>
    <p:extLst>
      <p:ext uri="{BB962C8B-B14F-4D97-AF65-F5344CB8AC3E}">
        <p14:creationId xmlns:p14="http://schemas.microsoft.com/office/powerpoint/2010/main" val="8376893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22781" y="1837981"/>
            <a:ext cx="7132822" cy="1477328"/>
          </a:xfrm>
          <a:prstGeom prst="rect">
            <a:avLst/>
          </a:prstGeom>
          <a:noFill/>
        </p:spPr>
        <p:txBody>
          <a:bodyPr wrap="square" rtlCol="0">
            <a:spAutoFit/>
          </a:bodyPr>
          <a:lstStyle/>
          <a:p>
            <a:pPr marL="285750" indent="-285750">
              <a:buFont typeface="Wingdings" charset="2"/>
              <a:buChar char="ü"/>
            </a:pPr>
            <a:r>
              <a:rPr lang="es-ES" dirty="0" smtClean="0"/>
              <a:t>Censo versus Muestra</a:t>
            </a:r>
          </a:p>
          <a:p>
            <a:pPr marL="285750" indent="-285750">
              <a:buFont typeface="Wingdings" charset="2"/>
              <a:buChar char="u"/>
            </a:pPr>
            <a:endParaRPr lang="es-ES" dirty="0"/>
          </a:p>
          <a:p>
            <a:pPr marL="285750" indent="-285750">
              <a:buFont typeface="Wingdings" charset="2"/>
              <a:buChar char="ü"/>
            </a:pPr>
            <a:r>
              <a:rPr lang="es-ES" dirty="0" smtClean="0"/>
              <a:t>Fuentes de sesgo</a:t>
            </a:r>
          </a:p>
          <a:p>
            <a:pPr marL="285750" indent="-285750">
              <a:buFont typeface="Wingdings" charset="2"/>
              <a:buChar char="u"/>
            </a:pPr>
            <a:endParaRPr lang="es-ES" dirty="0"/>
          </a:p>
          <a:p>
            <a:pPr marL="285750" indent="-285750">
              <a:buFont typeface="Wingdings" charset="2"/>
              <a:buChar char="ü"/>
            </a:pPr>
            <a:r>
              <a:rPr lang="es-ES" dirty="0" smtClean="0"/>
              <a:t>M</a:t>
            </a:r>
            <a:r>
              <a:rPr lang="es-ES" dirty="0" smtClean="0"/>
              <a:t>étodos de muestreo</a:t>
            </a:r>
            <a:endParaRPr lang="es-ES" dirty="0"/>
          </a:p>
        </p:txBody>
      </p:sp>
      <p:sp>
        <p:nvSpPr>
          <p:cNvPr id="3" name="Título 1"/>
          <p:cNvSpPr txBox="1">
            <a:spLocks/>
          </p:cNvSpPr>
          <p:nvPr/>
        </p:nvSpPr>
        <p:spPr>
          <a:xfrm>
            <a:off x="1322781" y="324859"/>
            <a:ext cx="6497229" cy="620413"/>
          </a:xfrm>
          <a:prstGeom prst="rect">
            <a:avLst/>
          </a:prstGeom>
        </p:spPr>
        <p:txBody>
          <a:bodyPr/>
          <a:lstStyle>
            <a:defPPr>
              <a:defRPr lang="es-ES"/>
            </a:defPPr>
            <a:lvl1pPr defTabSz="914400" eaLnBrk="1" fontAlgn="auto" latinLnBrk="0" hangingPunct="1">
              <a:lnSpc>
                <a:spcPct val="90000"/>
              </a:lnSpc>
              <a:spcAft>
                <a:spcPts val="0"/>
              </a:spcAft>
              <a:buNone/>
              <a:defRPr sz="2000" b="1">
                <a:solidFill>
                  <a:schemeClr val="accent5"/>
                </a:solidFill>
                <a:latin typeface="Palatino Linotype" charset="0"/>
                <a:ea typeface="Palatino Linotype" charset="0"/>
                <a:cs typeface="Palatino Linotype" charset="0"/>
              </a:defRPr>
            </a:lvl1pPr>
          </a:lstStyle>
          <a:p>
            <a:pPr algn="ctr"/>
            <a:r>
              <a:rPr lang="es-ES_tradnl" sz="2400" dirty="0" smtClean="0"/>
              <a:t>Muestreo y fuentes de sesgo</a:t>
            </a:r>
            <a:endParaRPr lang="es-ES_tradnl" sz="2400" dirty="0"/>
          </a:p>
        </p:txBody>
      </p:sp>
    </p:spTree>
    <p:extLst>
      <p:ext uri="{BB962C8B-B14F-4D97-AF65-F5344CB8AC3E}">
        <p14:creationId xmlns:p14="http://schemas.microsoft.com/office/powerpoint/2010/main" val="345637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22781" y="1837981"/>
            <a:ext cx="7132822" cy="2862323"/>
          </a:xfrm>
          <a:prstGeom prst="rect">
            <a:avLst/>
          </a:prstGeom>
          <a:noFill/>
        </p:spPr>
        <p:txBody>
          <a:bodyPr wrap="square" rtlCol="0">
            <a:spAutoFit/>
          </a:bodyPr>
          <a:lstStyle/>
          <a:p>
            <a:pPr marL="285750" indent="-285750">
              <a:buFont typeface="Wingdings" charset="2"/>
              <a:buChar char="ü"/>
            </a:pPr>
            <a:r>
              <a:rPr lang="es-ES" dirty="0" smtClean="0"/>
              <a:t>Muestreo por conveniencia</a:t>
            </a:r>
          </a:p>
          <a:p>
            <a:pPr marL="285750" indent="-285750">
              <a:buFont typeface="Wingdings" charset="2"/>
              <a:buChar char="ü"/>
            </a:pPr>
            <a:endParaRPr lang="es-ES" dirty="0"/>
          </a:p>
          <a:p>
            <a:pPr marL="285750" indent="-285750">
              <a:buFont typeface="Wingdings" charset="2"/>
              <a:buChar char="ü"/>
            </a:pPr>
            <a:r>
              <a:rPr lang="es-ES" dirty="0" smtClean="0"/>
              <a:t>No respuesta. Si solo una proporci</a:t>
            </a:r>
            <a:r>
              <a:rPr lang="es-ES" dirty="0" smtClean="0"/>
              <a:t>ón de la población, que no es aleatoria,  no responde la encuesta, entonces la muestra ya no será representativa de la población.</a:t>
            </a:r>
          </a:p>
          <a:p>
            <a:pPr marL="285750" indent="-285750">
              <a:buFont typeface="Wingdings" charset="2"/>
              <a:buChar char="ü"/>
            </a:pPr>
            <a:endParaRPr lang="es-ES" dirty="0"/>
          </a:p>
          <a:p>
            <a:pPr marL="285750" indent="-285750">
              <a:buFont typeface="Wingdings" charset="2"/>
              <a:buChar char="ü"/>
            </a:pPr>
            <a:r>
              <a:rPr lang="es-ES" dirty="0" err="1" smtClean="0"/>
              <a:t>Respondentes</a:t>
            </a:r>
            <a:r>
              <a:rPr lang="es-ES" dirty="0" smtClean="0"/>
              <a:t> voluntarios. </a:t>
            </a:r>
            <a:r>
              <a:rPr lang="es-ES" dirty="0" smtClean="0"/>
              <a:t>Sucede cuando sólo una proporción de la población responde voluntariamente la encuesta. Por ejemplo, las encuestas en internet. </a:t>
            </a:r>
            <a:endParaRPr lang="es-ES" dirty="0" smtClean="0"/>
          </a:p>
          <a:p>
            <a:pPr marL="285750" indent="-285750">
              <a:buFont typeface="Wingdings" charset="2"/>
              <a:buChar char="u"/>
            </a:pPr>
            <a:endParaRPr lang="es-ES" dirty="0"/>
          </a:p>
        </p:txBody>
      </p:sp>
      <p:sp>
        <p:nvSpPr>
          <p:cNvPr id="3" name="Título 1"/>
          <p:cNvSpPr txBox="1">
            <a:spLocks/>
          </p:cNvSpPr>
          <p:nvPr/>
        </p:nvSpPr>
        <p:spPr>
          <a:xfrm>
            <a:off x="1322781" y="324859"/>
            <a:ext cx="6497229" cy="620413"/>
          </a:xfrm>
          <a:prstGeom prst="rect">
            <a:avLst/>
          </a:prstGeom>
        </p:spPr>
        <p:txBody>
          <a:bodyPr/>
          <a:lstStyle>
            <a:defPPr>
              <a:defRPr lang="es-ES"/>
            </a:defPPr>
            <a:lvl1pPr defTabSz="914400" eaLnBrk="1" fontAlgn="auto" latinLnBrk="0" hangingPunct="1">
              <a:lnSpc>
                <a:spcPct val="90000"/>
              </a:lnSpc>
              <a:spcAft>
                <a:spcPts val="0"/>
              </a:spcAft>
              <a:buNone/>
              <a:defRPr sz="2000" b="1">
                <a:solidFill>
                  <a:schemeClr val="accent5"/>
                </a:solidFill>
                <a:latin typeface="Palatino Linotype" charset="0"/>
                <a:ea typeface="Palatino Linotype" charset="0"/>
                <a:cs typeface="Palatino Linotype" charset="0"/>
              </a:defRPr>
            </a:lvl1pPr>
          </a:lstStyle>
          <a:p>
            <a:pPr algn="ctr"/>
            <a:r>
              <a:rPr lang="es-ES_tradnl" sz="2400" dirty="0" smtClean="0"/>
              <a:t>Fuentes de sesgo</a:t>
            </a:r>
            <a:endParaRPr lang="es-ES_tradnl" sz="2400" dirty="0"/>
          </a:p>
        </p:txBody>
      </p:sp>
    </p:spTree>
    <p:extLst>
      <p:ext uri="{BB962C8B-B14F-4D97-AF65-F5344CB8AC3E}">
        <p14:creationId xmlns:p14="http://schemas.microsoft.com/office/powerpoint/2010/main" val="112518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22781" y="1837981"/>
            <a:ext cx="7132822" cy="1754327"/>
          </a:xfrm>
          <a:prstGeom prst="rect">
            <a:avLst/>
          </a:prstGeom>
          <a:noFill/>
        </p:spPr>
        <p:txBody>
          <a:bodyPr wrap="square" rtlCol="0">
            <a:spAutoFit/>
          </a:bodyPr>
          <a:lstStyle/>
          <a:p>
            <a:pPr marL="285750" indent="-285750">
              <a:buFont typeface="Wingdings" charset="2"/>
              <a:buChar char="ü"/>
            </a:pPr>
            <a:r>
              <a:rPr lang="es-ES" dirty="0" smtClean="0"/>
              <a:t>Muestreo aleatorio.</a:t>
            </a:r>
          </a:p>
          <a:p>
            <a:pPr marL="285750" indent="-285750">
              <a:buFont typeface="Wingdings" charset="2"/>
              <a:buChar char="ü"/>
            </a:pPr>
            <a:endParaRPr lang="es-ES" dirty="0"/>
          </a:p>
          <a:p>
            <a:pPr marL="285750" indent="-285750">
              <a:buFont typeface="Wingdings" charset="2"/>
              <a:buChar char="ü"/>
            </a:pPr>
            <a:r>
              <a:rPr lang="es-ES" dirty="0" smtClean="0"/>
              <a:t>Muestreo estratificado</a:t>
            </a:r>
            <a:r>
              <a:rPr lang="es-ES" dirty="0" smtClean="0"/>
              <a:t>.</a:t>
            </a:r>
          </a:p>
          <a:p>
            <a:pPr marL="285750" indent="-285750">
              <a:buFont typeface="Wingdings" charset="2"/>
              <a:buChar char="ü"/>
            </a:pPr>
            <a:endParaRPr lang="es-ES" dirty="0"/>
          </a:p>
          <a:p>
            <a:pPr marL="285750" indent="-285750">
              <a:buFont typeface="Wingdings" charset="2"/>
              <a:buChar char="ü"/>
            </a:pPr>
            <a:r>
              <a:rPr lang="es-ES" dirty="0" smtClean="0"/>
              <a:t>Muestreo por conglomerados</a:t>
            </a:r>
            <a:endParaRPr lang="es-ES" dirty="0" smtClean="0"/>
          </a:p>
          <a:p>
            <a:pPr marL="285750" indent="-285750">
              <a:buFont typeface="Wingdings" charset="2"/>
              <a:buChar char="u"/>
            </a:pPr>
            <a:endParaRPr lang="es-ES" dirty="0"/>
          </a:p>
        </p:txBody>
      </p:sp>
      <p:sp>
        <p:nvSpPr>
          <p:cNvPr id="3" name="Título 1"/>
          <p:cNvSpPr txBox="1">
            <a:spLocks/>
          </p:cNvSpPr>
          <p:nvPr/>
        </p:nvSpPr>
        <p:spPr>
          <a:xfrm>
            <a:off x="1322781" y="324859"/>
            <a:ext cx="6497229" cy="620413"/>
          </a:xfrm>
          <a:prstGeom prst="rect">
            <a:avLst/>
          </a:prstGeom>
        </p:spPr>
        <p:txBody>
          <a:bodyPr/>
          <a:lstStyle>
            <a:defPPr>
              <a:defRPr lang="es-ES"/>
            </a:defPPr>
            <a:lvl1pPr defTabSz="914400" eaLnBrk="1" fontAlgn="auto" latinLnBrk="0" hangingPunct="1">
              <a:lnSpc>
                <a:spcPct val="90000"/>
              </a:lnSpc>
              <a:spcAft>
                <a:spcPts val="0"/>
              </a:spcAft>
              <a:buNone/>
              <a:defRPr sz="2000" b="1">
                <a:solidFill>
                  <a:schemeClr val="accent5"/>
                </a:solidFill>
                <a:latin typeface="Palatino Linotype" charset="0"/>
                <a:ea typeface="Palatino Linotype" charset="0"/>
                <a:cs typeface="Palatino Linotype" charset="0"/>
              </a:defRPr>
            </a:lvl1pPr>
          </a:lstStyle>
          <a:p>
            <a:pPr algn="ctr"/>
            <a:r>
              <a:rPr lang="es-ES_tradnl" sz="2400" dirty="0" smtClean="0"/>
              <a:t>M</a:t>
            </a:r>
            <a:r>
              <a:rPr lang="es-ES_tradnl" sz="2400" dirty="0" smtClean="0"/>
              <a:t>étodos de muestreo</a:t>
            </a:r>
            <a:endParaRPr lang="es-ES_tradnl" sz="2400" dirty="0"/>
          </a:p>
        </p:txBody>
      </p:sp>
    </p:spTree>
    <p:extLst>
      <p:ext uri="{BB962C8B-B14F-4D97-AF65-F5344CB8AC3E}">
        <p14:creationId xmlns:p14="http://schemas.microsoft.com/office/powerpoint/2010/main" val="367649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70381" y="960817"/>
            <a:ext cx="7132822" cy="646331"/>
          </a:xfrm>
          <a:prstGeom prst="rect">
            <a:avLst/>
          </a:prstGeom>
          <a:noFill/>
        </p:spPr>
        <p:txBody>
          <a:bodyPr wrap="square" rtlCol="0">
            <a:spAutoFit/>
          </a:bodyPr>
          <a:lstStyle/>
          <a:p>
            <a:pPr marL="285750" indent="-285750">
              <a:buFont typeface="Wingdings" charset="2"/>
              <a:buChar char="ü"/>
            </a:pPr>
            <a:r>
              <a:rPr lang="es-ES" dirty="0" smtClean="0"/>
              <a:t>Todos los elementos tienen la misma probabilidad de ser elegidos</a:t>
            </a:r>
          </a:p>
          <a:p>
            <a:pPr marL="285750" indent="-285750">
              <a:buFont typeface="Wingdings" charset="2"/>
              <a:buChar char="u"/>
            </a:pPr>
            <a:endParaRPr lang="es-ES" dirty="0"/>
          </a:p>
        </p:txBody>
      </p:sp>
      <p:sp>
        <p:nvSpPr>
          <p:cNvPr id="3" name="Título 1"/>
          <p:cNvSpPr txBox="1">
            <a:spLocks/>
          </p:cNvSpPr>
          <p:nvPr/>
        </p:nvSpPr>
        <p:spPr>
          <a:xfrm>
            <a:off x="1322781" y="324859"/>
            <a:ext cx="6497229" cy="620413"/>
          </a:xfrm>
          <a:prstGeom prst="rect">
            <a:avLst/>
          </a:prstGeom>
        </p:spPr>
        <p:txBody>
          <a:bodyPr/>
          <a:lstStyle>
            <a:defPPr>
              <a:defRPr lang="es-ES"/>
            </a:defPPr>
            <a:lvl1pPr defTabSz="914400" eaLnBrk="1" fontAlgn="auto" latinLnBrk="0" hangingPunct="1">
              <a:lnSpc>
                <a:spcPct val="90000"/>
              </a:lnSpc>
              <a:spcAft>
                <a:spcPts val="0"/>
              </a:spcAft>
              <a:buNone/>
              <a:defRPr sz="2000" b="1">
                <a:solidFill>
                  <a:schemeClr val="accent5"/>
                </a:solidFill>
                <a:latin typeface="Palatino Linotype" charset="0"/>
                <a:ea typeface="Palatino Linotype" charset="0"/>
                <a:cs typeface="Palatino Linotype" charset="0"/>
              </a:defRPr>
            </a:lvl1pPr>
          </a:lstStyle>
          <a:p>
            <a:pPr algn="ctr"/>
            <a:r>
              <a:rPr lang="es-ES_tradnl" sz="2400" dirty="0" smtClean="0"/>
              <a:t>Muestreo aleatorio</a:t>
            </a:r>
            <a:endParaRPr lang="es-ES_tradnl" sz="2400" dirty="0"/>
          </a:p>
        </p:txBody>
      </p:sp>
      <p:graphicFrame>
        <p:nvGraphicFramePr>
          <p:cNvPr id="4" name="Gráfico 3"/>
          <p:cNvGraphicFramePr>
            <a:graphicFrameLocks/>
          </p:cNvGraphicFramePr>
          <p:nvPr>
            <p:extLst>
              <p:ext uri="{D42A27DB-BD31-4B8C-83A1-F6EECF244321}">
                <p14:modId xmlns:p14="http://schemas.microsoft.com/office/powerpoint/2010/main" val="510591626"/>
              </p:ext>
            </p:extLst>
          </p:nvPr>
        </p:nvGraphicFramePr>
        <p:xfrm>
          <a:off x="1170380" y="1812924"/>
          <a:ext cx="6649629" cy="38004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622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70381" y="960817"/>
            <a:ext cx="7132822" cy="646331"/>
          </a:xfrm>
          <a:prstGeom prst="rect">
            <a:avLst/>
          </a:prstGeom>
          <a:noFill/>
        </p:spPr>
        <p:txBody>
          <a:bodyPr wrap="square" rtlCol="0">
            <a:spAutoFit/>
          </a:bodyPr>
          <a:lstStyle/>
          <a:p>
            <a:r>
              <a:rPr lang="es-ES" dirty="0" smtClean="0"/>
              <a:t>Se divide a la poblaci</a:t>
            </a:r>
            <a:r>
              <a:rPr lang="es-ES" dirty="0" smtClean="0"/>
              <a:t>ón en estratos </a:t>
            </a:r>
            <a:r>
              <a:rPr lang="es-ES" dirty="0" err="1" smtClean="0"/>
              <a:t>intra</a:t>
            </a:r>
            <a:r>
              <a:rPr lang="es-ES" dirty="0" smtClean="0"/>
              <a:t>-homogéneos </a:t>
            </a:r>
            <a:endParaRPr lang="es-ES" dirty="0" smtClean="0"/>
          </a:p>
          <a:p>
            <a:pPr marL="285750" indent="-285750">
              <a:buFont typeface="Wingdings" charset="2"/>
              <a:buChar char="u"/>
            </a:pPr>
            <a:endParaRPr lang="es-ES" dirty="0"/>
          </a:p>
        </p:txBody>
      </p:sp>
      <p:sp>
        <p:nvSpPr>
          <p:cNvPr id="3" name="Título 1"/>
          <p:cNvSpPr txBox="1">
            <a:spLocks/>
          </p:cNvSpPr>
          <p:nvPr/>
        </p:nvSpPr>
        <p:spPr>
          <a:xfrm>
            <a:off x="1322781" y="324859"/>
            <a:ext cx="6497229" cy="620413"/>
          </a:xfrm>
          <a:prstGeom prst="rect">
            <a:avLst/>
          </a:prstGeom>
        </p:spPr>
        <p:txBody>
          <a:bodyPr/>
          <a:lstStyle>
            <a:defPPr>
              <a:defRPr lang="es-ES"/>
            </a:defPPr>
            <a:lvl1pPr defTabSz="914400" eaLnBrk="1" fontAlgn="auto" latinLnBrk="0" hangingPunct="1">
              <a:lnSpc>
                <a:spcPct val="90000"/>
              </a:lnSpc>
              <a:spcAft>
                <a:spcPts val="0"/>
              </a:spcAft>
              <a:buNone/>
              <a:defRPr sz="2000" b="1">
                <a:solidFill>
                  <a:schemeClr val="accent5"/>
                </a:solidFill>
                <a:latin typeface="Palatino Linotype" charset="0"/>
                <a:ea typeface="Palatino Linotype" charset="0"/>
                <a:cs typeface="Palatino Linotype" charset="0"/>
              </a:defRPr>
            </a:lvl1pPr>
          </a:lstStyle>
          <a:p>
            <a:pPr algn="ctr"/>
            <a:r>
              <a:rPr lang="es-ES_tradnl" sz="2400" dirty="0" smtClean="0"/>
              <a:t>Muestreo estratificado</a:t>
            </a:r>
            <a:endParaRPr lang="es-ES_tradnl" sz="2400" dirty="0"/>
          </a:p>
        </p:txBody>
      </p:sp>
      <p:pic>
        <p:nvPicPr>
          <p:cNvPr id="5" name="Imagen 4"/>
          <p:cNvPicPr>
            <a:picLocks noChangeAspect="1"/>
          </p:cNvPicPr>
          <p:nvPr/>
        </p:nvPicPr>
        <p:blipFill>
          <a:blip r:embed="rId2"/>
          <a:stretch>
            <a:fillRect/>
          </a:stretch>
        </p:blipFill>
        <p:spPr>
          <a:xfrm>
            <a:off x="1536700" y="1701800"/>
            <a:ext cx="6057900" cy="4191000"/>
          </a:xfrm>
          <a:prstGeom prst="rect">
            <a:avLst/>
          </a:prstGeom>
        </p:spPr>
      </p:pic>
      <p:sp>
        <p:nvSpPr>
          <p:cNvPr id="6" name="Elipse 5"/>
          <p:cNvSpPr/>
          <p:nvPr/>
        </p:nvSpPr>
        <p:spPr>
          <a:xfrm>
            <a:off x="3530600" y="3975100"/>
            <a:ext cx="3327400" cy="20574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Elipse 6"/>
          <p:cNvSpPr/>
          <p:nvPr/>
        </p:nvSpPr>
        <p:spPr>
          <a:xfrm>
            <a:off x="1322781" y="1917700"/>
            <a:ext cx="2957119" cy="29083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Elipse 8"/>
          <p:cNvSpPr/>
          <p:nvPr/>
        </p:nvSpPr>
        <p:spPr>
          <a:xfrm>
            <a:off x="1739900" y="4826000"/>
            <a:ext cx="1549400" cy="9525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3767774" y="1917700"/>
            <a:ext cx="1024251" cy="369332"/>
          </a:xfrm>
          <a:prstGeom prst="rect">
            <a:avLst/>
          </a:prstGeom>
          <a:noFill/>
        </p:spPr>
        <p:txBody>
          <a:bodyPr wrap="none" rtlCol="0">
            <a:spAutoFit/>
          </a:bodyPr>
          <a:lstStyle/>
          <a:p>
            <a:r>
              <a:rPr lang="es-ES" dirty="0" smtClean="0"/>
              <a:t>Estrato 1</a:t>
            </a:r>
            <a:endParaRPr lang="es-ES" dirty="0"/>
          </a:p>
        </p:txBody>
      </p:sp>
      <p:sp>
        <p:nvSpPr>
          <p:cNvPr id="10" name="CuadroTexto 9"/>
          <p:cNvSpPr txBox="1"/>
          <p:nvPr/>
        </p:nvSpPr>
        <p:spPr>
          <a:xfrm>
            <a:off x="5981700" y="3677166"/>
            <a:ext cx="1024251" cy="369332"/>
          </a:xfrm>
          <a:prstGeom prst="rect">
            <a:avLst/>
          </a:prstGeom>
          <a:noFill/>
        </p:spPr>
        <p:txBody>
          <a:bodyPr wrap="none" rtlCol="0">
            <a:spAutoFit/>
          </a:bodyPr>
          <a:lstStyle/>
          <a:p>
            <a:r>
              <a:rPr lang="es-ES" dirty="0" smtClean="0"/>
              <a:t>Estrato 2</a:t>
            </a:r>
            <a:endParaRPr lang="es-ES" dirty="0"/>
          </a:p>
        </p:txBody>
      </p:sp>
      <p:sp>
        <p:nvSpPr>
          <p:cNvPr id="11" name="CuadroTexto 10"/>
          <p:cNvSpPr txBox="1"/>
          <p:nvPr/>
        </p:nvSpPr>
        <p:spPr>
          <a:xfrm>
            <a:off x="1024574" y="5524500"/>
            <a:ext cx="1024251" cy="369332"/>
          </a:xfrm>
          <a:prstGeom prst="rect">
            <a:avLst/>
          </a:prstGeom>
          <a:noFill/>
        </p:spPr>
        <p:txBody>
          <a:bodyPr wrap="none" rtlCol="0">
            <a:spAutoFit/>
          </a:bodyPr>
          <a:lstStyle/>
          <a:p>
            <a:r>
              <a:rPr lang="es-ES" dirty="0" smtClean="0"/>
              <a:t>Estrato 3</a:t>
            </a:r>
            <a:endParaRPr lang="es-ES" dirty="0"/>
          </a:p>
        </p:txBody>
      </p:sp>
    </p:spTree>
    <p:extLst>
      <p:ext uri="{BB962C8B-B14F-4D97-AF65-F5344CB8AC3E}">
        <p14:creationId xmlns:p14="http://schemas.microsoft.com/office/powerpoint/2010/main" val="278510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70381" y="768171"/>
            <a:ext cx="7132822" cy="1754327"/>
          </a:xfrm>
          <a:prstGeom prst="rect">
            <a:avLst/>
          </a:prstGeom>
          <a:noFill/>
        </p:spPr>
        <p:txBody>
          <a:bodyPr wrap="square" rtlCol="0">
            <a:spAutoFit/>
          </a:bodyPr>
          <a:lstStyle/>
          <a:p>
            <a:pPr marL="285750" indent="-285750">
              <a:buFontTx/>
              <a:buChar char="-"/>
            </a:pPr>
            <a:r>
              <a:rPr lang="es-ES" dirty="0" smtClean="0"/>
              <a:t>Se divide a la poblaci</a:t>
            </a:r>
            <a:r>
              <a:rPr lang="es-ES" dirty="0" smtClean="0"/>
              <a:t>ón en conglomerados, se elige aleatoria mente los conglomerados (con), y después aleatoriamente al interior de ellos. </a:t>
            </a:r>
            <a:r>
              <a:rPr lang="es-ES" dirty="0" smtClean="0"/>
              <a:t>Son similares entre ellos (p.ej. regiones geográficas similares).</a:t>
            </a:r>
          </a:p>
          <a:p>
            <a:pPr marL="285750" indent="-285750">
              <a:buFontTx/>
              <a:buChar char="-"/>
            </a:pPr>
            <a:endParaRPr lang="es-ES" dirty="0" smtClean="0"/>
          </a:p>
          <a:p>
            <a:pPr marL="285750" indent="-285750">
              <a:buFontTx/>
              <a:buChar char="-"/>
            </a:pPr>
            <a:r>
              <a:rPr lang="es-ES" dirty="0" smtClean="0"/>
              <a:t>Reduce costos.</a:t>
            </a:r>
            <a:endParaRPr lang="es-ES" dirty="0" smtClean="0"/>
          </a:p>
          <a:p>
            <a:endParaRPr lang="es-ES" dirty="0"/>
          </a:p>
        </p:txBody>
      </p:sp>
      <p:sp>
        <p:nvSpPr>
          <p:cNvPr id="3" name="Título 1"/>
          <p:cNvSpPr txBox="1">
            <a:spLocks/>
          </p:cNvSpPr>
          <p:nvPr/>
        </p:nvSpPr>
        <p:spPr>
          <a:xfrm>
            <a:off x="1322781" y="324859"/>
            <a:ext cx="6497229" cy="620413"/>
          </a:xfrm>
          <a:prstGeom prst="rect">
            <a:avLst/>
          </a:prstGeom>
        </p:spPr>
        <p:txBody>
          <a:bodyPr/>
          <a:lstStyle>
            <a:defPPr>
              <a:defRPr lang="es-ES"/>
            </a:defPPr>
            <a:lvl1pPr defTabSz="914400" eaLnBrk="1" fontAlgn="auto" latinLnBrk="0" hangingPunct="1">
              <a:lnSpc>
                <a:spcPct val="90000"/>
              </a:lnSpc>
              <a:spcAft>
                <a:spcPts val="0"/>
              </a:spcAft>
              <a:buNone/>
              <a:defRPr sz="2000" b="1">
                <a:solidFill>
                  <a:schemeClr val="accent5"/>
                </a:solidFill>
                <a:latin typeface="Palatino Linotype" charset="0"/>
                <a:ea typeface="Palatino Linotype" charset="0"/>
                <a:cs typeface="Palatino Linotype" charset="0"/>
              </a:defRPr>
            </a:lvl1pPr>
          </a:lstStyle>
          <a:p>
            <a:pPr algn="ctr"/>
            <a:r>
              <a:rPr lang="es-ES_tradnl" sz="2400" dirty="0" smtClean="0"/>
              <a:t>Muestreo por conglomerados</a:t>
            </a:r>
            <a:endParaRPr lang="es-ES_tradnl" sz="2400" dirty="0"/>
          </a:p>
        </p:txBody>
      </p:sp>
      <p:grpSp>
        <p:nvGrpSpPr>
          <p:cNvPr id="21" name="Agrupar 20"/>
          <p:cNvGrpSpPr/>
          <p:nvPr/>
        </p:nvGrpSpPr>
        <p:grpSpPr>
          <a:xfrm>
            <a:off x="1081393" y="2451100"/>
            <a:ext cx="6743788" cy="3810000"/>
            <a:chOff x="1081393" y="1968500"/>
            <a:chExt cx="6743788" cy="3810000"/>
          </a:xfrm>
        </p:grpSpPr>
        <p:grpSp>
          <p:nvGrpSpPr>
            <p:cNvPr id="15" name="Agrupar 14"/>
            <p:cNvGrpSpPr/>
            <p:nvPr/>
          </p:nvGrpSpPr>
          <p:grpSpPr>
            <a:xfrm>
              <a:off x="1170381" y="1968500"/>
              <a:ext cx="6654800" cy="3810000"/>
              <a:chOff x="1170381" y="1968500"/>
              <a:chExt cx="6654800" cy="3810000"/>
            </a:xfrm>
          </p:grpSpPr>
          <p:pic>
            <p:nvPicPr>
              <p:cNvPr id="10" name="Imagen 9"/>
              <p:cNvPicPr>
                <a:picLocks noChangeAspect="1"/>
              </p:cNvPicPr>
              <p:nvPr/>
            </p:nvPicPr>
            <p:blipFill>
              <a:blip r:embed="rId2"/>
              <a:stretch>
                <a:fillRect/>
              </a:stretch>
            </p:blipFill>
            <p:spPr>
              <a:xfrm>
                <a:off x="1170381" y="1968500"/>
                <a:ext cx="6654800" cy="3810000"/>
              </a:xfrm>
              <a:prstGeom prst="rect">
                <a:avLst/>
              </a:prstGeom>
            </p:spPr>
          </p:pic>
          <p:sp>
            <p:nvSpPr>
              <p:cNvPr id="6" name="Elipse 5"/>
              <p:cNvSpPr/>
              <p:nvPr/>
            </p:nvSpPr>
            <p:spPr>
              <a:xfrm>
                <a:off x="5423890" y="2806700"/>
                <a:ext cx="1852219" cy="1778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Elipse 6"/>
              <p:cNvSpPr/>
              <p:nvPr/>
            </p:nvSpPr>
            <p:spPr>
              <a:xfrm>
                <a:off x="3416300" y="2425700"/>
                <a:ext cx="2007590" cy="2159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Elipse 8"/>
              <p:cNvSpPr/>
              <p:nvPr/>
            </p:nvSpPr>
            <p:spPr>
              <a:xfrm>
                <a:off x="1460500" y="2705100"/>
                <a:ext cx="1955800" cy="1625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Elipse 10"/>
              <p:cNvSpPr/>
              <p:nvPr/>
            </p:nvSpPr>
            <p:spPr>
              <a:xfrm>
                <a:off x="2095500" y="4229100"/>
                <a:ext cx="2120900" cy="14224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Elipse 11"/>
              <p:cNvSpPr/>
              <p:nvPr/>
            </p:nvSpPr>
            <p:spPr>
              <a:xfrm>
                <a:off x="4216400" y="4432300"/>
                <a:ext cx="1852219" cy="13335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p:nvSpPr>
            <p:spPr>
              <a:xfrm>
                <a:off x="5423890" y="2705100"/>
                <a:ext cx="253010" cy="279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p:nvSpPr>
            <p:spPr>
              <a:xfrm>
                <a:off x="6068620" y="4927600"/>
                <a:ext cx="725880" cy="4445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sp>
          <p:nvSpPr>
            <p:cNvPr id="16" name="CuadroTexto 15"/>
            <p:cNvSpPr txBox="1"/>
            <p:nvPr/>
          </p:nvSpPr>
          <p:spPr>
            <a:xfrm>
              <a:off x="6499803" y="2451100"/>
              <a:ext cx="495411" cy="369332"/>
            </a:xfrm>
            <a:prstGeom prst="rect">
              <a:avLst/>
            </a:prstGeom>
            <a:noFill/>
          </p:spPr>
          <p:txBody>
            <a:bodyPr wrap="none" rtlCol="0">
              <a:spAutoFit/>
            </a:bodyPr>
            <a:lstStyle/>
            <a:p>
              <a:r>
                <a:rPr lang="es-ES" dirty="0" smtClean="0"/>
                <a:t>C-1</a:t>
              </a:r>
              <a:endParaRPr lang="es-ES" dirty="0"/>
            </a:p>
          </p:txBody>
        </p:sp>
        <p:sp>
          <p:nvSpPr>
            <p:cNvPr id="17" name="CuadroTexto 16"/>
            <p:cNvSpPr txBox="1"/>
            <p:nvPr/>
          </p:nvSpPr>
          <p:spPr>
            <a:xfrm>
              <a:off x="4409783" y="2057400"/>
              <a:ext cx="495411" cy="369332"/>
            </a:xfrm>
            <a:prstGeom prst="rect">
              <a:avLst/>
            </a:prstGeom>
            <a:noFill/>
          </p:spPr>
          <p:txBody>
            <a:bodyPr wrap="none" rtlCol="0">
              <a:spAutoFit/>
            </a:bodyPr>
            <a:lstStyle/>
            <a:p>
              <a:r>
                <a:rPr lang="es-ES" dirty="0" smtClean="0"/>
                <a:t>C-2</a:t>
              </a:r>
              <a:endParaRPr lang="es-ES" dirty="0"/>
            </a:p>
          </p:txBody>
        </p:sp>
        <p:sp>
          <p:nvSpPr>
            <p:cNvPr id="18" name="CuadroTexto 17"/>
            <p:cNvSpPr txBox="1"/>
            <p:nvPr/>
          </p:nvSpPr>
          <p:spPr>
            <a:xfrm>
              <a:off x="6068620" y="4927600"/>
              <a:ext cx="495411" cy="369332"/>
            </a:xfrm>
            <a:prstGeom prst="rect">
              <a:avLst/>
            </a:prstGeom>
            <a:noFill/>
          </p:spPr>
          <p:txBody>
            <a:bodyPr wrap="none" rtlCol="0">
              <a:spAutoFit/>
            </a:bodyPr>
            <a:lstStyle/>
            <a:p>
              <a:r>
                <a:rPr lang="es-ES" dirty="0" smtClean="0"/>
                <a:t>C-3</a:t>
              </a:r>
              <a:endParaRPr lang="es-ES" dirty="0"/>
            </a:p>
          </p:txBody>
        </p:sp>
        <p:sp>
          <p:nvSpPr>
            <p:cNvPr id="19" name="CuadroTexto 18"/>
            <p:cNvSpPr txBox="1"/>
            <p:nvPr/>
          </p:nvSpPr>
          <p:spPr>
            <a:xfrm>
              <a:off x="1711903" y="2273300"/>
              <a:ext cx="495411" cy="369332"/>
            </a:xfrm>
            <a:prstGeom prst="rect">
              <a:avLst/>
            </a:prstGeom>
            <a:noFill/>
          </p:spPr>
          <p:txBody>
            <a:bodyPr wrap="none" rtlCol="0">
              <a:spAutoFit/>
            </a:bodyPr>
            <a:lstStyle/>
            <a:p>
              <a:r>
                <a:rPr lang="es-ES" dirty="0" smtClean="0"/>
                <a:t>C-4</a:t>
              </a:r>
              <a:endParaRPr lang="es-ES" dirty="0"/>
            </a:p>
          </p:txBody>
        </p:sp>
        <p:sp>
          <p:nvSpPr>
            <p:cNvPr id="20" name="CuadroTexto 19"/>
            <p:cNvSpPr txBox="1"/>
            <p:nvPr/>
          </p:nvSpPr>
          <p:spPr>
            <a:xfrm>
              <a:off x="1081393" y="4927600"/>
              <a:ext cx="547596" cy="369332"/>
            </a:xfrm>
            <a:prstGeom prst="rect">
              <a:avLst/>
            </a:prstGeom>
            <a:noFill/>
          </p:spPr>
          <p:txBody>
            <a:bodyPr wrap="none" rtlCol="0">
              <a:spAutoFit/>
            </a:bodyPr>
            <a:lstStyle/>
            <a:p>
              <a:r>
                <a:rPr lang="es-ES" dirty="0" smtClean="0"/>
                <a:t>C -5</a:t>
              </a:r>
              <a:endParaRPr lang="es-ES" dirty="0"/>
            </a:p>
          </p:txBody>
        </p:sp>
      </p:grpSp>
    </p:spTree>
    <p:extLst>
      <p:ext uri="{BB962C8B-B14F-4D97-AF65-F5344CB8AC3E}">
        <p14:creationId xmlns:p14="http://schemas.microsoft.com/office/powerpoint/2010/main" val="151719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70381" y="768171"/>
            <a:ext cx="7132822" cy="3416320"/>
          </a:xfrm>
          <a:prstGeom prst="rect">
            <a:avLst/>
          </a:prstGeom>
          <a:noFill/>
        </p:spPr>
        <p:txBody>
          <a:bodyPr wrap="square" rtlCol="0">
            <a:spAutoFit/>
          </a:bodyPr>
          <a:lstStyle/>
          <a:p>
            <a:pPr marL="285750" indent="-285750">
              <a:buFontTx/>
              <a:buChar char="-"/>
            </a:pPr>
            <a:r>
              <a:rPr lang="es-ES" dirty="0" smtClean="0"/>
              <a:t>Muchas variables se distribuyen muy similar a la normal</a:t>
            </a:r>
          </a:p>
          <a:p>
            <a:pPr marL="285750" indent="-285750">
              <a:buFontTx/>
              <a:buChar char="-"/>
            </a:pPr>
            <a:endParaRPr lang="es-ES" dirty="0" smtClean="0"/>
          </a:p>
          <a:p>
            <a:pPr marL="285750" indent="-285750">
              <a:buFontTx/>
              <a:buChar char="-"/>
            </a:pPr>
            <a:r>
              <a:rPr lang="es-ES" dirty="0" smtClean="0"/>
              <a:t>La distribución normal es simétrica</a:t>
            </a:r>
          </a:p>
          <a:p>
            <a:pPr marL="285750" indent="-285750">
              <a:buFontTx/>
              <a:buChar char="-"/>
            </a:pPr>
            <a:endParaRPr lang="es-ES" dirty="0"/>
          </a:p>
          <a:p>
            <a:pPr marL="285750" indent="-285750">
              <a:buFontTx/>
              <a:buChar char="-"/>
            </a:pPr>
            <a:r>
              <a:rPr lang="es-ES" dirty="0" smtClean="0"/>
              <a:t>Los datos se distribuyen alrededor de la media</a:t>
            </a:r>
          </a:p>
          <a:p>
            <a:pPr marL="285750" indent="-285750">
              <a:buFontTx/>
              <a:buChar char="-"/>
            </a:pPr>
            <a:endParaRPr lang="es-ES" dirty="0"/>
          </a:p>
          <a:p>
            <a:pPr marL="285750" indent="-285750">
              <a:buFontTx/>
              <a:buChar char="-"/>
            </a:pPr>
            <a:r>
              <a:rPr lang="es-ES" dirty="0" smtClean="0"/>
              <a:t>Tiene forma de campana</a:t>
            </a:r>
          </a:p>
          <a:p>
            <a:endParaRPr lang="es-ES" dirty="0"/>
          </a:p>
          <a:p>
            <a:pPr marL="285750" indent="-285750">
              <a:buFontTx/>
              <a:buChar char="-"/>
            </a:pPr>
            <a:r>
              <a:rPr lang="es-ES" dirty="0" smtClean="0"/>
              <a:t>Tiene media igual a μ y desviación estándar igual a </a:t>
            </a:r>
            <a:r>
              <a:rPr lang="es-ES" dirty="0" err="1" smtClean="0"/>
              <a:t>σ</a:t>
            </a:r>
            <a:endParaRPr lang="es-ES" dirty="0" smtClean="0"/>
          </a:p>
          <a:p>
            <a:pPr marL="285750" indent="-285750">
              <a:buFontTx/>
              <a:buChar char="-"/>
            </a:pPr>
            <a:endParaRPr lang="es-ES" dirty="0"/>
          </a:p>
          <a:p>
            <a:pPr marL="285750" indent="-285750">
              <a:buFontTx/>
              <a:buChar char="-"/>
            </a:pPr>
            <a:endParaRPr lang="es-ES" dirty="0" smtClean="0"/>
          </a:p>
          <a:p>
            <a:endParaRPr lang="es-ES" dirty="0"/>
          </a:p>
        </p:txBody>
      </p:sp>
      <p:sp>
        <p:nvSpPr>
          <p:cNvPr id="3" name="Título 1"/>
          <p:cNvSpPr txBox="1">
            <a:spLocks/>
          </p:cNvSpPr>
          <p:nvPr/>
        </p:nvSpPr>
        <p:spPr>
          <a:xfrm>
            <a:off x="1322781" y="324859"/>
            <a:ext cx="6497229" cy="620413"/>
          </a:xfrm>
          <a:prstGeom prst="rect">
            <a:avLst/>
          </a:prstGeom>
        </p:spPr>
        <p:txBody>
          <a:bodyPr/>
          <a:lstStyle>
            <a:defPPr>
              <a:defRPr lang="es-ES"/>
            </a:defPPr>
            <a:lvl1pPr defTabSz="914400" eaLnBrk="1" fontAlgn="auto" latinLnBrk="0" hangingPunct="1">
              <a:lnSpc>
                <a:spcPct val="90000"/>
              </a:lnSpc>
              <a:spcAft>
                <a:spcPts val="0"/>
              </a:spcAft>
              <a:buNone/>
              <a:defRPr sz="2000" b="1">
                <a:solidFill>
                  <a:schemeClr val="accent5"/>
                </a:solidFill>
                <a:latin typeface="Palatino Linotype" charset="0"/>
                <a:ea typeface="Palatino Linotype" charset="0"/>
                <a:cs typeface="Palatino Linotype" charset="0"/>
              </a:defRPr>
            </a:lvl1pPr>
          </a:lstStyle>
          <a:p>
            <a:pPr algn="ctr"/>
            <a:r>
              <a:rPr lang="es-ES_tradnl" sz="2400" dirty="0" smtClean="0"/>
              <a:t>Distribuci</a:t>
            </a:r>
            <a:r>
              <a:rPr lang="es-ES_tradnl" sz="2400" dirty="0" smtClean="0"/>
              <a:t>ón normal</a:t>
            </a:r>
            <a:endParaRPr lang="es-ES_tradnl" sz="2400" dirty="0"/>
          </a:p>
        </p:txBody>
      </p:sp>
      <p:pic>
        <p:nvPicPr>
          <p:cNvPr id="4" name="Imagen 3"/>
          <p:cNvPicPr>
            <a:picLocks noChangeAspect="1"/>
          </p:cNvPicPr>
          <p:nvPr/>
        </p:nvPicPr>
        <p:blipFill>
          <a:blip r:embed="rId2"/>
          <a:stretch>
            <a:fillRect/>
          </a:stretch>
        </p:blipFill>
        <p:spPr>
          <a:xfrm>
            <a:off x="2819400" y="3822700"/>
            <a:ext cx="3505200" cy="2120900"/>
          </a:xfrm>
          <a:prstGeom prst="rect">
            <a:avLst/>
          </a:prstGeom>
        </p:spPr>
      </p:pic>
      <p:sp>
        <p:nvSpPr>
          <p:cNvPr id="5" name="Rectángulo 4"/>
          <p:cNvSpPr/>
          <p:nvPr/>
        </p:nvSpPr>
        <p:spPr>
          <a:xfrm>
            <a:off x="4989796" y="5943600"/>
            <a:ext cx="307408" cy="369332"/>
          </a:xfrm>
          <a:prstGeom prst="rect">
            <a:avLst/>
          </a:prstGeom>
        </p:spPr>
        <p:txBody>
          <a:bodyPr wrap="none">
            <a:spAutoFit/>
          </a:bodyPr>
          <a:lstStyle/>
          <a:p>
            <a:r>
              <a:rPr lang="es-ES" dirty="0" err="1"/>
              <a:t>σ</a:t>
            </a:r>
            <a:endParaRPr lang="es-ES" dirty="0"/>
          </a:p>
        </p:txBody>
      </p:sp>
      <p:sp>
        <p:nvSpPr>
          <p:cNvPr id="8" name="Flecha izquierda y derecha 7"/>
          <p:cNvSpPr/>
          <p:nvPr/>
        </p:nvSpPr>
        <p:spPr>
          <a:xfrm>
            <a:off x="4724400" y="5943600"/>
            <a:ext cx="901700" cy="139700"/>
          </a:xfrm>
          <a:prstGeom prst="leftRightArrow">
            <a:avLst/>
          </a:prstGeom>
          <a:ln>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59054716"/>
      </p:ext>
    </p:extLst>
  </p:cSld>
  <p:clrMapOvr>
    <a:masterClrMapping/>
  </p:clrMapOvr>
</p:sld>
</file>

<file path=ppt/theme/theme1.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seño personalizado">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8448</TotalTime>
  <Words>512</Words>
  <Application>Microsoft Macintosh PowerPoint</Application>
  <PresentationFormat>Presentación en pantalla (4:3)</PresentationFormat>
  <Paragraphs>94</Paragraphs>
  <Slides>16</Slides>
  <Notes>1</Notes>
  <HiddenSlides>0</HiddenSlides>
  <MMClips>0</MMClips>
  <ScaleCrop>false</ScaleCrop>
  <HeadingPairs>
    <vt:vector size="4" baseType="variant">
      <vt:variant>
        <vt:lpstr>Tema</vt:lpstr>
      </vt:variant>
      <vt:variant>
        <vt:i4>3</vt:i4>
      </vt:variant>
      <vt:variant>
        <vt:lpstr>Títulos de diapositiva</vt:lpstr>
      </vt:variant>
      <vt:variant>
        <vt:i4>16</vt:i4>
      </vt:variant>
    </vt:vector>
  </HeadingPairs>
  <TitlesOfParts>
    <vt:vector size="19" baseType="lpstr">
      <vt:lpstr>2_Diseño personalizado</vt:lpstr>
      <vt:lpstr>Diseño personalizado</vt:lpstr>
      <vt:lpstr>1_Diseño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Anabel Izchel Pérez Colín</dc:creator>
  <cp:lastModifiedBy>Gabriela Cordourier</cp:lastModifiedBy>
  <cp:revision>1153</cp:revision>
  <dcterms:created xsi:type="dcterms:W3CDTF">2013-07-29T16:27:01Z</dcterms:created>
  <dcterms:modified xsi:type="dcterms:W3CDTF">2017-08-22T15:18:43Z</dcterms:modified>
</cp:coreProperties>
</file>