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  <p:sldMasterId id="2147483815" r:id="rId2"/>
    <p:sldMasterId id="2147483830" r:id="rId3"/>
  </p:sldMasterIdLst>
  <p:notesMasterIdLst>
    <p:notesMasterId r:id="rId21"/>
  </p:notesMasterIdLst>
  <p:handoutMasterIdLst>
    <p:handoutMasterId r:id="rId22"/>
  </p:handoutMasterIdLst>
  <p:sldIdLst>
    <p:sldId id="404" r:id="rId4"/>
    <p:sldId id="665" r:id="rId5"/>
    <p:sldId id="739" r:id="rId6"/>
    <p:sldId id="741" r:id="rId7"/>
    <p:sldId id="743" r:id="rId8"/>
    <p:sldId id="742" r:id="rId9"/>
    <p:sldId id="744" r:id="rId10"/>
    <p:sldId id="740" r:id="rId11"/>
    <p:sldId id="745" r:id="rId12"/>
    <p:sldId id="746" r:id="rId13"/>
    <p:sldId id="689" r:id="rId14"/>
    <p:sldId id="747" r:id="rId15"/>
    <p:sldId id="748" r:id="rId16"/>
    <p:sldId id="735" r:id="rId17"/>
    <p:sldId id="736" r:id="rId18"/>
    <p:sldId id="749" r:id="rId19"/>
    <p:sldId id="664" r:id="rId20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0D1"/>
    <a:srgbClr val="8EC100"/>
    <a:srgbClr val="1D505E"/>
    <a:srgbClr val="FCB34A"/>
    <a:srgbClr val="E3B511"/>
    <a:srgbClr val="FB5A5B"/>
    <a:srgbClr val="1292A0"/>
    <a:srgbClr val="6E9A00"/>
    <a:srgbClr val="73A000"/>
    <a:srgbClr val="7E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5" autoAdjust="0"/>
    <p:restoredTop sz="94893" autoAdjust="0"/>
  </p:normalViewPr>
  <p:slideViewPr>
    <p:cSldViewPr snapToGrid="0" snapToObjects="1">
      <p:cViewPr>
        <p:scale>
          <a:sx n="100" d="100"/>
          <a:sy n="100" d="100"/>
        </p:scale>
        <p:origin x="-1016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8BF8-0BEA-3844-ACF8-39215AE70EB0}" type="datetimeFigureOut">
              <a:rPr lang="es-ES" smtClean="0"/>
              <a:t>8/19/17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0185-4D43-B24E-A668-18F165E57F4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4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MS PGothic" charset="0"/>
              </a:defRPr>
            </a:lvl1pPr>
          </a:lstStyle>
          <a:p>
            <a:pPr>
              <a:defRPr/>
            </a:pPr>
            <a:fld id="{A89075FE-029A-6541-AB35-767623B532FF}" type="datetimeFigureOut">
              <a:rPr lang="es-ES"/>
              <a:pPr>
                <a:defRPr/>
              </a:pPr>
              <a:t>8/19/17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MS PGothic" charset="0"/>
              </a:defRPr>
            </a:lvl1pPr>
          </a:lstStyle>
          <a:p>
            <a:pPr>
              <a:defRPr/>
            </a:pPr>
            <a:fld id="{42A2D216-4AE3-4A43-990B-0297468E8AEE}" type="slidenum">
              <a:rPr lang="es-ES"/>
              <a:pPr>
                <a:defRPr/>
              </a:pPr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404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_tradnl" dirty="0">
              <a:latin typeface="Calibri" charset="0"/>
            </a:endParaRPr>
          </a:p>
        </p:txBody>
      </p:sp>
      <p:sp>
        <p:nvSpPr>
          <p:cNvPr id="6147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20407B4-E8A8-884C-AFC3-9C15DB1C71C5}" type="slidenum">
              <a:rPr lang="es-ES" sz="1200"/>
              <a:pPr eaLnBrk="1" hangingPunct="1"/>
              <a:t>1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cuestionario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A2D216-4AE3-4A43-990B-0297468E8AEE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20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0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2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23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5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 userDrawn="1"/>
        </p:nvSpPr>
        <p:spPr>
          <a:xfrm>
            <a:off x="7258272" y="9190"/>
            <a:ext cx="1885728" cy="504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0" y="0"/>
            <a:ext cx="7258272" cy="504826"/>
          </a:xfrm>
          <a:prstGeom prst="rect">
            <a:avLst/>
          </a:prstGeom>
          <a:solidFill>
            <a:srgbClr val="153A4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" y="6501058"/>
            <a:ext cx="9158286" cy="374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Rectángulo 12"/>
          <p:cNvSpPr>
            <a:spLocks noChangeAspect="1"/>
          </p:cNvSpPr>
          <p:nvPr userDrawn="1"/>
        </p:nvSpPr>
        <p:spPr>
          <a:xfrm rot="10800000" flipH="1">
            <a:off x="90718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" name="Rectángulo 12"/>
          <p:cNvSpPr>
            <a:spLocks noChangeAspect="1"/>
          </p:cNvSpPr>
          <p:nvPr userDrawn="1"/>
        </p:nvSpPr>
        <p:spPr>
          <a:xfrm rot="10800000" flipH="1">
            <a:off x="1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53A4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" name="Imagen 14" descr="logo SIM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" y="6577092"/>
            <a:ext cx="702614" cy="21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ector recto 20"/>
          <p:cNvCxnSpPr/>
          <p:nvPr userDrawn="1"/>
        </p:nvCxnSpPr>
        <p:spPr>
          <a:xfrm>
            <a:off x="8569760" y="6572763"/>
            <a:ext cx="0" cy="230997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17"/>
          <p:cNvSpPr txBox="1">
            <a:spLocks noChangeArrowheads="1"/>
          </p:cNvSpPr>
          <p:nvPr userDrawn="1"/>
        </p:nvSpPr>
        <p:spPr bwMode="auto">
          <a:xfrm>
            <a:off x="8596803" y="6572845"/>
            <a:ext cx="3754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6F66E7E7-CB89-5347-B26E-6B4CDC67F087}" type="slidenum">
              <a:rPr lang="es-ES" sz="900" smtClean="0">
                <a:solidFill>
                  <a:schemeClr val="bg1"/>
                </a:solidFill>
                <a:latin typeface="Franklin Gothic Book" charset="0"/>
                <a:cs typeface="Franklin Gothic Book" charset="0"/>
              </a:rPr>
              <a:pPr algn="ctr" eaLnBrk="1" hangingPunct="1">
                <a:defRPr/>
              </a:pPr>
              <a:t>‹Nr.›</a:t>
            </a:fld>
            <a:endParaRPr lang="es-ES" sz="900" dirty="0">
              <a:solidFill>
                <a:schemeClr val="bg1"/>
              </a:solidFill>
              <a:latin typeface="Franklin Gothic Book" charset="0"/>
              <a:cs typeface="Franklin Gothic Book" charset="0"/>
            </a:endParaRPr>
          </a:p>
        </p:txBody>
      </p:sp>
      <p:sp>
        <p:nvSpPr>
          <p:cNvPr id="23" name="Rectángulo 4"/>
          <p:cNvSpPr>
            <a:spLocks noChangeArrowheads="1"/>
          </p:cNvSpPr>
          <p:nvPr userDrawn="1"/>
        </p:nvSpPr>
        <p:spPr bwMode="auto">
          <a:xfrm>
            <a:off x="1927738" y="6565920"/>
            <a:ext cx="6581859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r" eaLnBrk="1" hangingPunct="1">
              <a:lnSpc>
                <a:spcPct val="110000"/>
              </a:lnSpc>
              <a:spcBef>
                <a:spcPts val="0"/>
              </a:spcBef>
            </a:pPr>
            <a:r>
              <a:rPr lang="es-ES_tradnl" sz="900" dirty="0" smtClean="0">
                <a:solidFill>
                  <a:schemeClr val="bg1"/>
                </a:solidFill>
                <a:latin typeface="+mj-lt"/>
                <a:cs typeface="Franklin Gothic Book"/>
              </a:rPr>
              <a:t>SEMINARIO CUANTI </a:t>
            </a:r>
            <a:r>
              <a:rPr lang="es-ES_tradnl" sz="9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|</a:t>
            </a:r>
            <a:r>
              <a:rPr lang="es-ES_tradnl" sz="900" baseline="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 </a:t>
            </a:r>
            <a:r>
              <a:rPr lang="es-ES_tradnl" sz="9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Sesión 1: revisión de conceptos mínimos</a:t>
            </a:r>
          </a:p>
          <a:p>
            <a:pPr lvl="0" algn="r" eaLnBrk="1" hangingPunct="1">
              <a:lnSpc>
                <a:spcPct val="110000"/>
              </a:lnSpc>
              <a:spcBef>
                <a:spcPts val="0"/>
              </a:spcBef>
            </a:pPr>
            <a:endParaRPr lang="es-MX" altLang="es-MX" sz="900" dirty="0">
              <a:solidFill>
                <a:schemeClr val="bg1"/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2" name="Agrupar 1"/>
          <p:cNvGrpSpPr/>
          <p:nvPr userDrawn="1"/>
        </p:nvGrpSpPr>
        <p:grpSpPr>
          <a:xfrm>
            <a:off x="352639" y="142874"/>
            <a:ext cx="8278733" cy="6299457"/>
            <a:chOff x="352639" y="142874"/>
            <a:chExt cx="8278733" cy="6299457"/>
          </a:xfrm>
        </p:grpSpPr>
        <p:cxnSp>
          <p:nvCxnSpPr>
            <p:cNvPr id="28" name="Conector recto 27"/>
            <p:cNvCxnSpPr/>
            <p:nvPr userDrawn="1"/>
          </p:nvCxnSpPr>
          <p:spPr>
            <a:xfrm>
              <a:off x="487411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>
              <a:off x="8631372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 userDrawn="1"/>
          </p:nvCxnSpPr>
          <p:spPr>
            <a:xfrm>
              <a:off x="5916719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 userDrawn="1"/>
          </p:nvCxnSpPr>
          <p:spPr>
            <a:xfrm>
              <a:off x="3202065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 userDrawn="1"/>
          </p:nvCxnSpPr>
          <p:spPr>
            <a:xfrm>
              <a:off x="352639" y="142874"/>
              <a:ext cx="0" cy="576654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4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" y="6501058"/>
            <a:ext cx="9158286" cy="374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0" name="Rectángulo 12"/>
          <p:cNvSpPr>
            <a:spLocks noChangeAspect="1"/>
          </p:cNvSpPr>
          <p:nvPr userDrawn="1"/>
        </p:nvSpPr>
        <p:spPr>
          <a:xfrm rot="10800000" flipH="1">
            <a:off x="90718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Rectángulo 12"/>
          <p:cNvSpPr>
            <a:spLocks noChangeAspect="1"/>
          </p:cNvSpPr>
          <p:nvPr userDrawn="1"/>
        </p:nvSpPr>
        <p:spPr>
          <a:xfrm rot="10800000" flipH="1">
            <a:off x="1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53A4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12" name="Imagen 14" descr="logo SIM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" y="6577092"/>
            <a:ext cx="702614" cy="21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cto 12"/>
          <p:cNvCxnSpPr/>
          <p:nvPr userDrawn="1"/>
        </p:nvCxnSpPr>
        <p:spPr>
          <a:xfrm>
            <a:off x="8569760" y="6572763"/>
            <a:ext cx="0" cy="230997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7"/>
          <p:cNvSpPr txBox="1">
            <a:spLocks noChangeArrowheads="1"/>
          </p:cNvSpPr>
          <p:nvPr userDrawn="1"/>
        </p:nvSpPr>
        <p:spPr bwMode="auto">
          <a:xfrm>
            <a:off x="8596803" y="6572845"/>
            <a:ext cx="3754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6F66E7E7-CB89-5347-B26E-6B4CDC67F087}" type="slidenum">
              <a:rPr lang="es-ES" sz="900" smtClean="0">
                <a:solidFill>
                  <a:schemeClr val="bg1"/>
                </a:solidFill>
                <a:latin typeface="Franklin Gothic Book" charset="0"/>
                <a:cs typeface="Franklin Gothic Book" charset="0"/>
              </a:rPr>
              <a:pPr algn="ctr" eaLnBrk="1" hangingPunct="1">
                <a:defRPr/>
              </a:pPr>
              <a:t>‹Nr.›</a:t>
            </a:fld>
            <a:endParaRPr lang="es-ES" sz="900" dirty="0">
              <a:solidFill>
                <a:schemeClr val="bg1"/>
              </a:solidFill>
              <a:latin typeface="Franklin Gothic Book" charset="0"/>
              <a:cs typeface="Franklin Gothic Book" charset="0"/>
            </a:endParaRPr>
          </a:p>
        </p:txBody>
      </p:sp>
      <p:grpSp>
        <p:nvGrpSpPr>
          <p:cNvPr id="16" name="Agrupar 15"/>
          <p:cNvGrpSpPr/>
          <p:nvPr userDrawn="1"/>
        </p:nvGrpSpPr>
        <p:grpSpPr>
          <a:xfrm>
            <a:off x="352639" y="142874"/>
            <a:ext cx="8278733" cy="6299457"/>
            <a:chOff x="352639" y="142874"/>
            <a:chExt cx="8278733" cy="6299457"/>
          </a:xfrm>
        </p:grpSpPr>
        <p:cxnSp>
          <p:nvCxnSpPr>
            <p:cNvPr id="21" name="Conector recto 20"/>
            <p:cNvCxnSpPr/>
            <p:nvPr userDrawn="1"/>
          </p:nvCxnSpPr>
          <p:spPr>
            <a:xfrm>
              <a:off x="487411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 userDrawn="1"/>
          </p:nvCxnSpPr>
          <p:spPr>
            <a:xfrm>
              <a:off x="8631372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 userDrawn="1"/>
          </p:nvCxnSpPr>
          <p:spPr>
            <a:xfrm>
              <a:off x="5916719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 userDrawn="1"/>
          </p:nvCxnSpPr>
          <p:spPr>
            <a:xfrm>
              <a:off x="3202065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 userDrawn="1"/>
          </p:nvCxnSpPr>
          <p:spPr>
            <a:xfrm>
              <a:off x="352639" y="142874"/>
              <a:ext cx="0" cy="576654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ángulo 4"/>
          <p:cNvSpPr>
            <a:spLocks noChangeArrowheads="1"/>
          </p:cNvSpPr>
          <p:nvPr userDrawn="1"/>
        </p:nvSpPr>
        <p:spPr bwMode="auto">
          <a:xfrm>
            <a:off x="1927738" y="6565920"/>
            <a:ext cx="6581859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r" eaLnBrk="1" hangingPunct="1">
              <a:lnSpc>
                <a:spcPct val="110000"/>
              </a:lnSpc>
              <a:spcBef>
                <a:spcPts val="0"/>
              </a:spcBef>
            </a:pPr>
            <a:r>
              <a:rPr lang="es-ES_tradnl" sz="900" dirty="0" smtClean="0">
                <a:solidFill>
                  <a:schemeClr val="bg1"/>
                </a:solidFill>
                <a:latin typeface="+mj-lt"/>
                <a:cs typeface="Franklin Gothic Book"/>
              </a:rPr>
              <a:t>SEMINARIO CUANTI </a:t>
            </a:r>
            <a:r>
              <a:rPr lang="es-ES_tradnl" sz="9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|</a:t>
            </a:r>
            <a:r>
              <a:rPr lang="es-ES_tradnl" sz="900" baseline="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 </a:t>
            </a:r>
            <a:r>
              <a:rPr lang="es-ES_tradnl" sz="900" dirty="0" smtClean="0">
                <a:solidFill>
                  <a:schemeClr val="bg1"/>
                </a:solidFill>
                <a:latin typeface="Franklin Gothic Book"/>
                <a:cs typeface="Franklin Gothic Book"/>
              </a:rPr>
              <a:t>Sesión 1: revisión de conceptos mínimos</a:t>
            </a:r>
          </a:p>
          <a:p>
            <a:pPr lvl="0" algn="r" eaLnBrk="1" hangingPunct="1">
              <a:lnSpc>
                <a:spcPct val="110000"/>
              </a:lnSpc>
              <a:spcBef>
                <a:spcPts val="0"/>
              </a:spcBef>
            </a:pPr>
            <a:endParaRPr lang="es-MX" altLang="es-MX" sz="900" dirty="0">
              <a:solidFill>
                <a:schemeClr val="bg1"/>
              </a:solidFill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394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8" r:id="rId2"/>
    <p:sldLayoutId id="214748382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16995" cy="70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1164881"/>
            <a:ext cx="713282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Big data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742950" lvl="1" indent="-285750">
              <a:buFontTx/>
              <a:buChar char="-"/>
            </a:pPr>
            <a:r>
              <a:rPr lang="es-ES" dirty="0" smtClean="0"/>
              <a:t>Información masiva, por ejemplo, de obtenida del internet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smtClean="0"/>
              <a:t>Con alta frecuencia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Datos administrativos 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742950" lvl="1" indent="-285750">
              <a:buFontTx/>
              <a:buChar char="-"/>
            </a:pPr>
            <a:r>
              <a:rPr lang="es-ES" dirty="0" smtClean="0"/>
              <a:t>Se generan como parte de un proceso de administración, por ejemplo impuestos, seguridad social, enfermedad, actas de nacimiento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Se generan con un propósito de registro y control, más que con fines de investigación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Pocas variables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No siempre son de buena calidad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Generalmente están disponibles pero no siempre son de fácil acceso 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 smtClean="0"/>
          </a:p>
          <a:p>
            <a:pPr marL="742950" lvl="1" indent="-285750">
              <a:buFontTx/>
              <a:buChar char="-"/>
            </a:pPr>
            <a:endParaRPr lang="es-ES" dirty="0" smtClean="0"/>
          </a:p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" sz="2400" dirty="0" smtClean="0"/>
              <a:t>Tipos de datos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3460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373653" y="2241176"/>
            <a:ext cx="962530" cy="962528"/>
            <a:chOff x="2054426" y="1582003"/>
            <a:chExt cx="962530" cy="962528"/>
          </a:xfrm>
        </p:grpSpPr>
        <p:sp>
          <p:nvSpPr>
            <p:cNvPr id="17" name="Elipse 16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Rectángulo 2"/>
          <p:cNvSpPr/>
          <p:nvPr/>
        </p:nvSpPr>
        <p:spPr>
          <a:xfrm>
            <a:off x="2508639" y="2432058"/>
            <a:ext cx="1494134" cy="30008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dirty="0" smtClean="0">
                <a:latin typeface="+mn-lt"/>
              </a:rPr>
              <a:t>Persona </a:t>
            </a:r>
            <a:r>
              <a:rPr lang="es-ES_tradnl" sz="1400" dirty="0">
                <a:latin typeface="+mn-lt"/>
              </a:rPr>
              <a:t>a </a:t>
            </a:r>
            <a:r>
              <a:rPr lang="es-ES_tradnl" sz="1400" dirty="0" smtClean="0">
                <a:latin typeface="+mn-lt"/>
              </a:rPr>
              <a:t>persona</a:t>
            </a: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s-ES_tradnl" sz="1400" dirty="0" smtClean="0">
                <a:latin typeface="+mn-lt"/>
              </a:rPr>
              <a:t>Telefónica</a:t>
            </a:r>
            <a:endParaRPr lang="es-ES_tradnl" sz="14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s-ES_tradnl" sz="1400" dirty="0" smtClean="0">
                <a:latin typeface="+mn-lt"/>
              </a:rPr>
              <a:t>Auto-administrado</a:t>
            </a:r>
          </a:p>
        </p:txBody>
      </p:sp>
      <p:cxnSp>
        <p:nvCxnSpPr>
          <p:cNvPr id="20" name="Conector recto 19"/>
          <p:cNvCxnSpPr/>
          <p:nvPr/>
        </p:nvCxnSpPr>
        <p:spPr>
          <a:xfrm>
            <a:off x="1332191" y="3317905"/>
            <a:ext cx="2648726" cy="0"/>
          </a:xfrm>
          <a:prstGeom prst="line">
            <a:avLst/>
          </a:prstGeom>
          <a:ln w="3175" cmpd="sng">
            <a:solidFill>
              <a:schemeClr val="accent5">
                <a:lumMod val="7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373653" y="3423751"/>
            <a:ext cx="962530" cy="962528"/>
            <a:chOff x="2054426" y="1582003"/>
            <a:chExt cx="962530" cy="962528"/>
          </a:xfrm>
        </p:grpSpPr>
        <p:sp>
          <p:nvSpPr>
            <p:cNvPr id="22" name="Elipse 21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1373653" y="4625559"/>
            <a:ext cx="962530" cy="962528"/>
            <a:chOff x="2054426" y="1582003"/>
            <a:chExt cx="962530" cy="962528"/>
          </a:xfrm>
        </p:grpSpPr>
        <p:sp>
          <p:nvSpPr>
            <p:cNvPr id="25" name="Elipse 24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lipse 25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4" name="Conector recto 33"/>
          <p:cNvCxnSpPr/>
          <p:nvPr/>
        </p:nvCxnSpPr>
        <p:spPr>
          <a:xfrm>
            <a:off x="1332191" y="4501666"/>
            <a:ext cx="2648726" cy="0"/>
          </a:xfrm>
          <a:prstGeom prst="line">
            <a:avLst/>
          </a:prstGeom>
          <a:ln w="3175" cmpd="sng">
            <a:solidFill>
              <a:schemeClr val="accent5">
                <a:lumMod val="7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5403561" y="2241176"/>
            <a:ext cx="962530" cy="962528"/>
            <a:chOff x="2054426" y="1582003"/>
            <a:chExt cx="962530" cy="962528"/>
          </a:xfrm>
        </p:grpSpPr>
        <p:sp>
          <p:nvSpPr>
            <p:cNvPr id="36" name="Elipse 35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Rectángulo 37"/>
          <p:cNvSpPr/>
          <p:nvPr/>
        </p:nvSpPr>
        <p:spPr>
          <a:xfrm>
            <a:off x="6538547" y="2432058"/>
            <a:ext cx="2150426" cy="30008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400" dirty="0">
                <a:latin typeface="+mn-lt"/>
              </a:rPr>
              <a:t>Observación directa</a:t>
            </a: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s-ES_tradnl" sz="1400" dirty="0">
                <a:latin typeface="+mn-lt"/>
              </a:rPr>
              <a:t>En línea</a:t>
            </a:r>
          </a:p>
          <a:p>
            <a:pPr>
              <a:lnSpc>
                <a:spcPct val="150000"/>
              </a:lnSpc>
            </a:pPr>
            <a:endParaRPr lang="es-ES_tradnl" sz="1400" dirty="0" smtClean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s-ES_tradnl" sz="14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s-ES_tradnl" sz="1400" dirty="0">
                <a:latin typeface="+mn-lt"/>
              </a:rPr>
              <a:t>Panel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403561" y="3423751"/>
            <a:ext cx="962530" cy="962528"/>
            <a:chOff x="2054426" y="1582003"/>
            <a:chExt cx="962530" cy="962528"/>
          </a:xfrm>
        </p:grpSpPr>
        <p:sp>
          <p:nvSpPr>
            <p:cNvPr id="41" name="Elipse 40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5403561" y="4625559"/>
            <a:ext cx="962530" cy="962528"/>
            <a:chOff x="2054426" y="1582003"/>
            <a:chExt cx="962530" cy="962528"/>
          </a:xfrm>
        </p:grpSpPr>
        <p:sp>
          <p:nvSpPr>
            <p:cNvPr id="44" name="Elipse 43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9" name="Conector recto 48"/>
          <p:cNvCxnSpPr/>
          <p:nvPr/>
        </p:nvCxnSpPr>
        <p:spPr>
          <a:xfrm>
            <a:off x="5579948" y="3317905"/>
            <a:ext cx="2648726" cy="0"/>
          </a:xfrm>
          <a:prstGeom prst="line">
            <a:avLst/>
          </a:prstGeom>
          <a:ln w="3175" cmpd="sng">
            <a:solidFill>
              <a:schemeClr val="accent5">
                <a:lumMod val="7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5579948" y="4501666"/>
            <a:ext cx="2648726" cy="0"/>
          </a:xfrm>
          <a:prstGeom prst="line">
            <a:avLst/>
          </a:prstGeom>
          <a:ln w="3175" cmpd="sng">
            <a:solidFill>
              <a:schemeClr val="accent5">
                <a:lumMod val="7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ítulo 1"/>
          <p:cNvSpPr txBox="1">
            <a:spLocks/>
          </p:cNvSpPr>
          <p:nvPr/>
        </p:nvSpPr>
        <p:spPr>
          <a:xfrm>
            <a:off x="1322781" y="602775"/>
            <a:ext cx="6497229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/>
              <a:t>¿Cómo recolectamos información?</a:t>
            </a:r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4" y="4897363"/>
            <a:ext cx="521208" cy="484632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52" y="2474970"/>
            <a:ext cx="563880" cy="475488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40" y="3708226"/>
            <a:ext cx="502920" cy="420624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22" y="2433866"/>
            <a:ext cx="527304" cy="551688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40" y="3637834"/>
            <a:ext cx="515112" cy="515112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21" y="4978455"/>
            <a:ext cx="663376" cy="2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22781" y="602775"/>
            <a:ext cx="6497229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Proceso de limpieza </a:t>
            </a:r>
            <a:endParaRPr lang="es-ES_tradnl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600200" y="1358900"/>
            <a:ext cx="6108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Edición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Codificación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Revisión de errores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Generación de variables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Construcción de base de datos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Generación de ponderadores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Elaboración de diccionario de variables 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604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22781" y="602775"/>
            <a:ext cx="6497229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Análisis de datos</a:t>
            </a:r>
            <a:endParaRPr lang="es-ES_tradnl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562100" y="1803400"/>
            <a:ext cx="537839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Estimación de totales, </a:t>
            </a:r>
            <a:r>
              <a:rPr lang="es-ES" dirty="0"/>
              <a:t>m</a:t>
            </a:r>
            <a:r>
              <a:rPr lang="es-ES" dirty="0" smtClean="0"/>
              <a:t>edias, porcentajes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Pruebas de hipótesis, diferencia de medias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Modelos de predicción, causalidad o determinantes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93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572000" y="1675817"/>
            <a:ext cx="0" cy="429268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1322781" y="821366"/>
            <a:ext cx="6497229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Tipos </a:t>
            </a:r>
            <a:r>
              <a:rPr lang="es-ES_tradnl" sz="2400" dirty="0"/>
              <a:t>de </a:t>
            </a:r>
            <a:r>
              <a:rPr lang="es-ES_tradnl" sz="2400" dirty="0" smtClean="0"/>
              <a:t>variables</a:t>
            </a:r>
            <a:r>
              <a:rPr lang="es-ES_tradnl" sz="2400" dirty="0"/>
              <a:t>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02597" y="2264622"/>
            <a:ext cx="3064797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r>
              <a:rPr lang="es-ES_tradnl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Categóricas</a:t>
            </a:r>
            <a:endParaRPr lang="es-ES_tradnl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71052" y="3145581"/>
            <a:ext cx="27674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>
                <a:latin typeface="+mn-lt"/>
              </a:rPr>
              <a:t>Binaria</a:t>
            </a:r>
          </a:p>
          <a:p>
            <a:endParaRPr lang="es-ES_tradnl" sz="1400" dirty="0" smtClean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Ordinal</a:t>
            </a:r>
          </a:p>
          <a:p>
            <a:pPr lvl="1"/>
            <a:endParaRPr lang="es-ES_tradnl" sz="1400" dirty="0" smtClean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Nominal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256909" y="2264622"/>
            <a:ext cx="2620851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>
                <a:solidFill>
                  <a:schemeClr val="accent5">
                    <a:lumMod val="50000"/>
                  </a:schemeClr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r>
              <a:rPr lang="es-ES_tradnl" dirty="0" smtClean="0">
                <a:solidFill>
                  <a:srgbClr val="1BC0D1"/>
                </a:solidFill>
              </a:rPr>
              <a:t>Cuantitativas</a:t>
            </a:r>
            <a:endParaRPr lang="es-ES_tradnl" dirty="0">
              <a:solidFill>
                <a:srgbClr val="1BC0D1"/>
              </a:solidFill>
            </a:endParaRPr>
          </a:p>
          <a:p>
            <a:endParaRPr lang="es-ES_tradnl" dirty="0"/>
          </a:p>
        </p:txBody>
      </p:sp>
      <p:sp>
        <p:nvSpPr>
          <p:cNvPr id="9" name="Rectángulo 8"/>
          <p:cNvSpPr/>
          <p:nvPr/>
        </p:nvSpPr>
        <p:spPr>
          <a:xfrm>
            <a:off x="5650493" y="3145581"/>
            <a:ext cx="26208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 smtClean="0">
                <a:latin typeface="+mn-lt"/>
              </a:rPr>
              <a:t>Continuas</a:t>
            </a: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Discretas</a:t>
            </a:r>
            <a:endParaRPr lang="es-ES_tradnl" sz="1400" dirty="0">
              <a:latin typeface="+mn-lt"/>
            </a:endParaRPr>
          </a:p>
          <a:p>
            <a:endParaRPr lang="es-ES_tradnl" sz="1400" dirty="0">
              <a:latin typeface="+mn-lt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5582880" y="3682867"/>
            <a:ext cx="2688464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480214" y="3682867"/>
            <a:ext cx="2688464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203"/>
          <p:cNvGrpSpPr/>
          <p:nvPr/>
        </p:nvGrpSpPr>
        <p:grpSpPr>
          <a:xfrm>
            <a:off x="1199525" y="3186218"/>
            <a:ext cx="137148" cy="268789"/>
            <a:chOff x="0" y="0"/>
            <a:chExt cx="208035" cy="407717"/>
          </a:xfrm>
          <a:solidFill>
            <a:schemeClr val="accent5">
              <a:lumMod val="75000"/>
            </a:schemeClr>
          </a:solidFill>
        </p:grpSpPr>
        <p:sp>
          <p:nvSpPr>
            <p:cNvPr id="15" name="Shape 201"/>
            <p:cNvSpPr/>
            <p:nvPr/>
          </p:nvSpPr>
          <p:spPr>
            <a:xfrm rot="5400000">
              <a:off x="0" y="199682"/>
              <a:ext cx="208036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" name="Shape 202"/>
            <p:cNvSpPr/>
            <p:nvPr/>
          </p:nvSpPr>
          <p:spPr>
            <a:xfrm rot="5400000" flipH="1">
              <a:off x="568" y="-569"/>
              <a:ext cx="206899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7" name="Group 203"/>
          <p:cNvGrpSpPr/>
          <p:nvPr/>
        </p:nvGrpSpPr>
        <p:grpSpPr>
          <a:xfrm>
            <a:off x="5353163" y="3186218"/>
            <a:ext cx="137148" cy="268789"/>
            <a:chOff x="0" y="0"/>
            <a:chExt cx="208035" cy="407717"/>
          </a:xfrm>
          <a:solidFill>
            <a:schemeClr val="accent5">
              <a:lumMod val="75000"/>
            </a:schemeClr>
          </a:solidFill>
        </p:grpSpPr>
        <p:sp>
          <p:nvSpPr>
            <p:cNvPr id="18" name="Shape 201"/>
            <p:cNvSpPr/>
            <p:nvPr/>
          </p:nvSpPr>
          <p:spPr>
            <a:xfrm rot="5400000">
              <a:off x="0" y="199682"/>
              <a:ext cx="208036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Shape 202"/>
            <p:cNvSpPr/>
            <p:nvPr/>
          </p:nvSpPr>
          <p:spPr>
            <a:xfrm rot="5400000" flipH="1">
              <a:off x="568" y="-569"/>
              <a:ext cx="206899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5944097" y="4530576"/>
            <a:ext cx="2688464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03"/>
          <p:cNvGrpSpPr/>
          <p:nvPr/>
        </p:nvGrpSpPr>
        <p:grpSpPr>
          <a:xfrm>
            <a:off x="1225484" y="4854899"/>
            <a:ext cx="137148" cy="268789"/>
            <a:chOff x="0" y="0"/>
            <a:chExt cx="208035" cy="407717"/>
          </a:xfrm>
          <a:solidFill>
            <a:schemeClr val="accent5">
              <a:lumMod val="75000"/>
            </a:schemeClr>
          </a:solidFill>
        </p:grpSpPr>
        <p:sp>
          <p:nvSpPr>
            <p:cNvPr id="25" name="Shape 201"/>
            <p:cNvSpPr/>
            <p:nvPr/>
          </p:nvSpPr>
          <p:spPr>
            <a:xfrm rot="5400000">
              <a:off x="0" y="199682"/>
              <a:ext cx="208036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" name="Shape 202"/>
            <p:cNvSpPr/>
            <p:nvPr/>
          </p:nvSpPr>
          <p:spPr>
            <a:xfrm rot="5400000" flipH="1">
              <a:off x="568" y="-569"/>
              <a:ext cx="206899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cxnSp>
        <p:nvCxnSpPr>
          <p:cNvPr id="27" name="Conector recto 26"/>
          <p:cNvCxnSpPr/>
          <p:nvPr/>
        </p:nvCxnSpPr>
        <p:spPr>
          <a:xfrm>
            <a:off x="1455201" y="4530576"/>
            <a:ext cx="2688464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03"/>
          <p:cNvGrpSpPr/>
          <p:nvPr/>
        </p:nvGrpSpPr>
        <p:grpSpPr>
          <a:xfrm>
            <a:off x="1199525" y="4036750"/>
            <a:ext cx="137148" cy="268789"/>
            <a:chOff x="0" y="0"/>
            <a:chExt cx="208035" cy="407717"/>
          </a:xfrm>
          <a:solidFill>
            <a:schemeClr val="accent5">
              <a:lumMod val="75000"/>
            </a:schemeClr>
          </a:solidFill>
        </p:grpSpPr>
        <p:sp>
          <p:nvSpPr>
            <p:cNvPr id="29" name="Shape 201"/>
            <p:cNvSpPr/>
            <p:nvPr/>
          </p:nvSpPr>
          <p:spPr>
            <a:xfrm rot="5400000">
              <a:off x="0" y="199682"/>
              <a:ext cx="208036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" name="Shape 202"/>
            <p:cNvSpPr/>
            <p:nvPr/>
          </p:nvSpPr>
          <p:spPr>
            <a:xfrm rot="5400000" flipH="1">
              <a:off x="568" y="-569"/>
              <a:ext cx="206899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31" name="Group 203"/>
          <p:cNvGrpSpPr/>
          <p:nvPr/>
        </p:nvGrpSpPr>
        <p:grpSpPr>
          <a:xfrm>
            <a:off x="5353163" y="4036750"/>
            <a:ext cx="137148" cy="268789"/>
            <a:chOff x="0" y="0"/>
            <a:chExt cx="208035" cy="407717"/>
          </a:xfrm>
          <a:solidFill>
            <a:schemeClr val="accent5">
              <a:lumMod val="75000"/>
            </a:schemeClr>
          </a:solidFill>
        </p:grpSpPr>
        <p:sp>
          <p:nvSpPr>
            <p:cNvPr id="32" name="Shape 201"/>
            <p:cNvSpPr/>
            <p:nvPr/>
          </p:nvSpPr>
          <p:spPr>
            <a:xfrm rot="5400000">
              <a:off x="0" y="199682"/>
              <a:ext cx="208036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" name="Shape 202"/>
            <p:cNvSpPr/>
            <p:nvPr/>
          </p:nvSpPr>
          <p:spPr>
            <a:xfrm rot="5400000" flipH="1">
              <a:off x="568" y="-569"/>
              <a:ext cx="206899" cy="20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8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4572000" y="1675817"/>
            <a:ext cx="0" cy="429268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ítulo 1"/>
          <p:cNvSpPr txBox="1">
            <a:spLocks/>
          </p:cNvSpPr>
          <p:nvPr/>
        </p:nvSpPr>
        <p:spPr>
          <a:xfrm>
            <a:off x="1200923" y="821366"/>
            <a:ext cx="6964542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Resultados</a:t>
            </a:r>
            <a:r>
              <a:rPr lang="es-ES_tradnl" sz="2400" dirty="0"/>
              <a:t>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1780" y="1965173"/>
            <a:ext cx="3249218" cy="62659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r>
              <a:rPr lang="es-ES_tradnl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 variables categ</a:t>
            </a:r>
            <a:r>
              <a:rPr lang="es-E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óricas</a:t>
            </a:r>
            <a:endParaRPr lang="es-ES_tradnl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72450" y="2846132"/>
            <a:ext cx="27674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>
                <a:latin typeface="+mn-lt"/>
              </a:rPr>
              <a:t>Gráfico de pie</a:t>
            </a:r>
          </a:p>
          <a:p>
            <a:endParaRPr lang="es-ES_tradnl" sz="1400" dirty="0" smtClean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Barras</a:t>
            </a:r>
            <a:endParaRPr lang="es-ES_tradnl" sz="14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247284" y="1965173"/>
            <a:ext cx="2918181" cy="567792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>
                <a:solidFill>
                  <a:schemeClr val="accent5">
                    <a:lumMod val="50000"/>
                  </a:schemeClr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r>
              <a:rPr lang="es-ES_tradnl" dirty="0" smtClean="0">
                <a:solidFill>
                  <a:srgbClr val="1BC0D1"/>
                </a:solidFill>
              </a:rPr>
              <a:t>Para variables continuas</a:t>
            </a:r>
            <a:endParaRPr lang="es-ES_tradnl" dirty="0">
              <a:solidFill>
                <a:srgbClr val="1BC0D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50492" y="2846132"/>
            <a:ext cx="262085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>
                <a:latin typeface="+mn-lt"/>
              </a:rPr>
              <a:t>Gráfica de </a:t>
            </a:r>
            <a:r>
              <a:rPr lang="es-ES_tradnl" sz="1400" dirty="0" smtClean="0">
                <a:latin typeface="+mn-lt"/>
              </a:rPr>
              <a:t>puntos</a:t>
            </a:r>
          </a:p>
          <a:p>
            <a:endParaRPr lang="es-ES_tradnl" sz="1400" dirty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Histograma </a:t>
            </a:r>
            <a:r>
              <a:rPr lang="es-ES_tradnl" sz="1400" dirty="0">
                <a:latin typeface="+mn-lt"/>
              </a:rPr>
              <a:t>o </a:t>
            </a:r>
            <a:r>
              <a:rPr lang="es-ES_tradnl" sz="1400" dirty="0" smtClean="0">
                <a:latin typeface="+mn-lt"/>
              </a:rPr>
              <a:t>frecuencias</a:t>
            </a:r>
          </a:p>
          <a:p>
            <a:endParaRPr lang="es-ES_tradnl" sz="1400" dirty="0" smtClean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Boxplot</a:t>
            </a:r>
          </a:p>
          <a:p>
            <a:endParaRPr lang="es-ES_tradnl" sz="1400" dirty="0" smtClean="0">
              <a:latin typeface="+mn-lt"/>
            </a:endParaRPr>
          </a:p>
          <a:p>
            <a:endParaRPr lang="es-ES_tradnl" sz="1400" dirty="0">
              <a:latin typeface="+mn-lt"/>
            </a:endParaRPr>
          </a:p>
          <a:p>
            <a:endParaRPr lang="es-ES_tradnl" sz="1400" dirty="0" smtClean="0">
              <a:latin typeface="+mn-lt"/>
            </a:endParaRPr>
          </a:p>
          <a:p>
            <a:r>
              <a:rPr lang="es-ES_tradnl" sz="1400" dirty="0" smtClean="0">
                <a:latin typeface="+mn-lt"/>
              </a:rPr>
              <a:t>Timeplot</a:t>
            </a:r>
            <a:endParaRPr lang="es-ES_tradnl" sz="1400" dirty="0">
              <a:latin typeface="+mn-lt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5650492" y="3383418"/>
            <a:ext cx="2620851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481612" y="3383418"/>
            <a:ext cx="2688464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650492" y="4231127"/>
            <a:ext cx="2620851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456599" y="4231127"/>
            <a:ext cx="2688464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5650492" y="5145527"/>
            <a:ext cx="2620851" cy="0"/>
          </a:xfrm>
          <a:prstGeom prst="line">
            <a:avLst/>
          </a:prstGeom>
          <a:ln w="3175" cmpd="sng">
            <a:solidFill>
              <a:schemeClr val="tx1">
                <a:lumMod val="75000"/>
                <a:lumOff val="2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Agrupar 69"/>
          <p:cNvGrpSpPr/>
          <p:nvPr/>
        </p:nvGrpSpPr>
        <p:grpSpPr>
          <a:xfrm>
            <a:off x="4767935" y="2621996"/>
            <a:ext cx="744591" cy="744590"/>
            <a:chOff x="2054426" y="1582003"/>
            <a:chExt cx="962530" cy="962528"/>
          </a:xfrm>
        </p:grpSpPr>
        <p:sp>
          <p:nvSpPr>
            <p:cNvPr id="71" name="Elipse 70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71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Agrupar 72"/>
          <p:cNvGrpSpPr/>
          <p:nvPr/>
        </p:nvGrpSpPr>
        <p:grpSpPr>
          <a:xfrm>
            <a:off x="4767935" y="3489300"/>
            <a:ext cx="744591" cy="744590"/>
            <a:chOff x="2054426" y="1582003"/>
            <a:chExt cx="962530" cy="962528"/>
          </a:xfrm>
        </p:grpSpPr>
        <p:sp>
          <p:nvSpPr>
            <p:cNvPr id="74" name="Elipse 73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Elipse 74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Agrupar 75"/>
          <p:cNvGrpSpPr/>
          <p:nvPr/>
        </p:nvGrpSpPr>
        <p:grpSpPr>
          <a:xfrm>
            <a:off x="4767935" y="4356604"/>
            <a:ext cx="744591" cy="744590"/>
            <a:chOff x="2054426" y="1582003"/>
            <a:chExt cx="962530" cy="962528"/>
          </a:xfrm>
        </p:grpSpPr>
        <p:sp>
          <p:nvSpPr>
            <p:cNvPr id="77" name="Elipse 76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77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Agrupar 78"/>
          <p:cNvGrpSpPr/>
          <p:nvPr/>
        </p:nvGrpSpPr>
        <p:grpSpPr>
          <a:xfrm>
            <a:off x="4767935" y="5223907"/>
            <a:ext cx="744591" cy="744590"/>
            <a:chOff x="2054426" y="1582003"/>
            <a:chExt cx="962530" cy="962528"/>
          </a:xfrm>
        </p:grpSpPr>
        <p:sp>
          <p:nvSpPr>
            <p:cNvPr id="80" name="Elipse 79"/>
            <p:cNvSpPr/>
            <p:nvPr/>
          </p:nvSpPr>
          <p:spPr>
            <a:xfrm>
              <a:off x="2054426" y="1582003"/>
              <a:ext cx="962530" cy="962528"/>
            </a:xfrm>
            <a:prstGeom prst="ellipse">
              <a:avLst/>
            </a:prstGeom>
            <a:solidFill>
              <a:srgbClr val="1BC0D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80"/>
            <p:cNvSpPr/>
            <p:nvPr/>
          </p:nvSpPr>
          <p:spPr>
            <a:xfrm>
              <a:off x="2113226" y="1640803"/>
              <a:ext cx="844931" cy="844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578865" y="2621996"/>
            <a:ext cx="744591" cy="744590"/>
            <a:chOff x="578865" y="2851261"/>
            <a:chExt cx="744591" cy="744590"/>
          </a:xfrm>
        </p:grpSpPr>
        <p:sp>
          <p:nvSpPr>
            <p:cNvPr id="83" name="Elipse 82"/>
            <p:cNvSpPr/>
            <p:nvPr/>
          </p:nvSpPr>
          <p:spPr>
            <a:xfrm>
              <a:off x="578865" y="2851261"/>
              <a:ext cx="744591" cy="7445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>
              <a:off x="624351" y="2896747"/>
              <a:ext cx="653619" cy="6536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578865" y="3489300"/>
            <a:ext cx="744591" cy="744590"/>
            <a:chOff x="578865" y="3718565"/>
            <a:chExt cx="744591" cy="744590"/>
          </a:xfrm>
        </p:grpSpPr>
        <p:sp>
          <p:nvSpPr>
            <p:cNvPr id="86" name="Elipse 85"/>
            <p:cNvSpPr/>
            <p:nvPr/>
          </p:nvSpPr>
          <p:spPr>
            <a:xfrm>
              <a:off x="578865" y="3718565"/>
              <a:ext cx="744591" cy="7445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624351" y="3764051"/>
              <a:ext cx="653619" cy="6536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7" y="2805246"/>
            <a:ext cx="389389" cy="389389"/>
          </a:xfrm>
          <a:prstGeom prst="rect">
            <a:avLst/>
          </a:prstGeom>
        </p:spPr>
      </p:pic>
      <p:pic>
        <p:nvPicPr>
          <p:cNvPr id="97" name="Imagen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7" y="3699818"/>
            <a:ext cx="350185" cy="341503"/>
          </a:xfrm>
          <a:prstGeom prst="rect">
            <a:avLst/>
          </a:prstGeom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7" y="3655011"/>
            <a:ext cx="419978" cy="419978"/>
          </a:xfrm>
          <a:prstGeom prst="rect">
            <a:avLst/>
          </a:prstGeom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9" y="2714479"/>
            <a:ext cx="480664" cy="515621"/>
          </a:xfrm>
          <a:prstGeom prst="rect">
            <a:avLst/>
          </a:prstGeom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17" y="4535579"/>
            <a:ext cx="415279" cy="413563"/>
          </a:xfrm>
          <a:prstGeom prst="rect">
            <a:avLst/>
          </a:prstGeom>
        </p:spPr>
      </p:pic>
      <p:pic>
        <p:nvPicPr>
          <p:cNvPr id="107" name="Imagen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17" y="5382475"/>
            <a:ext cx="440428" cy="4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22781" y="602775"/>
            <a:ext cx="6497229" cy="290657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¿Qué es lo que te interesa analizar?</a:t>
            </a:r>
            <a:endParaRPr lang="es-ES_tradnl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562100" y="1803400"/>
            <a:ext cx="5211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 smtClean="0"/>
              <a:t>¿Cuál es tu pregunta de investigación?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r>
              <a:rPr lang="es-ES" dirty="0" smtClean="0"/>
              <a:t>¿Cómo visualizas los resultados?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r>
              <a:rPr lang="es-ES" dirty="0" smtClean="0"/>
              <a:t>¿Estás abarcando todo lo que necesitas?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r>
              <a:rPr lang="es-ES" dirty="0" smtClean="0"/>
              <a:t>Traduce los conceptos en preguntas o mediciones</a:t>
            </a:r>
          </a:p>
        </p:txBody>
      </p:sp>
    </p:spTree>
    <p:extLst>
      <p:ext uri="{BB962C8B-B14F-4D97-AF65-F5344CB8AC3E}">
        <p14:creationId xmlns:p14="http://schemas.microsoft.com/office/powerpoint/2010/main" val="10988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ACIA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830" b="6901"/>
          <a:stretch/>
        </p:blipFill>
        <p:spPr>
          <a:xfrm>
            <a:off x="12037" y="14990"/>
            <a:ext cx="916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5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-1" y="0"/>
            <a:ext cx="9182969" cy="6885000"/>
            <a:chOff x="-1" y="0"/>
            <a:chExt cx="9182969" cy="688500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182969" cy="6885000"/>
            </a:xfrm>
            <a:prstGeom prst="rect">
              <a:avLst/>
            </a:prstGeom>
          </p:spPr>
        </p:pic>
        <p:pic>
          <p:nvPicPr>
            <p:cNvPr id="21" name="Imagen 20" descr="fondo SIMO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" t="4325" r="2351" b="3503"/>
            <a:stretch/>
          </p:blipFill>
          <p:spPr>
            <a:xfrm>
              <a:off x="177331" y="191755"/>
              <a:ext cx="8828304" cy="6485176"/>
            </a:xfrm>
            <a:prstGeom prst="rect">
              <a:avLst/>
            </a:prstGeom>
          </p:spPr>
        </p:pic>
      </p:grpSp>
      <p:sp>
        <p:nvSpPr>
          <p:cNvPr id="9" name="Llamada ovalada 8"/>
          <p:cNvSpPr>
            <a:spLocks noChangeArrowheads="1"/>
          </p:cNvSpPr>
          <p:nvPr/>
        </p:nvSpPr>
        <p:spPr bwMode="auto">
          <a:xfrm>
            <a:off x="3228248" y="997403"/>
            <a:ext cx="2726470" cy="2580880"/>
          </a:xfrm>
          <a:prstGeom prst="wedgeEllipseCallout">
            <a:avLst>
              <a:gd name="adj1" fmla="val -40750"/>
              <a:gd name="adj2" fmla="val 54829"/>
            </a:avLst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uadroTexto 7"/>
          <p:cNvSpPr txBox="1">
            <a:spLocks noChangeArrowheads="1"/>
          </p:cNvSpPr>
          <p:nvPr/>
        </p:nvSpPr>
        <p:spPr bwMode="auto">
          <a:xfrm>
            <a:off x="1998192" y="3865589"/>
            <a:ext cx="518658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s-ES_tradnl" sz="2000" dirty="0">
                <a:solidFill>
                  <a:schemeClr val="bg1"/>
                </a:solidFill>
                <a:latin typeface="+mj-lt"/>
              </a:rPr>
              <a:t>Taller sobre técnicas de </a:t>
            </a:r>
            <a:r>
              <a:rPr lang="es-ES_tradnl" sz="2000" dirty="0" smtClean="0">
                <a:solidFill>
                  <a:schemeClr val="bg1"/>
                </a:solidFill>
                <a:latin typeface="+mj-lt"/>
              </a:rPr>
              <a:t>investigación cuantitativa</a:t>
            </a:r>
          </a:p>
          <a:p>
            <a:pPr algn="ctr">
              <a:spcBef>
                <a:spcPts val="0"/>
              </a:spcBef>
            </a:pPr>
            <a:endParaRPr lang="es-ES_tradnl" sz="1600" dirty="0" smtClean="0">
              <a:solidFill>
                <a:schemeClr val="bg1"/>
              </a:solidFill>
              <a:latin typeface="+mn-lt"/>
            </a:endParaRPr>
          </a:p>
          <a:p>
            <a:pPr algn="ctr">
              <a:spcBef>
                <a:spcPts val="0"/>
              </a:spcBef>
            </a:pPr>
            <a:r>
              <a:rPr lang="es-ES_tradnl" sz="1600" dirty="0" smtClean="0">
                <a:solidFill>
                  <a:schemeClr val="bg1"/>
                </a:solidFill>
                <a:latin typeface="+mn-lt"/>
                <a:ea typeface="MS PGothic" charset="0"/>
                <a:cs typeface="MS PGothic" charset="0"/>
              </a:rPr>
              <a:t>Modulo 1.1 Diseño de investigación</a:t>
            </a:r>
            <a:endParaRPr lang="es-MX" sz="2000" dirty="0">
              <a:solidFill>
                <a:schemeClr val="bg1"/>
              </a:solidFill>
              <a:latin typeface="+mj-lt"/>
              <a:ea typeface="MS PGothic" charset="0"/>
              <a:cs typeface="MS PGothic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884796" y="5211991"/>
            <a:ext cx="5413375" cy="0"/>
          </a:xfrm>
          <a:prstGeom prst="line">
            <a:avLst/>
          </a:prstGeom>
          <a:ln w="317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>
            <a:spLocks noChangeArrowheads="1"/>
          </p:cNvSpPr>
          <p:nvPr/>
        </p:nvSpPr>
        <p:spPr bwMode="auto">
          <a:xfrm>
            <a:off x="2111589" y="5396743"/>
            <a:ext cx="5186582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s-MX" sz="1600" dirty="0" smtClean="0">
                <a:solidFill>
                  <a:schemeClr val="bg1"/>
                </a:solidFill>
                <a:latin typeface="Franklin Gothic Book" charset="0"/>
                <a:ea typeface="MS PGothic" charset="0"/>
                <a:cs typeface="MS PGothic" charset="0"/>
              </a:rPr>
              <a:t>Agosto 2017</a:t>
            </a:r>
            <a:endParaRPr lang="es-MX" sz="1600" dirty="0">
              <a:solidFill>
                <a:schemeClr val="bg1"/>
              </a:solidFill>
              <a:latin typeface="Franklin Gothic Book" charset="0"/>
              <a:ea typeface="MS PGothic" charset="0"/>
              <a:cs typeface="MS PGothic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29" y="1576209"/>
            <a:ext cx="1244311" cy="14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8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1164881"/>
            <a:ext cx="7132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 una buena pregunta de investigación no será posible tener una investigación acertada.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¿Qué estás buscando?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¿Qué quieres medir?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¿Cuál es la hipótesis que quieres probar?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¿Estás buscando alguna respuesta?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Pregunta de investigación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4563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889157"/>
            <a:ext cx="7020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Categoría descriptiva Queremos medir algo: porcentajes, medias; comparar grupos.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" sz="2400" dirty="0" smtClean="0"/>
              <a:t>Categorías de la pregunta de investigación</a:t>
            </a:r>
            <a:endParaRPr lang="es-ES" sz="2400" dirty="0"/>
          </a:p>
          <a:p>
            <a:pPr algn="ctr"/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8405"/>
            <a:ext cx="4108077" cy="2494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69" y="3365500"/>
            <a:ext cx="3593430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1151819"/>
            <a:ext cx="71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Encontrar una causalidad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" sz="2400" dirty="0" smtClean="0"/>
              <a:t>Categorías de la pregunta de investigación</a:t>
            </a:r>
            <a:endParaRPr lang="es-ES" sz="2400" dirty="0"/>
          </a:p>
          <a:p>
            <a:pPr algn="ctr"/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68" y="2231566"/>
            <a:ext cx="7213600" cy="381710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16668" y="1954567"/>
            <a:ext cx="721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Tasa estandarizada promedio de mortalidad por cáncer de mama en el trienio 1991-1993 por provincias</a:t>
            </a:r>
          </a:p>
        </p:txBody>
      </p:sp>
    </p:spTree>
    <p:extLst>
      <p:ext uri="{BB962C8B-B14F-4D97-AF65-F5344CB8AC3E}">
        <p14:creationId xmlns:p14="http://schemas.microsoft.com/office/powerpoint/2010/main" val="144756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1164881"/>
            <a:ext cx="713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Hacer predicciones </a:t>
            </a:r>
          </a:p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" sz="2400" dirty="0" smtClean="0"/>
              <a:t>Categorías de la pregunta de investigación</a:t>
            </a:r>
            <a:endParaRPr lang="es-ES" sz="2400" dirty="0"/>
          </a:p>
          <a:p>
            <a:pPr algn="ctr"/>
            <a:endParaRPr lang="es-ES_tradnl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57" y="1811212"/>
            <a:ext cx="6330233" cy="41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1164881"/>
            <a:ext cx="713282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Hacer inferencias respecto a una población, una variable, un fenómeno; en el tiempo, en un espacio de terminado, a una población objetivo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Todo está en constante cambio, es casi imposible tener información completa, por eso solo podemos hacemos inferencias.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Pero es fundamental tener en consideración ¿Qué unidades de observación tenemos? Ya que estas cambian en función del tipo de inferencia que queremos hacer.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En la categoría descriptiva debemos conocer una probabilidad de selección positiva y conocida (marco </a:t>
            </a:r>
            <a:r>
              <a:rPr lang="es-ES" dirty="0" err="1" smtClean="0"/>
              <a:t>muestral</a:t>
            </a:r>
            <a:r>
              <a:rPr lang="es-ES" dirty="0" smtClean="0"/>
              <a:t>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En las categorías causal y predictiva solo nos interesa tener una probabilidad de selección positiva</a:t>
            </a:r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" sz="2400" dirty="0" smtClean="0"/>
              <a:t>Cuál es el objetivo</a:t>
            </a:r>
            <a:endParaRPr lang="es-ES" sz="2400" dirty="0"/>
          </a:p>
          <a:p>
            <a:pPr algn="ctr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04673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98649" y="42988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_tradnl" sz="2400" dirty="0" smtClean="0"/>
              <a:t>Recolección de datos y análisis</a:t>
            </a:r>
            <a:endParaRPr lang="es-ES_tradnl" sz="2400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58334" y="1461056"/>
            <a:ext cx="8450530" cy="3028639"/>
            <a:chOff x="200521" y="2172906"/>
            <a:chExt cx="8450530" cy="3028639"/>
          </a:xfrm>
        </p:grpSpPr>
        <p:sp>
          <p:nvSpPr>
            <p:cNvPr id="6" name="Redondear rectángulo de esquina sencilla 5"/>
            <p:cNvSpPr/>
            <p:nvPr/>
          </p:nvSpPr>
          <p:spPr>
            <a:xfrm>
              <a:off x="200521" y="4287145"/>
              <a:ext cx="1690106" cy="914400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latin typeface="Tahoma"/>
                  <a:cs typeface="Tahoma"/>
                </a:rPr>
                <a:t>Pregunta de investigación</a:t>
              </a:r>
              <a:endParaRPr lang="es-ES" sz="1600" dirty="0">
                <a:latin typeface="Tahoma"/>
                <a:cs typeface="Tahoma"/>
              </a:endParaRPr>
            </a:p>
          </p:txBody>
        </p:sp>
        <p:sp>
          <p:nvSpPr>
            <p:cNvPr id="7" name="Redondear rectángulo de esquina sencilla 6"/>
            <p:cNvSpPr/>
            <p:nvPr/>
          </p:nvSpPr>
          <p:spPr>
            <a:xfrm>
              <a:off x="1890627" y="3829945"/>
              <a:ext cx="1690106" cy="914400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latin typeface="Tahoma"/>
                  <a:cs typeface="Tahoma"/>
                </a:rPr>
                <a:t>Proceso de recolección de datos</a:t>
              </a:r>
              <a:endParaRPr lang="es-ES" sz="1600" dirty="0">
                <a:latin typeface="Tahoma"/>
                <a:cs typeface="Tahoma"/>
              </a:endParaRPr>
            </a:p>
          </p:txBody>
        </p:sp>
        <p:sp>
          <p:nvSpPr>
            <p:cNvPr id="8" name="Redondear rectángulo de esquina sencilla 7"/>
            <p:cNvSpPr/>
            <p:nvPr/>
          </p:nvSpPr>
          <p:spPr>
            <a:xfrm>
              <a:off x="3580733" y="3254453"/>
              <a:ext cx="1690106" cy="914400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latin typeface="Tahoma"/>
                  <a:cs typeface="Tahoma"/>
                </a:rPr>
                <a:t>Limpieza y almacenamiento</a:t>
              </a:r>
              <a:endParaRPr lang="es-ES" sz="1600" dirty="0">
                <a:latin typeface="Tahoma"/>
                <a:cs typeface="Tahoma"/>
              </a:endParaRPr>
            </a:p>
          </p:txBody>
        </p:sp>
        <p:sp>
          <p:nvSpPr>
            <p:cNvPr id="9" name="Redondear rectángulo de esquina sencilla 8"/>
            <p:cNvSpPr/>
            <p:nvPr/>
          </p:nvSpPr>
          <p:spPr>
            <a:xfrm>
              <a:off x="5270839" y="2797253"/>
              <a:ext cx="1690106" cy="914400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latin typeface="Tahoma"/>
                  <a:cs typeface="Tahoma"/>
                </a:rPr>
                <a:t>Análisis de datos</a:t>
              </a:r>
              <a:endParaRPr lang="es-ES" sz="1600" dirty="0">
                <a:latin typeface="Tahoma"/>
                <a:cs typeface="Tahoma"/>
              </a:endParaRPr>
            </a:p>
          </p:txBody>
        </p:sp>
        <p:sp>
          <p:nvSpPr>
            <p:cNvPr id="10" name="Redondear rectángulo de esquina sencilla 9"/>
            <p:cNvSpPr/>
            <p:nvPr/>
          </p:nvSpPr>
          <p:spPr>
            <a:xfrm>
              <a:off x="6960945" y="2172906"/>
              <a:ext cx="1690106" cy="914400"/>
            </a:xfrm>
            <a:prstGeom prst="round1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latin typeface="Tahoma"/>
                  <a:cs typeface="Tahoma"/>
                </a:rPr>
                <a:t>Resultados</a:t>
              </a:r>
              <a:endParaRPr lang="es-ES" sz="1600" dirty="0">
                <a:latin typeface="Tahoma"/>
                <a:cs typeface="Tahoma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198649" y="5404366"/>
            <a:ext cx="672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no conoces todo el proceso, no podrás hacer inferencias adecuadas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59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6668" y="1164881"/>
            <a:ext cx="713282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Aquellos que provienen de la experimentación, 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Qué pasa con x si y interfiere (la unidad de análisis debe ser comparable)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Se hace en menor escala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Está diseñada para un propósito de investigación específico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Los que se recolectan mediante una encuestas 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742950" lvl="1" indent="-285750">
              <a:buFontTx/>
              <a:buChar char="-"/>
            </a:pPr>
            <a:r>
              <a:rPr lang="es-ES" dirty="0" smtClean="0"/>
              <a:t>Los datos se recolectan con un objetivo de investigación específico (empleo, ingreso, crimen, salud, violencia intrafamiliar) 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A mayor escala 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smtClean="0"/>
              <a:t>Modo de recolección es relevante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smtClean="0"/>
              <a:t>Se recolectan en un momento en el tiempo o como estudios de panel (mismas unidades repetidas veces)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smtClean="0"/>
              <a:t>Generalmente son muestras, no censos</a:t>
            </a:r>
          </a:p>
          <a:p>
            <a:pPr marL="742950" lvl="1" indent="-285750">
              <a:buFontTx/>
              <a:buChar char="-"/>
            </a:pPr>
            <a:endParaRPr lang="es-ES" dirty="0" smtClean="0"/>
          </a:p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22781" y="324859"/>
            <a:ext cx="6497229" cy="620413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1">
                <a:solidFill>
                  <a:schemeClr val="accent5"/>
                </a:solidFill>
                <a:latin typeface="Palatino Linotype" charset="0"/>
                <a:ea typeface="Palatino Linotype" charset="0"/>
                <a:cs typeface="Palatino Linotype" charset="0"/>
              </a:defRPr>
            </a:lvl1pPr>
          </a:lstStyle>
          <a:p>
            <a:pPr algn="ctr"/>
            <a:r>
              <a:rPr lang="es-ES" sz="2400" dirty="0" smtClean="0"/>
              <a:t>Recolección de datos: </a:t>
            </a:r>
            <a:r>
              <a:rPr lang="es-ES" sz="2400" dirty="0"/>
              <a:t>t</a:t>
            </a:r>
            <a:r>
              <a:rPr lang="es-ES" sz="2400" dirty="0" smtClean="0"/>
              <a:t>ipos de datos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692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7831</TotalTime>
  <Words>566</Words>
  <Application>Microsoft Macintosh PowerPoint</Application>
  <PresentationFormat>Presentación en pantalla (4:3)</PresentationFormat>
  <Paragraphs>158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2_Diseño personalizado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 Izchel Pérez Colín</dc:creator>
  <cp:lastModifiedBy>Gabriela Cordourier</cp:lastModifiedBy>
  <cp:revision>1116</cp:revision>
  <dcterms:created xsi:type="dcterms:W3CDTF">2013-07-29T16:27:01Z</dcterms:created>
  <dcterms:modified xsi:type="dcterms:W3CDTF">2017-08-19T15:26:47Z</dcterms:modified>
</cp:coreProperties>
</file>