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6" r:id="rId2"/>
  </p:sldMasterIdLst>
  <p:notesMasterIdLst>
    <p:notesMasterId r:id="rId27"/>
  </p:notesMasterIdLst>
  <p:handoutMasterIdLst>
    <p:handoutMasterId r:id="rId28"/>
  </p:handoutMasterIdLst>
  <p:sldIdLst>
    <p:sldId id="360" r:id="rId3"/>
    <p:sldId id="342" r:id="rId4"/>
    <p:sldId id="348" r:id="rId5"/>
    <p:sldId id="384" r:id="rId6"/>
    <p:sldId id="383" r:id="rId7"/>
    <p:sldId id="385" r:id="rId8"/>
    <p:sldId id="386" r:id="rId9"/>
    <p:sldId id="387" r:id="rId10"/>
    <p:sldId id="389" r:id="rId11"/>
    <p:sldId id="388" r:id="rId12"/>
    <p:sldId id="390" r:id="rId13"/>
    <p:sldId id="391" r:id="rId14"/>
    <p:sldId id="394" r:id="rId15"/>
    <p:sldId id="393" r:id="rId16"/>
    <p:sldId id="395" r:id="rId17"/>
    <p:sldId id="404" r:id="rId18"/>
    <p:sldId id="405" r:id="rId19"/>
    <p:sldId id="402" r:id="rId20"/>
    <p:sldId id="403" r:id="rId21"/>
    <p:sldId id="406" r:id="rId22"/>
    <p:sldId id="398" r:id="rId23"/>
    <p:sldId id="400" r:id="rId24"/>
    <p:sldId id="407" r:id="rId25"/>
    <p:sldId id="408" r:id="rId26"/>
  </p:sldIdLst>
  <p:sldSz cx="9144000" cy="6858000" type="screen4x3"/>
  <p:notesSz cx="6858000" cy="9144000"/>
  <p:defaultTextStyle>
    <a:defPPr>
      <a:defRPr lang="es-E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5968"/>
    <a:srgbClr val="31859C"/>
    <a:srgbClr val="0F5C63"/>
    <a:srgbClr val="3DEBEB"/>
    <a:srgbClr val="217F7E"/>
    <a:srgbClr val="34CAC8"/>
    <a:srgbClr val="15414E"/>
    <a:srgbClr val="00A3A7"/>
    <a:srgbClr val="155452"/>
    <a:srgbClr val="640D3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74" autoAdjust="0"/>
    <p:restoredTop sz="92568" autoAdjust="0"/>
  </p:normalViewPr>
  <p:slideViewPr>
    <p:cSldViewPr snapToGrid="0" snapToObjects="1">
      <p:cViewPr>
        <p:scale>
          <a:sx n="122" d="100"/>
          <a:sy n="122" d="100"/>
        </p:scale>
        <p:origin x="-44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s-ES" dirty="0"/>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ABB21DD-1D51-9249-89F8-FD9A02F95951}" type="datetimeFigureOut">
              <a:rPr lang="es-ES"/>
              <a:pPr>
                <a:defRPr/>
              </a:pPr>
              <a:t>8/19/17</a:t>
            </a:fld>
            <a:endParaRPr lang="es-ES" dirty="0"/>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s-ES" dirty="0"/>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0EBB0AC-DE4F-C348-83A1-A50C2F4EDE4B}" type="slidenum">
              <a:rPr lang="es-ES"/>
              <a:pPr>
                <a:defRPr/>
              </a:pPr>
              <a:t>‹Nr.›</a:t>
            </a:fld>
            <a:endParaRPr lang="es-ES" dirty="0"/>
          </a:p>
        </p:txBody>
      </p:sp>
    </p:spTree>
    <p:extLst>
      <p:ext uri="{BB962C8B-B14F-4D97-AF65-F5344CB8AC3E}">
        <p14:creationId xmlns:p14="http://schemas.microsoft.com/office/powerpoint/2010/main" val="14445783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s-ES"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0C47105F-F01D-4442-9697-982BBBDC1B5A}" type="datetimeFigureOut">
              <a:rPr lang="es-ES"/>
              <a:pPr>
                <a:defRPr/>
              </a:pPr>
              <a:t>8/19/17</a:t>
            </a:fld>
            <a:endParaRPr lang="es-ES" dirty="0"/>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endParaRPr lang="es-ES" noProof="0"/>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s-ES"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5F7E697-8D2D-954F-9698-2B6D33227DED}" type="slidenum">
              <a:rPr lang="es-ES"/>
              <a:pPr>
                <a:defRPr/>
              </a:pPr>
              <a:t>‹Nr.›</a:t>
            </a:fld>
            <a:endParaRPr lang="es-ES" dirty="0"/>
          </a:p>
        </p:txBody>
      </p:sp>
    </p:spTree>
    <p:extLst>
      <p:ext uri="{BB962C8B-B14F-4D97-AF65-F5344CB8AC3E}">
        <p14:creationId xmlns:p14="http://schemas.microsoft.com/office/powerpoint/2010/main" val="135714827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170"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s-MX">
              <a:latin typeface="Calibri" charset="0"/>
            </a:endParaRPr>
          </a:p>
        </p:txBody>
      </p:sp>
      <p:sp>
        <p:nvSpPr>
          <p:cNvPr id="7171"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45CDFB6B-035A-9E48-A8D7-EB6C58CA4719}" type="slidenum">
              <a:rPr lang="es-ES" sz="1200">
                <a:solidFill>
                  <a:srgbClr val="000000"/>
                </a:solidFill>
              </a:rPr>
              <a:pPr eaLnBrk="1" fontAlgn="base" hangingPunct="1">
                <a:spcBef>
                  <a:spcPct val="0"/>
                </a:spcBef>
                <a:spcAft>
                  <a:spcPct val="0"/>
                </a:spcAft>
              </a:pPr>
              <a:t>2</a:t>
            </a:fld>
            <a:endParaRPr lang="es-ES" sz="1200" dirty="0">
              <a:solidFill>
                <a:srgbClr val="000000"/>
              </a:solidFill>
            </a:endParaRPr>
          </a:p>
        </p:txBody>
      </p:sp>
    </p:spTree>
    <p:extLst>
      <p:ext uri="{BB962C8B-B14F-4D97-AF65-F5344CB8AC3E}">
        <p14:creationId xmlns:p14="http://schemas.microsoft.com/office/powerpoint/2010/main" val="93118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sí</a:t>
            </a:r>
            <a:endParaRPr lang="es-ES_tradnl" dirty="0"/>
          </a:p>
        </p:txBody>
      </p:sp>
      <p:sp>
        <p:nvSpPr>
          <p:cNvPr id="4" name="Marcador de número de diapositiva 3"/>
          <p:cNvSpPr>
            <a:spLocks noGrp="1"/>
          </p:cNvSpPr>
          <p:nvPr>
            <p:ph type="sldNum" sz="quarter" idx="10"/>
          </p:nvPr>
        </p:nvSpPr>
        <p:spPr/>
        <p:txBody>
          <a:bodyPr/>
          <a:lstStyle/>
          <a:p>
            <a:pPr>
              <a:defRPr/>
            </a:pPr>
            <a:fld id="{25F7E697-8D2D-954F-9698-2B6D33227DED}" type="slidenum">
              <a:rPr lang="es-ES" smtClean="0"/>
              <a:pPr>
                <a:defRPr/>
              </a:pPr>
              <a:t>24</a:t>
            </a:fld>
            <a:endParaRPr lang="es-ES" dirty="0"/>
          </a:p>
        </p:txBody>
      </p:sp>
    </p:spTree>
    <p:extLst>
      <p:ext uri="{BB962C8B-B14F-4D97-AF65-F5344CB8AC3E}">
        <p14:creationId xmlns:p14="http://schemas.microsoft.com/office/powerpoint/2010/main" val="46898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No</a:t>
            </a:r>
          </a:p>
          <a:p>
            <a:endParaRPr lang="es-ES" dirty="0"/>
          </a:p>
        </p:txBody>
      </p:sp>
      <p:sp>
        <p:nvSpPr>
          <p:cNvPr id="4" name="Marcador de número de diapositiva 3"/>
          <p:cNvSpPr>
            <a:spLocks noGrp="1"/>
          </p:cNvSpPr>
          <p:nvPr>
            <p:ph type="sldNum" sz="quarter" idx="10"/>
          </p:nvPr>
        </p:nvSpPr>
        <p:spPr/>
        <p:txBody>
          <a:bodyPr/>
          <a:lstStyle/>
          <a:p>
            <a:pPr>
              <a:defRPr/>
            </a:pPr>
            <a:fld id="{25F7E697-8D2D-954F-9698-2B6D33227DED}" type="slidenum">
              <a:rPr lang="es-ES" smtClean="0"/>
              <a:pPr>
                <a:defRPr/>
              </a:pPr>
              <a:t>3</a:t>
            </a:fld>
            <a:endParaRPr lang="es-ES" dirty="0"/>
          </a:p>
        </p:txBody>
      </p:sp>
    </p:spTree>
    <p:extLst>
      <p:ext uri="{BB962C8B-B14F-4D97-AF65-F5344CB8AC3E}">
        <p14:creationId xmlns:p14="http://schemas.microsoft.com/office/powerpoint/2010/main" val="2441116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no</a:t>
            </a:r>
            <a:endParaRPr lang="es-ES" dirty="0"/>
          </a:p>
        </p:txBody>
      </p:sp>
      <p:sp>
        <p:nvSpPr>
          <p:cNvPr id="4" name="Marcador de número de diapositiva 3"/>
          <p:cNvSpPr>
            <a:spLocks noGrp="1"/>
          </p:cNvSpPr>
          <p:nvPr>
            <p:ph type="sldNum" sz="quarter" idx="10"/>
          </p:nvPr>
        </p:nvSpPr>
        <p:spPr/>
        <p:txBody>
          <a:bodyPr/>
          <a:lstStyle/>
          <a:p>
            <a:pPr>
              <a:defRPr/>
            </a:pPr>
            <a:fld id="{25F7E697-8D2D-954F-9698-2B6D33227DED}" type="slidenum">
              <a:rPr lang="es-ES" smtClean="0"/>
              <a:pPr>
                <a:defRPr/>
              </a:pPr>
              <a:t>4</a:t>
            </a:fld>
            <a:endParaRPr lang="es-ES" dirty="0"/>
          </a:p>
        </p:txBody>
      </p:sp>
    </p:spTree>
    <p:extLst>
      <p:ext uri="{BB962C8B-B14F-4D97-AF65-F5344CB8AC3E}">
        <p14:creationId xmlns:p14="http://schemas.microsoft.com/office/powerpoint/2010/main" val="2252963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Sesgo: estimar algo alejado</a:t>
            </a:r>
            <a:r>
              <a:rPr lang="es-ES_tradnl" baseline="0" dirty="0" smtClean="0"/>
              <a:t> de la realidad. Se busca estimar algo cercano a la realidad</a:t>
            </a:r>
            <a:endParaRPr lang="es-ES_tradnl" dirty="0"/>
          </a:p>
        </p:txBody>
      </p:sp>
      <p:sp>
        <p:nvSpPr>
          <p:cNvPr id="4" name="Marcador de número de diapositiva 3"/>
          <p:cNvSpPr>
            <a:spLocks noGrp="1"/>
          </p:cNvSpPr>
          <p:nvPr>
            <p:ph type="sldNum" sz="quarter" idx="10"/>
          </p:nvPr>
        </p:nvSpPr>
        <p:spPr/>
        <p:txBody>
          <a:bodyPr/>
          <a:lstStyle/>
          <a:p>
            <a:pPr>
              <a:defRPr/>
            </a:pPr>
            <a:fld id="{25F7E697-8D2D-954F-9698-2B6D33227DED}" type="slidenum">
              <a:rPr lang="es-ES" smtClean="0"/>
              <a:pPr>
                <a:defRPr/>
              </a:pPr>
              <a:t>10</a:t>
            </a:fld>
            <a:endParaRPr lang="es-ES" dirty="0"/>
          </a:p>
        </p:txBody>
      </p:sp>
    </p:spTree>
    <p:extLst>
      <p:ext uri="{BB962C8B-B14F-4D97-AF65-F5344CB8AC3E}">
        <p14:creationId xmlns:p14="http://schemas.microsoft.com/office/powerpoint/2010/main" val="978334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En la etapa de atraer la </a:t>
            </a:r>
            <a:r>
              <a:rPr lang="es-ES_tradnl" dirty="0" err="1" smtClean="0"/>
              <a:t>informaci</a:t>
            </a:r>
            <a:r>
              <a:rPr lang="es-ES" dirty="0" err="1" smtClean="0"/>
              <a:t>ón</a:t>
            </a:r>
            <a:r>
              <a:rPr lang="es-ES" dirty="0" smtClean="0"/>
              <a:t> para formar un juicio, el contexto permite o inhibe el acceso a consideraciones.</a:t>
            </a:r>
            <a:r>
              <a:rPr lang="es-ES" baseline="0" dirty="0" smtClean="0"/>
              <a:t>  </a:t>
            </a:r>
            <a:endParaRPr lang="es-ES_tradnl" dirty="0"/>
          </a:p>
        </p:txBody>
      </p:sp>
      <p:sp>
        <p:nvSpPr>
          <p:cNvPr id="4" name="Marcador de número de diapositiva 3"/>
          <p:cNvSpPr>
            <a:spLocks noGrp="1"/>
          </p:cNvSpPr>
          <p:nvPr>
            <p:ph type="sldNum" sz="quarter" idx="10"/>
          </p:nvPr>
        </p:nvSpPr>
        <p:spPr/>
        <p:txBody>
          <a:bodyPr/>
          <a:lstStyle/>
          <a:p>
            <a:pPr>
              <a:defRPr/>
            </a:pPr>
            <a:fld id="{25F7E697-8D2D-954F-9698-2B6D33227DED}" type="slidenum">
              <a:rPr lang="es-ES" smtClean="0"/>
              <a:pPr>
                <a:defRPr/>
              </a:pPr>
              <a:t>17</a:t>
            </a:fld>
            <a:endParaRPr lang="es-ES" dirty="0"/>
          </a:p>
        </p:txBody>
      </p:sp>
    </p:spTree>
    <p:extLst>
      <p:ext uri="{BB962C8B-B14F-4D97-AF65-F5344CB8AC3E}">
        <p14:creationId xmlns:p14="http://schemas.microsoft.com/office/powerpoint/2010/main" val="1408486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Entre m</a:t>
            </a:r>
            <a:r>
              <a:rPr lang="es-ES" dirty="0" err="1" smtClean="0"/>
              <a:t>ás</a:t>
            </a:r>
            <a:r>
              <a:rPr lang="es-ES" dirty="0" smtClean="0"/>
              <a:t> corto es el tiempo en el que se mide una actitud es más probable</a:t>
            </a:r>
            <a:r>
              <a:rPr lang="es-ES" baseline="0" dirty="0" smtClean="0"/>
              <a:t> que ésta no cambie</a:t>
            </a:r>
          </a:p>
          <a:p>
            <a:endParaRPr lang="es-ES_tradnl" dirty="0"/>
          </a:p>
        </p:txBody>
      </p:sp>
      <p:sp>
        <p:nvSpPr>
          <p:cNvPr id="4" name="Marcador de número de diapositiva 3"/>
          <p:cNvSpPr>
            <a:spLocks noGrp="1"/>
          </p:cNvSpPr>
          <p:nvPr>
            <p:ph type="sldNum" sz="quarter" idx="10"/>
          </p:nvPr>
        </p:nvSpPr>
        <p:spPr/>
        <p:txBody>
          <a:bodyPr/>
          <a:lstStyle/>
          <a:p>
            <a:pPr>
              <a:defRPr/>
            </a:pPr>
            <a:fld id="{25F7E697-8D2D-954F-9698-2B6D33227DED}" type="slidenum">
              <a:rPr lang="es-ES" smtClean="0"/>
              <a:pPr>
                <a:defRPr/>
              </a:pPr>
              <a:t>18</a:t>
            </a:fld>
            <a:endParaRPr lang="es-ES" dirty="0"/>
          </a:p>
        </p:txBody>
      </p:sp>
    </p:spTree>
    <p:extLst>
      <p:ext uri="{BB962C8B-B14F-4D97-AF65-F5344CB8AC3E}">
        <p14:creationId xmlns:p14="http://schemas.microsoft.com/office/powerpoint/2010/main" val="220646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Entre m</a:t>
            </a:r>
            <a:r>
              <a:rPr lang="es-ES" dirty="0" err="1" smtClean="0"/>
              <a:t>ás</a:t>
            </a:r>
            <a:r>
              <a:rPr lang="es-ES" dirty="0" smtClean="0"/>
              <a:t> corto es el tiempo en el que se mide una actitud es más probable</a:t>
            </a:r>
            <a:r>
              <a:rPr lang="es-ES" baseline="0" dirty="0" smtClean="0"/>
              <a:t> que ésta no cambie</a:t>
            </a:r>
          </a:p>
          <a:p>
            <a:endParaRPr lang="es-ES_tradnl" dirty="0"/>
          </a:p>
        </p:txBody>
      </p:sp>
      <p:sp>
        <p:nvSpPr>
          <p:cNvPr id="4" name="Marcador de número de diapositiva 3"/>
          <p:cNvSpPr>
            <a:spLocks noGrp="1"/>
          </p:cNvSpPr>
          <p:nvPr>
            <p:ph type="sldNum" sz="quarter" idx="10"/>
          </p:nvPr>
        </p:nvSpPr>
        <p:spPr/>
        <p:txBody>
          <a:bodyPr/>
          <a:lstStyle/>
          <a:p>
            <a:pPr>
              <a:defRPr/>
            </a:pPr>
            <a:fld id="{25F7E697-8D2D-954F-9698-2B6D33227DED}" type="slidenum">
              <a:rPr lang="es-ES" smtClean="0"/>
              <a:pPr>
                <a:defRPr/>
              </a:pPr>
              <a:t>19</a:t>
            </a:fld>
            <a:endParaRPr lang="es-ES" dirty="0"/>
          </a:p>
        </p:txBody>
      </p:sp>
    </p:spTree>
    <p:extLst>
      <p:ext uri="{BB962C8B-B14F-4D97-AF65-F5344CB8AC3E}">
        <p14:creationId xmlns:p14="http://schemas.microsoft.com/office/powerpoint/2010/main" val="558878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Sí</a:t>
            </a:r>
            <a:endParaRPr lang="es-ES_tradnl" dirty="0"/>
          </a:p>
        </p:txBody>
      </p:sp>
      <p:sp>
        <p:nvSpPr>
          <p:cNvPr id="4" name="Marcador de número de diapositiva 3"/>
          <p:cNvSpPr>
            <a:spLocks noGrp="1"/>
          </p:cNvSpPr>
          <p:nvPr>
            <p:ph type="sldNum" sz="quarter" idx="10"/>
          </p:nvPr>
        </p:nvSpPr>
        <p:spPr/>
        <p:txBody>
          <a:bodyPr/>
          <a:lstStyle/>
          <a:p>
            <a:pPr>
              <a:defRPr/>
            </a:pPr>
            <a:fld id="{25F7E697-8D2D-954F-9698-2B6D33227DED}" type="slidenum">
              <a:rPr lang="es-ES" smtClean="0"/>
              <a:pPr>
                <a:defRPr/>
              </a:pPr>
              <a:t>22</a:t>
            </a:fld>
            <a:endParaRPr lang="es-ES" dirty="0"/>
          </a:p>
        </p:txBody>
      </p:sp>
    </p:spTree>
    <p:extLst>
      <p:ext uri="{BB962C8B-B14F-4D97-AF65-F5344CB8AC3E}">
        <p14:creationId xmlns:p14="http://schemas.microsoft.com/office/powerpoint/2010/main" val="1051154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Sí</a:t>
            </a:r>
          </a:p>
          <a:p>
            <a:endParaRPr lang="es-ES_tradnl" dirty="0"/>
          </a:p>
        </p:txBody>
      </p:sp>
      <p:sp>
        <p:nvSpPr>
          <p:cNvPr id="4" name="Marcador de número de diapositiva 3"/>
          <p:cNvSpPr>
            <a:spLocks noGrp="1"/>
          </p:cNvSpPr>
          <p:nvPr>
            <p:ph type="sldNum" sz="quarter" idx="10"/>
          </p:nvPr>
        </p:nvSpPr>
        <p:spPr/>
        <p:txBody>
          <a:bodyPr/>
          <a:lstStyle/>
          <a:p>
            <a:pPr>
              <a:defRPr/>
            </a:pPr>
            <a:fld id="{25F7E697-8D2D-954F-9698-2B6D33227DED}" type="slidenum">
              <a:rPr lang="es-ES" smtClean="0"/>
              <a:pPr>
                <a:defRPr/>
              </a:pPr>
              <a:t>23</a:t>
            </a:fld>
            <a:endParaRPr lang="es-ES" dirty="0"/>
          </a:p>
        </p:txBody>
      </p:sp>
    </p:spTree>
    <p:extLst>
      <p:ext uri="{BB962C8B-B14F-4D97-AF65-F5344CB8AC3E}">
        <p14:creationId xmlns:p14="http://schemas.microsoft.com/office/powerpoint/2010/main" val="1647259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32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7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885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ítulo vertical y text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3505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7552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563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534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ángulo 14"/>
          <p:cNvSpPr/>
          <p:nvPr userDrawn="1"/>
        </p:nvSpPr>
        <p:spPr>
          <a:xfrm>
            <a:off x="7680960" y="0"/>
            <a:ext cx="1477327" cy="476289"/>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p>
        </p:txBody>
      </p:sp>
      <p:sp>
        <p:nvSpPr>
          <p:cNvPr id="17" name="Rectángulo 16"/>
          <p:cNvSpPr/>
          <p:nvPr userDrawn="1"/>
        </p:nvSpPr>
        <p:spPr>
          <a:xfrm>
            <a:off x="0" y="0"/>
            <a:ext cx="7680960" cy="476289"/>
          </a:xfrm>
          <a:prstGeom prst="rect">
            <a:avLst/>
          </a:prstGeom>
          <a:solidFill>
            <a:schemeClr val="bg1">
              <a:lumMod val="85000"/>
              <a:alpha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p>
        </p:txBody>
      </p:sp>
      <p:sp>
        <p:nvSpPr>
          <p:cNvPr id="22" name="Rectángulo 21"/>
          <p:cNvSpPr/>
          <p:nvPr userDrawn="1"/>
        </p:nvSpPr>
        <p:spPr>
          <a:xfrm>
            <a:off x="1" y="6501058"/>
            <a:ext cx="9158286" cy="374406"/>
          </a:xfrm>
          <a:prstGeom prst="rect">
            <a:avLst/>
          </a:prstGeom>
          <a:solidFill>
            <a:schemeClr val="bg1">
              <a:lumMod val="65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endParaRPr lang="es-ES">
              <a:solidFill>
                <a:srgbClr val="FF0000"/>
              </a:solidFill>
            </a:endParaRPr>
          </a:p>
        </p:txBody>
      </p:sp>
      <p:cxnSp>
        <p:nvCxnSpPr>
          <p:cNvPr id="26" name="Conector recto 25"/>
          <p:cNvCxnSpPr/>
          <p:nvPr userDrawn="1"/>
        </p:nvCxnSpPr>
        <p:spPr>
          <a:xfrm>
            <a:off x="8569760" y="6568670"/>
            <a:ext cx="0" cy="230997"/>
          </a:xfrm>
          <a:prstGeom prst="line">
            <a:avLst/>
          </a:prstGeom>
          <a:ln w="3175" cmpd="sng">
            <a:solidFill>
              <a:schemeClr val="bg1"/>
            </a:solidFill>
            <a:prstDash val="solid"/>
          </a:ln>
        </p:spPr>
        <p:style>
          <a:lnRef idx="1">
            <a:schemeClr val="dk1"/>
          </a:lnRef>
          <a:fillRef idx="0">
            <a:schemeClr val="dk1"/>
          </a:fillRef>
          <a:effectRef idx="0">
            <a:schemeClr val="dk1"/>
          </a:effectRef>
          <a:fontRef idx="minor">
            <a:schemeClr val="tx1"/>
          </a:fontRef>
        </p:style>
      </p:cxnSp>
      <p:sp>
        <p:nvSpPr>
          <p:cNvPr id="27" name="CuadroTexto 17"/>
          <p:cNvSpPr txBox="1">
            <a:spLocks noChangeArrowheads="1"/>
          </p:cNvSpPr>
          <p:nvPr userDrawn="1"/>
        </p:nvSpPr>
        <p:spPr bwMode="auto">
          <a:xfrm>
            <a:off x="8686462" y="6585514"/>
            <a:ext cx="196106" cy="18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defRPr/>
            </a:pPr>
            <a:fld id="{6F66E7E7-CB89-5347-B26E-6B4CDC67F087}" type="slidenum">
              <a:rPr lang="es-ES" sz="1000" smtClean="0">
                <a:solidFill>
                  <a:schemeClr val="bg1"/>
                </a:solidFill>
                <a:latin typeface="Franklin Gothic Book" charset="0"/>
                <a:cs typeface="Franklin Gothic Book" charset="0"/>
              </a:rPr>
              <a:pPr algn="ctr" eaLnBrk="1" hangingPunct="1">
                <a:defRPr/>
              </a:pPr>
              <a:t>‹Nr.›</a:t>
            </a:fld>
            <a:endParaRPr lang="es-ES" sz="1000" dirty="0">
              <a:solidFill>
                <a:schemeClr val="bg1"/>
              </a:solidFill>
              <a:latin typeface="Franklin Gothic Book" charset="0"/>
              <a:cs typeface="Franklin Gothic Book" charset="0"/>
            </a:endParaRPr>
          </a:p>
        </p:txBody>
      </p:sp>
      <p:sp>
        <p:nvSpPr>
          <p:cNvPr id="28" name="Rectángulo 4"/>
          <p:cNvSpPr>
            <a:spLocks noChangeArrowheads="1"/>
          </p:cNvSpPr>
          <p:nvPr userDrawn="1"/>
        </p:nvSpPr>
        <p:spPr bwMode="auto">
          <a:xfrm>
            <a:off x="1927738" y="6592081"/>
            <a:ext cx="6581859" cy="23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indent="0" algn="r" defTabSz="457200" rtl="0" eaLnBrk="1" fontAlgn="base" latinLnBrk="0" hangingPunct="1">
              <a:lnSpc>
                <a:spcPct val="120000"/>
              </a:lnSpc>
              <a:spcBef>
                <a:spcPts val="0"/>
              </a:spcBef>
              <a:spcAft>
                <a:spcPct val="0"/>
              </a:spcAft>
              <a:buClrTx/>
              <a:buSzTx/>
              <a:buFontTx/>
              <a:buNone/>
              <a:tabLst/>
              <a:defRPr/>
            </a:pPr>
            <a:r>
              <a:rPr lang="es-ES_tradnl" sz="800" kern="1200" dirty="0" smtClean="0">
                <a:solidFill>
                  <a:schemeClr val="bg1"/>
                </a:solidFill>
                <a:latin typeface="+mj-lt"/>
                <a:ea typeface="ＭＳ Ｐゴシック" charset="0"/>
                <a:cs typeface="ＭＳ Ｐゴシック" charset="0"/>
              </a:rPr>
              <a:t>CONSTRUCCI</a:t>
            </a:r>
            <a:r>
              <a:rPr lang="es-ES" sz="800" kern="1200" dirty="0" smtClean="0">
                <a:solidFill>
                  <a:schemeClr val="bg1"/>
                </a:solidFill>
                <a:latin typeface="+mj-lt"/>
                <a:ea typeface="ＭＳ Ｐゴシック" charset="0"/>
                <a:cs typeface="ＭＳ Ｐゴシック" charset="0"/>
              </a:rPr>
              <a:t>ÓN DE CUESTIONARIOS</a:t>
            </a:r>
            <a:endParaRPr lang="es-MX" sz="800" kern="1200" dirty="0" smtClean="0">
              <a:solidFill>
                <a:schemeClr val="bg1"/>
              </a:solidFill>
              <a:latin typeface="+mj-lt"/>
              <a:ea typeface="MS PGothic" charset="0"/>
              <a:cs typeface="MS PGothic"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 id="2147483668" r:id="rId5"/>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Franklin Gothic Medium"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Franklin Gothic Medium"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Franklin Gothic Medium"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Franklin Gothic Medium"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ángulo 12"/>
          <p:cNvSpPr>
            <a:spLocks noChangeAspect="1"/>
          </p:cNvSpPr>
          <p:nvPr userDrawn="1"/>
        </p:nvSpPr>
        <p:spPr>
          <a:xfrm rot="10800000">
            <a:off x="6705600" y="6370638"/>
            <a:ext cx="2276475" cy="504825"/>
          </a:xfrm>
          <a:custGeom>
            <a:avLst/>
            <a:gdLst>
              <a:gd name="connsiteX0" fmla="*/ 0 w 3779912"/>
              <a:gd name="connsiteY0" fmla="*/ 0 h 908720"/>
              <a:gd name="connsiteX1" fmla="*/ 3779912 w 3779912"/>
              <a:gd name="connsiteY1" fmla="*/ 0 h 908720"/>
              <a:gd name="connsiteX2" fmla="*/ 3779912 w 3779912"/>
              <a:gd name="connsiteY2" fmla="*/ 908720 h 908720"/>
              <a:gd name="connsiteX3" fmla="*/ 0 w 3779912"/>
              <a:gd name="connsiteY3" fmla="*/ 908720 h 908720"/>
              <a:gd name="connsiteX4" fmla="*/ 0 w 3779912"/>
              <a:gd name="connsiteY4" fmla="*/ 0 h 908720"/>
              <a:gd name="connsiteX0" fmla="*/ 0 w 3779912"/>
              <a:gd name="connsiteY0" fmla="*/ 0 h 908720"/>
              <a:gd name="connsiteX1" fmla="*/ 3779912 w 3779912"/>
              <a:gd name="connsiteY1" fmla="*/ 0 h 908720"/>
              <a:gd name="connsiteX2" fmla="*/ 3196770 w 3779912"/>
              <a:gd name="connsiteY2" fmla="*/ 908720 h 908720"/>
              <a:gd name="connsiteX3" fmla="*/ 0 w 3779912"/>
              <a:gd name="connsiteY3" fmla="*/ 908720 h 908720"/>
              <a:gd name="connsiteX4" fmla="*/ 0 w 3779912"/>
              <a:gd name="connsiteY4" fmla="*/ 0 h 908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912" h="908720">
                <a:moveTo>
                  <a:pt x="0" y="0"/>
                </a:moveTo>
                <a:lnTo>
                  <a:pt x="3779912" y="0"/>
                </a:lnTo>
                <a:lnTo>
                  <a:pt x="3196770" y="908720"/>
                </a:lnTo>
                <a:lnTo>
                  <a:pt x="0" y="908720"/>
                </a:lnTo>
                <a:lnTo>
                  <a:pt x="0" y="0"/>
                </a:lnTo>
                <a:close/>
              </a:path>
            </a:pathLst>
          </a:cu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s-ES" dirty="0"/>
          </a:p>
        </p:txBody>
      </p:sp>
      <p:sp>
        <p:nvSpPr>
          <p:cNvPr id="10" name="Rectángulo 9"/>
          <p:cNvSpPr/>
          <p:nvPr userDrawn="1"/>
        </p:nvSpPr>
        <p:spPr>
          <a:xfrm>
            <a:off x="4181475" y="0"/>
            <a:ext cx="4967288" cy="609600"/>
          </a:xfrm>
          <a:prstGeom prst="rect">
            <a:avLst/>
          </a:prstGeom>
          <a:gradFill flip="none" rotWithShape="1">
            <a:gsLst>
              <a:gs pos="1000">
                <a:schemeClr val="bg1">
                  <a:lumMod val="85000"/>
                  <a:alpha val="71000"/>
                </a:schemeClr>
              </a:gs>
              <a:gs pos="100000">
                <a:schemeClr val="bg1">
                  <a:alpha val="71000"/>
                </a:schemeClr>
              </a:gs>
            </a:gsLst>
            <a:lin ang="240000" scaled="0"/>
            <a:tileRect/>
          </a:gra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endParaRPr lang="es-ES" dirty="0"/>
          </a:p>
        </p:txBody>
      </p:sp>
      <p:sp>
        <p:nvSpPr>
          <p:cNvPr id="11" name="Rectángulo 12"/>
          <p:cNvSpPr>
            <a:spLocks noChangeAspect="1"/>
          </p:cNvSpPr>
          <p:nvPr userDrawn="1"/>
        </p:nvSpPr>
        <p:spPr>
          <a:xfrm rot="10800000">
            <a:off x="6872288" y="6370638"/>
            <a:ext cx="2276475" cy="504825"/>
          </a:xfrm>
          <a:custGeom>
            <a:avLst/>
            <a:gdLst>
              <a:gd name="connsiteX0" fmla="*/ 0 w 3779912"/>
              <a:gd name="connsiteY0" fmla="*/ 0 h 908720"/>
              <a:gd name="connsiteX1" fmla="*/ 3779912 w 3779912"/>
              <a:gd name="connsiteY1" fmla="*/ 0 h 908720"/>
              <a:gd name="connsiteX2" fmla="*/ 3779912 w 3779912"/>
              <a:gd name="connsiteY2" fmla="*/ 908720 h 908720"/>
              <a:gd name="connsiteX3" fmla="*/ 0 w 3779912"/>
              <a:gd name="connsiteY3" fmla="*/ 908720 h 908720"/>
              <a:gd name="connsiteX4" fmla="*/ 0 w 3779912"/>
              <a:gd name="connsiteY4" fmla="*/ 0 h 908720"/>
              <a:gd name="connsiteX0" fmla="*/ 0 w 3779912"/>
              <a:gd name="connsiteY0" fmla="*/ 0 h 908720"/>
              <a:gd name="connsiteX1" fmla="*/ 3779912 w 3779912"/>
              <a:gd name="connsiteY1" fmla="*/ 0 h 908720"/>
              <a:gd name="connsiteX2" fmla="*/ 3196770 w 3779912"/>
              <a:gd name="connsiteY2" fmla="*/ 908720 h 908720"/>
              <a:gd name="connsiteX3" fmla="*/ 0 w 3779912"/>
              <a:gd name="connsiteY3" fmla="*/ 908720 h 908720"/>
              <a:gd name="connsiteX4" fmla="*/ 0 w 3779912"/>
              <a:gd name="connsiteY4" fmla="*/ 0 h 908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912" h="908720">
                <a:moveTo>
                  <a:pt x="0" y="0"/>
                </a:moveTo>
                <a:lnTo>
                  <a:pt x="3779912" y="0"/>
                </a:lnTo>
                <a:lnTo>
                  <a:pt x="3196770" y="908720"/>
                </a:lnTo>
                <a:lnTo>
                  <a:pt x="0" y="908720"/>
                </a:lnTo>
                <a:lnTo>
                  <a:pt x="0" y="0"/>
                </a:lnTo>
                <a:close/>
              </a:path>
            </a:pathLst>
          </a:custGeom>
          <a:solidFill>
            <a:srgbClr val="153A44"/>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s-ES" dirty="0"/>
          </a:p>
        </p:txBody>
      </p:sp>
      <p:cxnSp>
        <p:nvCxnSpPr>
          <p:cNvPr id="13" name="Conector recto 12"/>
          <p:cNvCxnSpPr/>
          <p:nvPr userDrawn="1"/>
        </p:nvCxnSpPr>
        <p:spPr>
          <a:xfrm>
            <a:off x="8534400" y="6470650"/>
            <a:ext cx="0" cy="304800"/>
          </a:xfrm>
          <a:prstGeom prst="line">
            <a:avLst/>
          </a:prstGeom>
          <a:ln w="3175" cmpd="sng">
            <a:solidFill>
              <a:schemeClr val="bg1"/>
            </a:solidFill>
            <a:prstDash val="solid"/>
          </a:ln>
        </p:spPr>
        <p:style>
          <a:lnRef idx="1">
            <a:schemeClr val="dk1"/>
          </a:lnRef>
          <a:fillRef idx="0">
            <a:schemeClr val="dk1"/>
          </a:fillRef>
          <a:effectRef idx="0">
            <a:schemeClr val="dk1"/>
          </a:effectRef>
          <a:fontRef idx="minor">
            <a:schemeClr val="tx1"/>
          </a:fontRef>
        </p:style>
      </p:cxnSp>
      <p:sp>
        <p:nvSpPr>
          <p:cNvPr id="15" name="CuadroTexto 17"/>
          <p:cNvSpPr txBox="1">
            <a:spLocks noChangeArrowheads="1"/>
          </p:cNvSpPr>
          <p:nvPr userDrawn="1"/>
        </p:nvSpPr>
        <p:spPr bwMode="auto">
          <a:xfrm>
            <a:off x="8688388" y="6492875"/>
            <a:ext cx="2587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defRPr/>
            </a:pPr>
            <a:fld id="{0FB0F013-A611-584D-B0CB-B976408B09D4}" type="slidenum">
              <a:rPr lang="es-ES" sz="1000" smtClean="0">
                <a:solidFill>
                  <a:schemeClr val="bg1"/>
                </a:solidFill>
                <a:latin typeface="Franklin Gothic Book" charset="0"/>
                <a:cs typeface="Franklin Gothic Book" charset="0"/>
              </a:rPr>
              <a:pPr algn="ctr" eaLnBrk="1" hangingPunct="1">
                <a:defRPr/>
              </a:pPr>
              <a:t>‹Nr.›</a:t>
            </a:fld>
            <a:endParaRPr lang="es-ES" sz="1000" dirty="0">
              <a:solidFill>
                <a:schemeClr val="bg1"/>
              </a:solidFill>
              <a:latin typeface="Franklin Gothic Book" charset="0"/>
              <a:cs typeface="Franklin Gothic Book" charset="0"/>
            </a:endParaRPr>
          </a:p>
        </p:txBody>
      </p:sp>
      <p:sp>
        <p:nvSpPr>
          <p:cNvPr id="17" name="Rectángulo 12"/>
          <p:cNvSpPr/>
          <p:nvPr userDrawn="1"/>
        </p:nvSpPr>
        <p:spPr>
          <a:xfrm>
            <a:off x="1" y="1"/>
            <a:ext cx="5437390" cy="609600"/>
          </a:xfrm>
          <a:custGeom>
            <a:avLst/>
            <a:gdLst>
              <a:gd name="connsiteX0" fmla="*/ 0 w 3779912"/>
              <a:gd name="connsiteY0" fmla="*/ 0 h 908720"/>
              <a:gd name="connsiteX1" fmla="*/ 3779912 w 3779912"/>
              <a:gd name="connsiteY1" fmla="*/ 0 h 908720"/>
              <a:gd name="connsiteX2" fmla="*/ 3779912 w 3779912"/>
              <a:gd name="connsiteY2" fmla="*/ 908720 h 908720"/>
              <a:gd name="connsiteX3" fmla="*/ 0 w 3779912"/>
              <a:gd name="connsiteY3" fmla="*/ 908720 h 908720"/>
              <a:gd name="connsiteX4" fmla="*/ 0 w 3779912"/>
              <a:gd name="connsiteY4" fmla="*/ 0 h 908720"/>
              <a:gd name="connsiteX0" fmla="*/ 0 w 3779912"/>
              <a:gd name="connsiteY0" fmla="*/ 0 h 908720"/>
              <a:gd name="connsiteX1" fmla="*/ 3779912 w 3779912"/>
              <a:gd name="connsiteY1" fmla="*/ 0 h 908720"/>
              <a:gd name="connsiteX2" fmla="*/ 3196770 w 3779912"/>
              <a:gd name="connsiteY2" fmla="*/ 908720 h 908720"/>
              <a:gd name="connsiteX3" fmla="*/ 0 w 3779912"/>
              <a:gd name="connsiteY3" fmla="*/ 908720 h 908720"/>
              <a:gd name="connsiteX4" fmla="*/ 0 w 3779912"/>
              <a:gd name="connsiteY4" fmla="*/ 0 h 908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912" h="908720">
                <a:moveTo>
                  <a:pt x="0" y="0"/>
                </a:moveTo>
                <a:lnTo>
                  <a:pt x="3779912" y="0"/>
                </a:lnTo>
                <a:lnTo>
                  <a:pt x="3196770" y="908720"/>
                </a:lnTo>
                <a:lnTo>
                  <a:pt x="0" y="908720"/>
                </a:lnTo>
                <a:lnTo>
                  <a:pt x="0" y="0"/>
                </a:lnTo>
                <a:close/>
              </a:path>
            </a:pathLst>
          </a:custGeom>
          <a:solidFill>
            <a:schemeClr val="accent5">
              <a:lumMod val="5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s-ES" dirty="0"/>
          </a:p>
        </p:txBody>
      </p:sp>
      <p:sp>
        <p:nvSpPr>
          <p:cNvPr id="18" name="Rectángulo 12"/>
          <p:cNvSpPr/>
          <p:nvPr userDrawn="1"/>
        </p:nvSpPr>
        <p:spPr>
          <a:xfrm>
            <a:off x="2803621" y="1"/>
            <a:ext cx="2755707" cy="609600"/>
          </a:xfrm>
          <a:custGeom>
            <a:avLst/>
            <a:gdLst>
              <a:gd name="connsiteX0" fmla="*/ 0 w 3779912"/>
              <a:gd name="connsiteY0" fmla="*/ 0 h 908720"/>
              <a:gd name="connsiteX1" fmla="*/ 3779912 w 3779912"/>
              <a:gd name="connsiteY1" fmla="*/ 0 h 908720"/>
              <a:gd name="connsiteX2" fmla="*/ 3779912 w 3779912"/>
              <a:gd name="connsiteY2" fmla="*/ 908720 h 908720"/>
              <a:gd name="connsiteX3" fmla="*/ 0 w 3779912"/>
              <a:gd name="connsiteY3" fmla="*/ 908720 h 908720"/>
              <a:gd name="connsiteX4" fmla="*/ 0 w 3779912"/>
              <a:gd name="connsiteY4" fmla="*/ 0 h 908720"/>
              <a:gd name="connsiteX0" fmla="*/ 0 w 3779912"/>
              <a:gd name="connsiteY0" fmla="*/ 0 h 908720"/>
              <a:gd name="connsiteX1" fmla="*/ 3779912 w 3779912"/>
              <a:gd name="connsiteY1" fmla="*/ 0 h 908720"/>
              <a:gd name="connsiteX2" fmla="*/ 3196770 w 3779912"/>
              <a:gd name="connsiteY2" fmla="*/ 908720 h 908720"/>
              <a:gd name="connsiteX3" fmla="*/ 0 w 3779912"/>
              <a:gd name="connsiteY3" fmla="*/ 908720 h 908720"/>
              <a:gd name="connsiteX4" fmla="*/ 0 w 3779912"/>
              <a:gd name="connsiteY4" fmla="*/ 0 h 908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912" h="908720">
                <a:moveTo>
                  <a:pt x="0" y="0"/>
                </a:moveTo>
                <a:lnTo>
                  <a:pt x="3779912" y="0"/>
                </a:lnTo>
                <a:lnTo>
                  <a:pt x="3196770" y="908720"/>
                </a:lnTo>
                <a:lnTo>
                  <a:pt x="0" y="908720"/>
                </a:lnTo>
                <a:lnTo>
                  <a:pt x="0" y="0"/>
                </a:lnTo>
                <a:close/>
              </a:path>
            </a:pathLst>
          </a:custGeom>
          <a:solidFill>
            <a:schemeClr val="accent5"/>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s-ES" dirty="0"/>
          </a:p>
        </p:txBody>
      </p:sp>
      <p:sp>
        <p:nvSpPr>
          <p:cNvPr id="19" name="Rectángulo 12"/>
          <p:cNvSpPr/>
          <p:nvPr userDrawn="1"/>
        </p:nvSpPr>
        <p:spPr>
          <a:xfrm>
            <a:off x="2587721" y="1"/>
            <a:ext cx="2755707" cy="609600"/>
          </a:xfrm>
          <a:custGeom>
            <a:avLst/>
            <a:gdLst>
              <a:gd name="connsiteX0" fmla="*/ 0 w 3779912"/>
              <a:gd name="connsiteY0" fmla="*/ 0 h 908720"/>
              <a:gd name="connsiteX1" fmla="*/ 3779912 w 3779912"/>
              <a:gd name="connsiteY1" fmla="*/ 0 h 908720"/>
              <a:gd name="connsiteX2" fmla="*/ 3779912 w 3779912"/>
              <a:gd name="connsiteY2" fmla="*/ 908720 h 908720"/>
              <a:gd name="connsiteX3" fmla="*/ 0 w 3779912"/>
              <a:gd name="connsiteY3" fmla="*/ 908720 h 908720"/>
              <a:gd name="connsiteX4" fmla="*/ 0 w 3779912"/>
              <a:gd name="connsiteY4" fmla="*/ 0 h 908720"/>
              <a:gd name="connsiteX0" fmla="*/ 0 w 3779912"/>
              <a:gd name="connsiteY0" fmla="*/ 0 h 908720"/>
              <a:gd name="connsiteX1" fmla="*/ 3779912 w 3779912"/>
              <a:gd name="connsiteY1" fmla="*/ 0 h 908720"/>
              <a:gd name="connsiteX2" fmla="*/ 3196770 w 3779912"/>
              <a:gd name="connsiteY2" fmla="*/ 908720 h 908720"/>
              <a:gd name="connsiteX3" fmla="*/ 0 w 3779912"/>
              <a:gd name="connsiteY3" fmla="*/ 908720 h 908720"/>
              <a:gd name="connsiteX4" fmla="*/ 0 w 3779912"/>
              <a:gd name="connsiteY4" fmla="*/ 0 h 908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912" h="908720">
                <a:moveTo>
                  <a:pt x="0" y="0"/>
                </a:moveTo>
                <a:lnTo>
                  <a:pt x="3779912" y="0"/>
                </a:lnTo>
                <a:lnTo>
                  <a:pt x="3196770" y="908720"/>
                </a:lnTo>
                <a:lnTo>
                  <a:pt x="0" y="908720"/>
                </a:lnTo>
                <a:lnTo>
                  <a:pt x="0" y="0"/>
                </a:lnTo>
                <a:close/>
              </a:path>
            </a:pathLst>
          </a:custGeom>
          <a:solidFill>
            <a:schemeClr val="accent5">
              <a:lumMod val="5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s-ES" dirty="0"/>
          </a:p>
        </p:txBody>
      </p:sp>
      <p:cxnSp>
        <p:nvCxnSpPr>
          <p:cNvPr id="20" name="Conector recto 19"/>
          <p:cNvCxnSpPr/>
          <p:nvPr userDrawn="1"/>
        </p:nvCxnSpPr>
        <p:spPr>
          <a:xfrm>
            <a:off x="0" y="609600"/>
            <a:ext cx="9148763" cy="1"/>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9886586"/>
      </p:ext>
    </p:extLst>
  </p:cSld>
  <p:clrMap bg1="lt1" tx1="dk1" bg2="lt2" tx2="dk2" accent1="accent1" accent2="accent2" accent3="accent3" accent4="accent4" accent5="accent5" accent6="accent6" hlink="hlink" folHlink="folHlink"/>
  <p:sldLayoutIdLst>
    <p:sldLayoutId id="2147483657" r:id="rId1"/>
    <p:sldLayoutId id="2147483667"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0" y="0"/>
            <a:ext cx="9144000" cy="6858000"/>
          </a:xfrm>
          <a:prstGeom prst="rect">
            <a:avLst/>
          </a:prstGeom>
          <a:solidFill>
            <a:schemeClr val="bg1">
              <a:lumMod val="8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_tradnl"/>
          </a:p>
        </p:txBody>
      </p:sp>
      <p:sp>
        <p:nvSpPr>
          <p:cNvPr id="7" name="Llamada ovalada 6"/>
          <p:cNvSpPr>
            <a:spLocks noChangeArrowheads="1"/>
          </p:cNvSpPr>
          <p:nvPr/>
        </p:nvSpPr>
        <p:spPr bwMode="auto">
          <a:xfrm>
            <a:off x="3226765" y="1083519"/>
            <a:ext cx="2726470" cy="2580880"/>
          </a:xfrm>
          <a:prstGeom prst="wedgeEllipseCallout">
            <a:avLst>
              <a:gd name="adj1" fmla="val -40750"/>
              <a:gd name="adj2" fmla="val 54829"/>
            </a:avLst>
          </a:prstGeom>
          <a:solidFill>
            <a:schemeClr val="bg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endParaRPr lang="es-ES" dirty="0">
              <a:solidFill>
                <a:schemeClr val="lt1"/>
              </a:solidFill>
              <a:latin typeface="+mn-lt"/>
              <a:ea typeface="+mn-ea"/>
              <a:cs typeface="+mn-cs"/>
            </a:endParaRPr>
          </a:p>
        </p:txBody>
      </p:sp>
      <p:sp>
        <p:nvSpPr>
          <p:cNvPr id="17" name="CuadroTexto 7"/>
          <p:cNvSpPr txBox="1">
            <a:spLocks noChangeArrowheads="1"/>
          </p:cNvSpPr>
          <p:nvPr/>
        </p:nvSpPr>
        <p:spPr bwMode="auto">
          <a:xfrm>
            <a:off x="1996709" y="4118683"/>
            <a:ext cx="5186582" cy="40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lnSpc>
                <a:spcPct val="120000"/>
              </a:lnSpc>
              <a:spcBef>
                <a:spcPts val="0"/>
              </a:spcBef>
            </a:pPr>
            <a:r>
              <a:rPr lang="es-ES_tradnl" sz="1800" dirty="0" smtClean="0">
                <a:solidFill>
                  <a:schemeClr val="tx1">
                    <a:lumMod val="75000"/>
                    <a:lumOff val="25000"/>
                  </a:schemeClr>
                </a:solidFill>
                <a:latin typeface="+mn-lt"/>
              </a:rPr>
              <a:t>CONSTRUCCI</a:t>
            </a:r>
            <a:r>
              <a:rPr lang="es-ES" sz="1800" dirty="0" smtClean="0">
                <a:solidFill>
                  <a:schemeClr val="tx1">
                    <a:lumMod val="75000"/>
                    <a:lumOff val="25000"/>
                  </a:schemeClr>
                </a:solidFill>
                <a:latin typeface="+mn-lt"/>
              </a:rPr>
              <a:t>ÓN DE CUESTIONARIOS</a:t>
            </a:r>
            <a:endParaRPr lang="es-MX" sz="1800" dirty="0">
              <a:solidFill>
                <a:schemeClr val="tx1">
                  <a:lumMod val="75000"/>
                  <a:lumOff val="25000"/>
                </a:schemeClr>
              </a:solidFill>
              <a:latin typeface="+mn-lt"/>
              <a:ea typeface="MS PGothic" charset="0"/>
              <a:cs typeface="MS PGothic" charset="0"/>
            </a:endParaRPr>
          </a:p>
        </p:txBody>
      </p:sp>
      <p:cxnSp>
        <p:nvCxnSpPr>
          <p:cNvPr id="18" name="Conector recto 17"/>
          <p:cNvCxnSpPr/>
          <p:nvPr/>
        </p:nvCxnSpPr>
        <p:spPr>
          <a:xfrm>
            <a:off x="1883313" y="4689074"/>
            <a:ext cx="5413375" cy="0"/>
          </a:xfrm>
          <a:prstGeom prst="line">
            <a:avLst/>
          </a:prstGeom>
          <a:ln w="3175"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9" name="CuadroTexto 7"/>
          <p:cNvSpPr txBox="1">
            <a:spLocks noChangeArrowheads="1"/>
          </p:cNvSpPr>
          <p:nvPr/>
        </p:nvSpPr>
        <p:spPr bwMode="auto">
          <a:xfrm>
            <a:off x="2446218" y="4750928"/>
            <a:ext cx="4287565" cy="28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lnSpc>
                <a:spcPct val="110000"/>
              </a:lnSpc>
              <a:spcBef>
                <a:spcPct val="20000"/>
              </a:spcBef>
            </a:pPr>
            <a:r>
              <a:rPr lang="es-MX" sz="1200" dirty="0" smtClean="0">
                <a:solidFill>
                  <a:schemeClr val="tx1">
                    <a:lumMod val="50000"/>
                    <a:lumOff val="50000"/>
                  </a:schemeClr>
                </a:solidFill>
                <a:latin typeface="Franklin Gothic Book" charset="0"/>
              </a:rPr>
              <a:t>Agosto </a:t>
            </a:r>
            <a:r>
              <a:rPr lang="es-MX" sz="1200" dirty="0">
                <a:solidFill>
                  <a:schemeClr val="tx1">
                    <a:lumMod val="50000"/>
                    <a:lumOff val="50000"/>
                  </a:schemeClr>
                </a:solidFill>
                <a:latin typeface="Franklin Gothic Book" charset="0"/>
              </a:rPr>
              <a:t>2016</a:t>
            </a:r>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1954" y="1633878"/>
            <a:ext cx="1260092" cy="1505109"/>
          </a:xfrm>
          <a:prstGeom prst="rect">
            <a:avLst/>
          </a:prstGeom>
        </p:spPr>
      </p:pic>
    </p:spTree>
    <p:extLst>
      <p:ext uri="{BB962C8B-B14F-4D97-AF65-F5344CB8AC3E}">
        <p14:creationId xmlns:p14="http://schemas.microsoft.com/office/powerpoint/2010/main" val="17195235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ctor recto 1"/>
          <p:cNvCxnSpPr/>
          <p:nvPr/>
        </p:nvCxnSpPr>
        <p:spPr>
          <a:xfrm>
            <a:off x="4360723" y="1125094"/>
            <a:ext cx="0" cy="4455899"/>
          </a:xfrm>
          <a:prstGeom prst="line">
            <a:avLst/>
          </a:prstGeom>
          <a:ln w="3175" cmpd="sng">
            <a:solidFill>
              <a:schemeClr val="tx1">
                <a:lumMod val="75000"/>
                <a:lumOff val="2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3" name="Rectángulo 2"/>
          <p:cNvSpPr/>
          <p:nvPr/>
        </p:nvSpPr>
        <p:spPr>
          <a:xfrm>
            <a:off x="720260" y="1125094"/>
            <a:ext cx="3640594" cy="412100"/>
          </a:xfrm>
          <a:prstGeom prst="rect">
            <a:avLst/>
          </a:prstGeom>
          <a:noFill/>
          <a:ln>
            <a:noFill/>
          </a:ln>
        </p:spPr>
        <p:txBody>
          <a:bodyPr wrap="square">
            <a:spAutoFit/>
          </a:bodyPr>
          <a:lstStyle/>
          <a:p>
            <a:pPr>
              <a:lnSpc>
                <a:spcPct val="110000"/>
              </a:lnSpc>
            </a:pPr>
            <a:r>
              <a:rPr lang="es-ES_tradnl" sz="2000" dirty="0">
                <a:solidFill>
                  <a:schemeClr val="tx1">
                    <a:lumMod val="75000"/>
                    <a:lumOff val="25000"/>
                  </a:schemeClr>
                </a:solidFill>
                <a:latin typeface="Franklin Gothic Medium" charset="0"/>
              </a:rPr>
              <a:t>¿Qu</a:t>
            </a:r>
            <a:r>
              <a:rPr lang="es-ES" sz="2000" dirty="0">
                <a:solidFill>
                  <a:schemeClr val="tx1">
                    <a:lumMod val="75000"/>
                    <a:lumOff val="25000"/>
                  </a:schemeClr>
                </a:solidFill>
                <a:latin typeface="Franklin Gothic Medium" charset="0"/>
              </a:rPr>
              <a:t>é buscamos?	</a:t>
            </a:r>
            <a:endParaRPr lang="es-ES_tradnl" altLang="es-ES_tradnl" sz="2000" dirty="0">
              <a:solidFill>
                <a:schemeClr val="tx1">
                  <a:lumMod val="75000"/>
                  <a:lumOff val="25000"/>
                </a:schemeClr>
              </a:solidFill>
              <a:latin typeface="Franklin Gothic Medium" charset="0"/>
            </a:endParaRPr>
          </a:p>
        </p:txBody>
      </p:sp>
      <p:sp>
        <p:nvSpPr>
          <p:cNvPr id="4" name="Rectángulo 3"/>
          <p:cNvSpPr/>
          <p:nvPr/>
        </p:nvSpPr>
        <p:spPr>
          <a:xfrm>
            <a:off x="4722440" y="1125094"/>
            <a:ext cx="4242884" cy="2733056"/>
          </a:xfrm>
          <a:prstGeom prst="rect">
            <a:avLst/>
          </a:prstGeom>
        </p:spPr>
        <p:txBody>
          <a:bodyPr wrap="square">
            <a:spAutoFit/>
          </a:bodyPr>
          <a:lstStyle/>
          <a:p>
            <a:pPr lvl="0"/>
            <a:r>
              <a:rPr lang="es-ES_tradnl" dirty="0" smtClean="0">
                <a:solidFill>
                  <a:schemeClr val="tx1">
                    <a:lumMod val="75000"/>
                    <a:lumOff val="25000"/>
                  </a:schemeClr>
                </a:solidFill>
                <a:latin typeface="+mj-lt"/>
              </a:rPr>
              <a:t>Adem</a:t>
            </a:r>
            <a:r>
              <a:rPr lang="es-ES" dirty="0">
                <a:solidFill>
                  <a:schemeClr val="tx1">
                    <a:lumMod val="75000"/>
                    <a:lumOff val="25000"/>
                  </a:schemeClr>
                </a:solidFill>
                <a:latin typeface="+mj-lt"/>
              </a:rPr>
              <a:t>ás de responder la pregunta de investigación:</a:t>
            </a:r>
          </a:p>
          <a:p>
            <a:endParaRPr lang="es-ES_tradnl" sz="1600" dirty="0">
              <a:solidFill>
                <a:schemeClr val="tx1">
                  <a:lumMod val="75000"/>
                  <a:lumOff val="25000"/>
                </a:schemeClr>
              </a:solidFill>
              <a:latin typeface="+mn-lt"/>
            </a:endParaRPr>
          </a:p>
          <a:p>
            <a:pPr lvl="1" defTabSz="914400" fontAlgn="auto">
              <a:spcBef>
                <a:spcPts val="0"/>
              </a:spcBef>
              <a:spcAft>
                <a:spcPts val="0"/>
              </a:spcAft>
              <a:buFontTx/>
              <a:buChar char="-"/>
              <a:defRPr/>
            </a:pPr>
            <a:r>
              <a:rPr lang="es-ES" sz="1600" dirty="0" smtClean="0">
                <a:solidFill>
                  <a:schemeClr val="tx1">
                    <a:lumMod val="75000"/>
                    <a:lumOff val="25000"/>
                  </a:schemeClr>
                </a:solidFill>
                <a:latin typeface="+mn-lt"/>
              </a:rPr>
              <a:t>Minimizar </a:t>
            </a:r>
            <a:r>
              <a:rPr lang="es-ES" sz="1600" dirty="0">
                <a:solidFill>
                  <a:schemeClr val="tx1">
                    <a:lumMod val="75000"/>
                    <a:lumOff val="25000"/>
                  </a:schemeClr>
                </a:solidFill>
                <a:latin typeface="+mn-lt"/>
              </a:rPr>
              <a:t>el </a:t>
            </a:r>
            <a:r>
              <a:rPr lang="es-ES" sz="1600" dirty="0" smtClean="0">
                <a:solidFill>
                  <a:schemeClr val="tx1">
                    <a:lumMod val="75000"/>
                    <a:lumOff val="25000"/>
                  </a:schemeClr>
                </a:solidFill>
                <a:latin typeface="+mn-lt"/>
              </a:rPr>
              <a:t>sesgo</a:t>
            </a:r>
            <a:r>
              <a:rPr lang="es-ES" sz="1600" dirty="0">
                <a:solidFill>
                  <a:schemeClr val="tx1">
                    <a:lumMod val="75000"/>
                    <a:lumOff val="25000"/>
                  </a:schemeClr>
                </a:solidFill>
                <a:latin typeface="+mn-lt"/>
              </a:rPr>
              <a:t> </a:t>
            </a:r>
            <a:r>
              <a:rPr lang="es-ES" sz="1600" dirty="0" smtClean="0">
                <a:solidFill>
                  <a:schemeClr val="tx1">
                    <a:lumMod val="75000"/>
                    <a:lumOff val="25000"/>
                  </a:schemeClr>
                </a:solidFill>
                <a:latin typeface="+mn-lt"/>
              </a:rPr>
              <a:t>(error en la misma dirección)</a:t>
            </a:r>
            <a:endParaRPr lang="es-ES" sz="1600" dirty="0">
              <a:solidFill>
                <a:schemeClr val="tx1">
                  <a:lumMod val="75000"/>
                  <a:lumOff val="25000"/>
                </a:schemeClr>
              </a:solidFill>
              <a:latin typeface="+mn-lt"/>
            </a:endParaRPr>
          </a:p>
          <a:p>
            <a:pPr lvl="1" defTabSz="914400" fontAlgn="auto">
              <a:spcBef>
                <a:spcPts val="0"/>
              </a:spcBef>
              <a:spcAft>
                <a:spcPts val="0"/>
              </a:spcAft>
              <a:buFontTx/>
              <a:buChar char="-"/>
              <a:defRPr/>
            </a:pPr>
            <a:r>
              <a:rPr lang="es-ES" sz="1600" dirty="0">
                <a:solidFill>
                  <a:schemeClr val="tx1">
                    <a:lumMod val="75000"/>
                    <a:lumOff val="25000"/>
                  </a:schemeClr>
                </a:solidFill>
                <a:latin typeface="+mn-lt"/>
              </a:rPr>
              <a:t>Minimizar la </a:t>
            </a:r>
            <a:r>
              <a:rPr lang="es-ES" sz="1600" dirty="0" smtClean="0">
                <a:solidFill>
                  <a:schemeClr val="tx1">
                    <a:lumMod val="75000"/>
                    <a:lumOff val="25000"/>
                  </a:schemeClr>
                </a:solidFill>
                <a:latin typeface="+mn-lt"/>
              </a:rPr>
              <a:t>varianza</a:t>
            </a:r>
            <a:r>
              <a:rPr lang="es-ES" sz="1600" dirty="0">
                <a:solidFill>
                  <a:schemeClr val="tx1">
                    <a:lumMod val="75000"/>
                    <a:lumOff val="25000"/>
                  </a:schemeClr>
                </a:solidFill>
                <a:latin typeface="+mn-lt"/>
              </a:rPr>
              <a:t> </a:t>
            </a:r>
            <a:r>
              <a:rPr lang="es-ES" sz="1600" dirty="0" smtClean="0">
                <a:solidFill>
                  <a:schemeClr val="tx1">
                    <a:lumMod val="75000"/>
                    <a:lumOff val="25000"/>
                  </a:schemeClr>
                </a:solidFill>
                <a:latin typeface="+mn-lt"/>
              </a:rPr>
              <a:t>(minimizar ambigüedad)</a:t>
            </a:r>
            <a:endParaRPr lang="es-ES" sz="1600" dirty="0">
              <a:solidFill>
                <a:schemeClr val="tx1">
                  <a:lumMod val="75000"/>
                  <a:lumOff val="25000"/>
                </a:schemeClr>
              </a:solidFill>
              <a:latin typeface="+mn-lt"/>
            </a:endParaRPr>
          </a:p>
          <a:p>
            <a:endParaRPr lang="es-ES_tradnl" sz="1600" dirty="0" smtClean="0">
              <a:solidFill>
                <a:schemeClr val="tx1">
                  <a:lumMod val="75000"/>
                  <a:lumOff val="25000"/>
                </a:schemeClr>
              </a:solidFill>
              <a:latin typeface="+mn-lt"/>
            </a:endParaRPr>
          </a:p>
          <a:p>
            <a:pPr lvl="0"/>
            <a:endParaRPr lang="es-ES" dirty="0" smtClean="0">
              <a:solidFill>
                <a:schemeClr val="tx1">
                  <a:lumMod val="75000"/>
                  <a:lumOff val="25000"/>
                </a:schemeClr>
              </a:solidFill>
              <a:latin typeface="+mj-lt"/>
            </a:endParaRPr>
          </a:p>
          <a:p>
            <a:pPr lvl="1">
              <a:lnSpc>
                <a:spcPct val="120000"/>
              </a:lnSpc>
            </a:pPr>
            <a:endParaRPr lang="es-ES" dirty="0">
              <a:solidFill>
                <a:schemeClr val="tx1">
                  <a:lumMod val="75000"/>
                  <a:lumOff val="25000"/>
                </a:schemeClr>
              </a:solidFill>
              <a:latin typeface="+mj-lt"/>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723" y="1189650"/>
            <a:ext cx="162866" cy="300888"/>
          </a:xfrm>
          <a:prstGeom prst="rect">
            <a:avLst/>
          </a:prstGeom>
        </p:spPr>
      </p:pic>
      <p:grpSp>
        <p:nvGrpSpPr>
          <p:cNvPr id="34" name="Agrupar 33"/>
          <p:cNvGrpSpPr/>
          <p:nvPr/>
        </p:nvGrpSpPr>
        <p:grpSpPr>
          <a:xfrm>
            <a:off x="214815" y="1654592"/>
            <a:ext cx="2260710" cy="2173536"/>
            <a:chOff x="708955" y="2542982"/>
            <a:chExt cx="2260710" cy="2173536"/>
          </a:xfrm>
        </p:grpSpPr>
        <p:sp>
          <p:nvSpPr>
            <p:cNvPr id="7" name="Elipse 6"/>
            <p:cNvSpPr/>
            <p:nvPr/>
          </p:nvSpPr>
          <p:spPr>
            <a:xfrm>
              <a:off x="1618593" y="3405352"/>
              <a:ext cx="441435" cy="43092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8" name="Elipse 7"/>
            <p:cNvSpPr/>
            <p:nvPr/>
          </p:nvSpPr>
          <p:spPr>
            <a:xfrm>
              <a:off x="1458310" y="3255579"/>
              <a:ext cx="762000" cy="73046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9" name="Elipse 8"/>
            <p:cNvSpPr/>
            <p:nvPr/>
          </p:nvSpPr>
          <p:spPr>
            <a:xfrm>
              <a:off x="1304596" y="3107119"/>
              <a:ext cx="1069428" cy="102738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0" name="Elipse 9"/>
            <p:cNvSpPr/>
            <p:nvPr/>
          </p:nvSpPr>
          <p:spPr>
            <a:xfrm>
              <a:off x="1106870" y="2932475"/>
              <a:ext cx="1464880" cy="139656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1" name="Elipse 10"/>
            <p:cNvSpPr/>
            <p:nvPr/>
          </p:nvSpPr>
          <p:spPr>
            <a:xfrm>
              <a:off x="908159" y="2729540"/>
              <a:ext cx="1845551" cy="180042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2" name="Elipse 11"/>
            <p:cNvSpPr/>
            <p:nvPr/>
          </p:nvSpPr>
          <p:spPr>
            <a:xfrm>
              <a:off x="708955" y="2542982"/>
              <a:ext cx="2260710" cy="217353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3" name="Estrella de 5 puntas 12"/>
            <p:cNvSpPr/>
            <p:nvPr/>
          </p:nvSpPr>
          <p:spPr>
            <a:xfrm>
              <a:off x="1697913" y="3498660"/>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4" name="Estrella de 5 puntas 13"/>
            <p:cNvSpPr/>
            <p:nvPr/>
          </p:nvSpPr>
          <p:spPr>
            <a:xfrm>
              <a:off x="1928073" y="3680548"/>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5" name="Estrella de 5 puntas 14"/>
            <p:cNvSpPr/>
            <p:nvPr/>
          </p:nvSpPr>
          <p:spPr>
            <a:xfrm>
              <a:off x="1697913" y="3758792"/>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6" name="Estrella de 5 puntas 15"/>
            <p:cNvSpPr/>
            <p:nvPr/>
          </p:nvSpPr>
          <p:spPr>
            <a:xfrm>
              <a:off x="1902865" y="3460444"/>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7" name="Estrella de 5 puntas 16"/>
            <p:cNvSpPr/>
            <p:nvPr/>
          </p:nvSpPr>
          <p:spPr>
            <a:xfrm>
              <a:off x="1445254" y="3450020"/>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8" name="Estrella de 5 puntas 17"/>
            <p:cNvSpPr/>
            <p:nvPr/>
          </p:nvSpPr>
          <p:spPr>
            <a:xfrm>
              <a:off x="1839310" y="3147967"/>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9" name="Estrella de 5 puntas 18"/>
            <p:cNvSpPr/>
            <p:nvPr/>
          </p:nvSpPr>
          <p:spPr>
            <a:xfrm>
              <a:off x="2107817" y="3375048"/>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grpSp>
      <p:grpSp>
        <p:nvGrpSpPr>
          <p:cNvPr id="33" name="Agrupar 32"/>
          <p:cNvGrpSpPr/>
          <p:nvPr/>
        </p:nvGrpSpPr>
        <p:grpSpPr>
          <a:xfrm>
            <a:off x="1049800" y="3961363"/>
            <a:ext cx="2260710" cy="2173536"/>
            <a:chOff x="861355" y="2695382"/>
            <a:chExt cx="2260710" cy="2173536"/>
          </a:xfrm>
        </p:grpSpPr>
        <p:sp>
          <p:nvSpPr>
            <p:cNvPr id="20" name="Elipse 19"/>
            <p:cNvSpPr/>
            <p:nvPr/>
          </p:nvSpPr>
          <p:spPr>
            <a:xfrm>
              <a:off x="1770993" y="3557752"/>
              <a:ext cx="441435" cy="43092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1" name="Elipse 20"/>
            <p:cNvSpPr/>
            <p:nvPr/>
          </p:nvSpPr>
          <p:spPr>
            <a:xfrm>
              <a:off x="1610710" y="3407979"/>
              <a:ext cx="762000" cy="73046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2" name="Elipse 21"/>
            <p:cNvSpPr/>
            <p:nvPr/>
          </p:nvSpPr>
          <p:spPr>
            <a:xfrm>
              <a:off x="1456996" y="3259519"/>
              <a:ext cx="1069428" cy="102738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3" name="Elipse 22"/>
            <p:cNvSpPr/>
            <p:nvPr/>
          </p:nvSpPr>
          <p:spPr>
            <a:xfrm>
              <a:off x="1259270" y="3084875"/>
              <a:ext cx="1464880" cy="139656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4" name="Elipse 23"/>
            <p:cNvSpPr/>
            <p:nvPr/>
          </p:nvSpPr>
          <p:spPr>
            <a:xfrm>
              <a:off x="1060559" y="2881940"/>
              <a:ext cx="1845551" cy="180042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5" name="Elipse 24"/>
            <p:cNvSpPr/>
            <p:nvPr/>
          </p:nvSpPr>
          <p:spPr>
            <a:xfrm>
              <a:off x="861355" y="2695382"/>
              <a:ext cx="2260710" cy="217353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6" name="Estrella de 5 puntas 25"/>
            <p:cNvSpPr/>
            <p:nvPr/>
          </p:nvSpPr>
          <p:spPr>
            <a:xfrm>
              <a:off x="1850313" y="3651060"/>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7" name="Estrella de 5 puntas 26"/>
            <p:cNvSpPr/>
            <p:nvPr/>
          </p:nvSpPr>
          <p:spPr>
            <a:xfrm>
              <a:off x="2062320" y="4147813"/>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8" name="Estrella de 5 puntas 27"/>
            <p:cNvSpPr/>
            <p:nvPr/>
          </p:nvSpPr>
          <p:spPr>
            <a:xfrm>
              <a:off x="1850313" y="3911192"/>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9" name="Estrella de 5 puntas 28"/>
            <p:cNvSpPr/>
            <p:nvPr/>
          </p:nvSpPr>
          <p:spPr>
            <a:xfrm>
              <a:off x="2055265" y="3612844"/>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30" name="Estrella de 5 puntas 29"/>
            <p:cNvSpPr/>
            <p:nvPr/>
          </p:nvSpPr>
          <p:spPr>
            <a:xfrm>
              <a:off x="1468137" y="3602420"/>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31" name="Estrella de 5 puntas 30"/>
            <p:cNvSpPr/>
            <p:nvPr/>
          </p:nvSpPr>
          <p:spPr>
            <a:xfrm>
              <a:off x="1991710" y="3300367"/>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32" name="Estrella de 5 puntas 31"/>
            <p:cNvSpPr/>
            <p:nvPr/>
          </p:nvSpPr>
          <p:spPr>
            <a:xfrm>
              <a:off x="2260217" y="3527448"/>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grpSp>
      <p:sp>
        <p:nvSpPr>
          <p:cNvPr id="35" name="Estrella de 5 puntas 34"/>
          <p:cNvSpPr/>
          <p:nvPr/>
        </p:nvSpPr>
        <p:spPr>
          <a:xfrm>
            <a:off x="1417670" y="2407847"/>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36" name="Estrella de 5 puntas 35"/>
          <p:cNvSpPr/>
          <p:nvPr/>
        </p:nvSpPr>
        <p:spPr>
          <a:xfrm>
            <a:off x="1331292" y="2665333"/>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37" name="Estrella de 5 puntas 36"/>
          <p:cNvSpPr/>
          <p:nvPr/>
        </p:nvSpPr>
        <p:spPr>
          <a:xfrm>
            <a:off x="1179878" y="2364592"/>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38" name="Estrella de 5 puntas 37"/>
          <p:cNvSpPr/>
          <p:nvPr/>
        </p:nvSpPr>
        <p:spPr>
          <a:xfrm>
            <a:off x="1025271" y="2756071"/>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39" name="Estrella de 5 puntas 38"/>
          <p:cNvSpPr/>
          <p:nvPr/>
        </p:nvSpPr>
        <p:spPr>
          <a:xfrm>
            <a:off x="903252" y="2861021"/>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grpSp>
        <p:nvGrpSpPr>
          <p:cNvPr id="40" name="Agrupar 39"/>
          <p:cNvGrpSpPr/>
          <p:nvPr/>
        </p:nvGrpSpPr>
        <p:grpSpPr>
          <a:xfrm>
            <a:off x="5694178" y="3906019"/>
            <a:ext cx="2260710" cy="2173536"/>
            <a:chOff x="861355" y="2695382"/>
            <a:chExt cx="2260710" cy="2173536"/>
          </a:xfrm>
        </p:grpSpPr>
        <p:sp>
          <p:nvSpPr>
            <p:cNvPr id="41" name="Elipse 40"/>
            <p:cNvSpPr/>
            <p:nvPr/>
          </p:nvSpPr>
          <p:spPr>
            <a:xfrm>
              <a:off x="1770993" y="3557752"/>
              <a:ext cx="441435" cy="43092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42" name="Elipse 41"/>
            <p:cNvSpPr/>
            <p:nvPr/>
          </p:nvSpPr>
          <p:spPr>
            <a:xfrm>
              <a:off x="1610710" y="3407979"/>
              <a:ext cx="762000" cy="73046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43" name="Elipse 42"/>
            <p:cNvSpPr/>
            <p:nvPr/>
          </p:nvSpPr>
          <p:spPr>
            <a:xfrm>
              <a:off x="1456996" y="3259519"/>
              <a:ext cx="1069428" cy="102738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44" name="Elipse 43"/>
            <p:cNvSpPr/>
            <p:nvPr/>
          </p:nvSpPr>
          <p:spPr>
            <a:xfrm>
              <a:off x="1259270" y="3084875"/>
              <a:ext cx="1464880" cy="139656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45" name="Elipse 44"/>
            <p:cNvSpPr/>
            <p:nvPr/>
          </p:nvSpPr>
          <p:spPr>
            <a:xfrm>
              <a:off x="1060559" y="2881940"/>
              <a:ext cx="1845551" cy="180042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46" name="Elipse 45"/>
            <p:cNvSpPr/>
            <p:nvPr/>
          </p:nvSpPr>
          <p:spPr>
            <a:xfrm>
              <a:off x="861355" y="2695382"/>
              <a:ext cx="2260710" cy="217353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47" name="Estrella de 5 puntas 46"/>
            <p:cNvSpPr/>
            <p:nvPr/>
          </p:nvSpPr>
          <p:spPr>
            <a:xfrm>
              <a:off x="1850313" y="3651060"/>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48" name="Estrella de 5 puntas 47"/>
            <p:cNvSpPr/>
            <p:nvPr/>
          </p:nvSpPr>
          <p:spPr>
            <a:xfrm>
              <a:off x="2156872" y="3254161"/>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49" name="Estrella de 5 puntas 48"/>
            <p:cNvSpPr/>
            <p:nvPr/>
          </p:nvSpPr>
          <p:spPr>
            <a:xfrm>
              <a:off x="1987392" y="3113504"/>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50" name="Estrella de 5 puntas 49"/>
            <p:cNvSpPr/>
            <p:nvPr/>
          </p:nvSpPr>
          <p:spPr>
            <a:xfrm>
              <a:off x="1981422" y="2886780"/>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51" name="Estrella de 5 puntas 50"/>
            <p:cNvSpPr/>
            <p:nvPr/>
          </p:nvSpPr>
          <p:spPr>
            <a:xfrm>
              <a:off x="2122819" y="3054689"/>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52" name="Estrella de 5 puntas 51"/>
            <p:cNvSpPr/>
            <p:nvPr/>
          </p:nvSpPr>
          <p:spPr>
            <a:xfrm>
              <a:off x="1991710" y="3300367"/>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53" name="Estrella de 5 puntas 52"/>
            <p:cNvSpPr/>
            <p:nvPr/>
          </p:nvSpPr>
          <p:spPr>
            <a:xfrm>
              <a:off x="2256801" y="3075486"/>
              <a:ext cx="141397" cy="170792"/>
            </a:xfrm>
            <a:prstGeom prst="star5">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145966502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76855" y="1744716"/>
            <a:ext cx="7115503" cy="3416320"/>
          </a:xfrm>
          <a:prstGeom prst="rect">
            <a:avLst/>
          </a:prstGeom>
          <a:noFill/>
        </p:spPr>
        <p:txBody>
          <a:bodyPr wrap="square" rtlCol="0">
            <a:spAutoFit/>
          </a:bodyPr>
          <a:lstStyle/>
          <a:p>
            <a:r>
              <a:rPr lang="es-ES_tradnl" i="1" dirty="0">
                <a:solidFill>
                  <a:schemeClr val="tx1">
                    <a:lumMod val="75000"/>
                    <a:lumOff val="25000"/>
                  </a:schemeClr>
                </a:solidFill>
                <a:latin typeface="+mn-lt"/>
              </a:rPr>
              <a:t>Diferentes tipos de preguntas presentan diferentes tipos de errores:</a:t>
            </a:r>
          </a:p>
          <a:p>
            <a:endParaRPr lang="es-ES_tradnl" i="1" dirty="0">
              <a:solidFill>
                <a:schemeClr val="tx1">
                  <a:lumMod val="75000"/>
                  <a:lumOff val="25000"/>
                </a:schemeClr>
              </a:solidFill>
              <a:latin typeface="+mn-lt"/>
            </a:endParaRPr>
          </a:p>
          <a:p>
            <a:pPr marL="342900" indent="-342900">
              <a:buAutoNum type="alphaLcParenBoth"/>
            </a:pPr>
            <a:r>
              <a:rPr lang="es-ES_tradnl" i="1" u="sng" dirty="0">
                <a:solidFill>
                  <a:schemeClr val="tx1">
                    <a:lumMod val="75000"/>
                    <a:lumOff val="25000"/>
                  </a:schemeClr>
                </a:solidFill>
                <a:latin typeface="+mn-lt"/>
              </a:rPr>
              <a:t>Hechos o comportamiento</a:t>
            </a:r>
            <a:r>
              <a:rPr lang="es-ES_tradnl" i="1" dirty="0">
                <a:solidFill>
                  <a:schemeClr val="tx1">
                    <a:lumMod val="75000"/>
                    <a:lumOff val="25000"/>
                  </a:schemeClr>
                </a:solidFill>
                <a:latin typeface="+mn-lt"/>
              </a:rPr>
              <a:t>: </a:t>
            </a:r>
            <a:r>
              <a:rPr lang="es-ES_tradnl" i="1" dirty="0" err="1">
                <a:solidFill>
                  <a:schemeClr val="tx1">
                    <a:lumMod val="75000"/>
                    <a:lumOff val="25000"/>
                  </a:schemeClr>
                </a:solidFill>
                <a:latin typeface="+mn-lt"/>
              </a:rPr>
              <a:t>qu</a:t>
            </a:r>
            <a:r>
              <a:rPr lang="es-ES" i="1" dirty="0">
                <a:solidFill>
                  <a:schemeClr val="tx1">
                    <a:lumMod val="75000"/>
                    <a:lumOff val="25000"/>
                  </a:schemeClr>
                </a:solidFill>
                <a:latin typeface="+mn-lt"/>
              </a:rPr>
              <a:t>é han hecho, qué ha sucedido, características, eventos o actos que son externos al individuo</a:t>
            </a:r>
            <a:r>
              <a:rPr lang="es-ES" i="1" dirty="0" smtClean="0">
                <a:solidFill>
                  <a:schemeClr val="tx1">
                    <a:lumMod val="75000"/>
                    <a:lumOff val="25000"/>
                  </a:schemeClr>
                </a:solidFill>
                <a:latin typeface="+mn-lt"/>
              </a:rPr>
              <a:t>.</a:t>
            </a:r>
          </a:p>
          <a:p>
            <a:pPr marL="342900" indent="-342900">
              <a:buAutoNum type="alphaLcParenBoth"/>
            </a:pPr>
            <a:endParaRPr lang="es-ES" i="1" dirty="0">
              <a:solidFill>
                <a:schemeClr val="tx1">
                  <a:lumMod val="75000"/>
                  <a:lumOff val="25000"/>
                </a:schemeClr>
              </a:solidFill>
              <a:latin typeface="+mn-lt"/>
            </a:endParaRPr>
          </a:p>
          <a:p>
            <a:pPr marL="342900" indent="-342900">
              <a:buAutoNum type="alphaLcParenBoth"/>
            </a:pPr>
            <a:r>
              <a:rPr lang="es-ES" i="1" dirty="0" smtClean="0">
                <a:solidFill>
                  <a:schemeClr val="tx1">
                    <a:lumMod val="75000"/>
                    <a:lumOff val="25000"/>
                  </a:schemeClr>
                </a:solidFill>
                <a:latin typeface="+mn-lt"/>
              </a:rPr>
              <a:t> </a:t>
            </a:r>
            <a:r>
              <a:rPr lang="es-ES_tradnl" i="1" u="sng" dirty="0" smtClean="0">
                <a:solidFill>
                  <a:schemeClr val="tx1">
                    <a:lumMod val="75000"/>
                    <a:lumOff val="25000"/>
                  </a:schemeClr>
                </a:solidFill>
                <a:latin typeface="+mn-lt"/>
              </a:rPr>
              <a:t>Conocimiento</a:t>
            </a:r>
            <a:r>
              <a:rPr lang="es-ES_tradnl" i="1" dirty="0">
                <a:solidFill>
                  <a:schemeClr val="tx1">
                    <a:lumMod val="75000"/>
                    <a:lumOff val="25000"/>
                  </a:schemeClr>
                </a:solidFill>
                <a:latin typeface="+mn-lt"/>
              </a:rPr>
              <a:t>: nivel de involucramiento, inter</a:t>
            </a:r>
            <a:r>
              <a:rPr lang="es-ES" i="1" dirty="0" err="1">
                <a:solidFill>
                  <a:schemeClr val="tx1">
                    <a:lumMod val="75000"/>
                    <a:lumOff val="25000"/>
                  </a:schemeClr>
                </a:solidFill>
                <a:latin typeface="+mn-lt"/>
              </a:rPr>
              <a:t>és</a:t>
            </a:r>
            <a:r>
              <a:rPr lang="es-ES" i="1" dirty="0">
                <a:solidFill>
                  <a:schemeClr val="tx1">
                    <a:lumMod val="75000"/>
                    <a:lumOff val="25000"/>
                  </a:schemeClr>
                </a:solidFill>
                <a:latin typeface="+mn-lt"/>
              </a:rPr>
              <a:t> o habilidad frente a un tema específico. </a:t>
            </a:r>
            <a:endParaRPr lang="es-ES_tradnl" i="1" dirty="0">
              <a:solidFill>
                <a:schemeClr val="tx1">
                  <a:lumMod val="75000"/>
                  <a:lumOff val="25000"/>
                </a:schemeClr>
              </a:solidFill>
              <a:latin typeface="+mn-lt"/>
            </a:endParaRPr>
          </a:p>
          <a:p>
            <a:pPr marL="342900" indent="-342900">
              <a:buAutoNum type="alphaLcParenBoth"/>
            </a:pPr>
            <a:endParaRPr lang="es-ES_tradnl" i="1" dirty="0" smtClean="0">
              <a:solidFill>
                <a:schemeClr val="tx1">
                  <a:lumMod val="75000"/>
                  <a:lumOff val="25000"/>
                </a:schemeClr>
              </a:solidFill>
              <a:latin typeface="+mn-lt"/>
            </a:endParaRPr>
          </a:p>
          <a:p>
            <a:pPr marL="342900" indent="-342900">
              <a:buAutoNum type="alphaLcParenBoth"/>
            </a:pPr>
            <a:endParaRPr lang="es-ES_tradnl" i="1" dirty="0">
              <a:solidFill>
                <a:schemeClr val="tx1">
                  <a:lumMod val="75000"/>
                  <a:lumOff val="25000"/>
                </a:schemeClr>
              </a:solidFill>
              <a:latin typeface="+mn-lt"/>
            </a:endParaRPr>
          </a:p>
          <a:p>
            <a:pPr marL="342900" indent="-342900">
              <a:buAutoNum type="alphaLcParenBoth"/>
            </a:pPr>
            <a:r>
              <a:rPr lang="es-ES_tradnl" i="1" u="sng" dirty="0" smtClean="0">
                <a:solidFill>
                  <a:schemeClr val="tx1">
                    <a:lumMod val="75000"/>
                    <a:lumOff val="25000"/>
                  </a:schemeClr>
                </a:solidFill>
                <a:latin typeface="+mn-lt"/>
              </a:rPr>
              <a:t>Estados </a:t>
            </a:r>
            <a:r>
              <a:rPr lang="es-ES_tradnl" i="1" u="sng" dirty="0" err="1">
                <a:solidFill>
                  <a:schemeClr val="tx1">
                    <a:lumMod val="75000"/>
                    <a:lumOff val="25000"/>
                  </a:schemeClr>
                </a:solidFill>
                <a:latin typeface="+mn-lt"/>
              </a:rPr>
              <a:t>psicol</a:t>
            </a:r>
            <a:r>
              <a:rPr lang="es-ES" i="1" u="sng" dirty="0" err="1">
                <a:solidFill>
                  <a:schemeClr val="tx1">
                    <a:lumMod val="75000"/>
                    <a:lumOff val="25000"/>
                  </a:schemeClr>
                </a:solidFill>
                <a:latin typeface="+mn-lt"/>
              </a:rPr>
              <a:t>ógicos</a:t>
            </a:r>
            <a:r>
              <a:rPr lang="es-ES" i="1" u="sng" dirty="0">
                <a:solidFill>
                  <a:schemeClr val="tx1">
                    <a:lumMod val="75000"/>
                    <a:lumOff val="25000"/>
                  </a:schemeClr>
                </a:solidFill>
                <a:latin typeface="+mn-lt"/>
              </a:rPr>
              <a:t> o actitudes</a:t>
            </a:r>
            <a:r>
              <a:rPr lang="es-ES" i="1" dirty="0">
                <a:solidFill>
                  <a:schemeClr val="tx1">
                    <a:lumMod val="75000"/>
                    <a:lumOff val="25000"/>
                  </a:schemeClr>
                </a:solidFill>
                <a:latin typeface="+mn-lt"/>
              </a:rPr>
              <a:t>: no son verificables. Existen sólo en la mente de los individuos y sólo pueden ser reportadas por los individuos. </a:t>
            </a:r>
            <a:endParaRPr lang="es-ES_tradnl" i="1" dirty="0">
              <a:solidFill>
                <a:schemeClr val="tx1">
                  <a:lumMod val="75000"/>
                  <a:lumOff val="25000"/>
                </a:schemeClr>
              </a:solidFill>
              <a:latin typeface="+mn-lt"/>
            </a:endParaRPr>
          </a:p>
        </p:txBody>
      </p:sp>
    </p:spTree>
    <p:extLst>
      <p:ext uri="{BB962C8B-B14F-4D97-AF65-F5344CB8AC3E}">
        <p14:creationId xmlns:p14="http://schemas.microsoft.com/office/powerpoint/2010/main" val="187350283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a 9"/>
          <p:cNvGraphicFramePr>
            <a:graphicFrameLocks noGrp="1"/>
          </p:cNvGraphicFramePr>
          <p:nvPr>
            <p:extLst>
              <p:ext uri="{D42A27DB-BD31-4B8C-83A1-F6EECF244321}">
                <p14:modId xmlns:p14="http://schemas.microsoft.com/office/powerpoint/2010/main" val="1161326566"/>
              </p:ext>
            </p:extLst>
          </p:nvPr>
        </p:nvGraphicFramePr>
        <p:xfrm>
          <a:off x="1699610" y="1679559"/>
          <a:ext cx="5752224" cy="2194560"/>
        </p:xfrm>
        <a:graphic>
          <a:graphicData uri="http://schemas.openxmlformats.org/drawingml/2006/table">
            <a:tbl>
              <a:tblPr>
                <a:tableStyleId>{5C22544A-7EE6-4342-B048-85BDC9FD1C3A}</a:tableStyleId>
              </a:tblPr>
              <a:tblGrid>
                <a:gridCol w="3886726"/>
                <a:gridCol w="777565"/>
                <a:gridCol w="1087933"/>
              </a:tblGrid>
              <a:tr h="151699">
                <a:tc>
                  <a:txBody>
                    <a:bodyPr/>
                    <a:lstStyle/>
                    <a:p>
                      <a:pPr marL="90170" indent="-90170">
                        <a:spcAft>
                          <a:spcPts val="0"/>
                        </a:spcAft>
                        <a:tabLst>
                          <a:tab pos="180340" algn="l"/>
                        </a:tabLst>
                      </a:pPr>
                      <a:r>
                        <a:rPr lang="es-MX" sz="1200">
                          <a:effectLst/>
                        </a:rPr>
                        <a:t>[Enc. Leer cada inciso].</a:t>
                      </a:r>
                      <a:endParaRPr lang="es-ES_tradnl" sz="280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 </a:t>
                      </a:r>
                      <a:endParaRPr lang="es-ES_tradnl" sz="2800" b="1">
                        <a:solidFill>
                          <a:srgbClr val="000000"/>
                        </a:solidFill>
                        <a:effectLst/>
                        <a:latin typeface="Arial" charset="0"/>
                        <a:ea typeface="Times New Roman" charset="0"/>
                      </a:endParaRPr>
                    </a:p>
                  </a:txBody>
                  <a:tcPr marL="68580" marR="68580" marT="0" marB="0" vert="vert270" anchor="ctr"/>
                </a:tc>
                <a:tc>
                  <a:txBody>
                    <a:bodyPr/>
                    <a:lstStyle/>
                    <a:p>
                      <a:pPr marL="90170" indent="-90170" algn="ctr">
                        <a:spcAft>
                          <a:spcPts val="0"/>
                        </a:spcAft>
                        <a:tabLst>
                          <a:tab pos="180340" algn="l"/>
                        </a:tabLst>
                      </a:pPr>
                      <a:r>
                        <a:rPr lang="es-MX" sz="1200">
                          <a:effectLst/>
                        </a:rPr>
                        <a:t>NC (esp)</a:t>
                      </a:r>
                      <a:endParaRPr lang="es-ES_tradnl" sz="2800" b="1">
                        <a:solidFill>
                          <a:srgbClr val="000000"/>
                        </a:solidFill>
                        <a:effectLst/>
                        <a:latin typeface="Arial" charset="0"/>
                        <a:ea typeface="Times New Roman" charset="0"/>
                      </a:endParaRPr>
                    </a:p>
                  </a:txBody>
                  <a:tcPr marL="68580" marR="68580" marT="0" marB="0" anchor="ctr"/>
                </a:tc>
              </a:tr>
              <a:tr h="151699">
                <a:tc>
                  <a:txBody>
                    <a:bodyPr/>
                    <a:lstStyle/>
                    <a:p>
                      <a:pPr marL="90170" indent="-90170">
                        <a:spcAft>
                          <a:spcPts val="0"/>
                        </a:spcAft>
                        <a:tabLst>
                          <a:tab pos="180340" algn="l"/>
                        </a:tabLst>
                      </a:pPr>
                      <a:r>
                        <a:rPr lang="es-MX" sz="1200">
                          <a:effectLst/>
                        </a:rPr>
                        <a:t>a. Extrovertido(a) </a:t>
                      </a:r>
                      <a:endParaRPr lang="es-ES_tradnl" sz="280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 </a:t>
                      </a:r>
                      <a:endParaRPr lang="es-ES_tradnl" sz="28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99</a:t>
                      </a:r>
                      <a:endParaRPr lang="es-ES_tradnl" sz="2800" b="1">
                        <a:solidFill>
                          <a:srgbClr val="000000"/>
                        </a:solidFill>
                        <a:effectLst/>
                        <a:latin typeface="Arial" charset="0"/>
                        <a:ea typeface="Times New Roman" charset="0"/>
                      </a:endParaRPr>
                    </a:p>
                  </a:txBody>
                  <a:tcPr marL="68580" marR="68580" marT="0" marB="0" anchor="ctr"/>
                </a:tc>
              </a:tr>
              <a:tr h="151699">
                <a:tc>
                  <a:txBody>
                    <a:bodyPr/>
                    <a:lstStyle/>
                    <a:p>
                      <a:pPr marL="90170" indent="-90170">
                        <a:spcAft>
                          <a:spcPts val="0"/>
                        </a:spcAft>
                        <a:tabLst>
                          <a:tab pos="180340" algn="l"/>
                        </a:tabLst>
                      </a:pPr>
                      <a:r>
                        <a:rPr lang="es-MX" sz="1200">
                          <a:effectLst/>
                        </a:rPr>
                        <a:t>b. Confiado(a)</a:t>
                      </a:r>
                      <a:endParaRPr lang="es-ES_tradnl" sz="280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 </a:t>
                      </a:r>
                      <a:endParaRPr lang="es-ES_tradnl" sz="28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99</a:t>
                      </a:r>
                      <a:endParaRPr lang="es-ES_tradnl" sz="2800" b="1">
                        <a:solidFill>
                          <a:srgbClr val="000000"/>
                        </a:solidFill>
                        <a:effectLst/>
                        <a:latin typeface="Arial" charset="0"/>
                        <a:ea typeface="Times New Roman" charset="0"/>
                      </a:endParaRPr>
                    </a:p>
                  </a:txBody>
                  <a:tcPr marL="68580" marR="68580" marT="0" marB="0"/>
                </a:tc>
              </a:tr>
              <a:tr h="151699">
                <a:tc>
                  <a:txBody>
                    <a:bodyPr/>
                    <a:lstStyle/>
                    <a:p>
                      <a:pPr marL="90170" indent="-90170">
                        <a:spcAft>
                          <a:spcPts val="0"/>
                        </a:spcAft>
                        <a:tabLst>
                          <a:tab pos="180340" algn="l"/>
                        </a:tabLst>
                      </a:pPr>
                      <a:r>
                        <a:rPr lang="es-MX" sz="1200">
                          <a:effectLst/>
                        </a:rPr>
                        <a:t>c. Minucioso(a) en el trabajo</a:t>
                      </a:r>
                      <a:endParaRPr lang="es-ES_tradnl" sz="280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 </a:t>
                      </a:r>
                      <a:endParaRPr lang="es-ES_tradnl" sz="28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99</a:t>
                      </a:r>
                      <a:endParaRPr lang="es-ES_tradnl" sz="2800" b="1">
                        <a:solidFill>
                          <a:srgbClr val="000000"/>
                        </a:solidFill>
                        <a:effectLst/>
                        <a:latin typeface="Arial" charset="0"/>
                        <a:ea typeface="Times New Roman" charset="0"/>
                      </a:endParaRPr>
                    </a:p>
                  </a:txBody>
                  <a:tcPr marL="68580" marR="68580" marT="0" marB="0"/>
                </a:tc>
              </a:tr>
              <a:tr h="151699">
                <a:tc>
                  <a:txBody>
                    <a:bodyPr/>
                    <a:lstStyle/>
                    <a:p>
                      <a:pPr marL="90170" indent="-90170">
                        <a:spcAft>
                          <a:spcPts val="0"/>
                        </a:spcAft>
                        <a:tabLst>
                          <a:tab pos="180340" algn="l"/>
                        </a:tabLst>
                      </a:pPr>
                      <a:r>
                        <a:rPr lang="es-MX" sz="1200">
                          <a:effectLst/>
                        </a:rPr>
                        <a:t>d. Nervioso(a) </a:t>
                      </a:r>
                      <a:endParaRPr lang="es-ES_tradnl" sz="280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 </a:t>
                      </a:r>
                      <a:endParaRPr lang="es-ES_tradnl" sz="28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99</a:t>
                      </a:r>
                      <a:endParaRPr lang="es-ES_tradnl" sz="2800" b="1">
                        <a:solidFill>
                          <a:srgbClr val="000000"/>
                        </a:solidFill>
                        <a:effectLst/>
                        <a:latin typeface="Arial" charset="0"/>
                        <a:ea typeface="Times New Roman" charset="0"/>
                      </a:endParaRPr>
                    </a:p>
                  </a:txBody>
                  <a:tcPr marL="68580" marR="68580" marT="0" marB="0"/>
                </a:tc>
              </a:tr>
              <a:tr h="151699">
                <a:tc>
                  <a:txBody>
                    <a:bodyPr/>
                    <a:lstStyle/>
                    <a:p>
                      <a:pPr marL="90170" indent="-90170">
                        <a:spcAft>
                          <a:spcPts val="0"/>
                        </a:spcAft>
                        <a:tabLst>
                          <a:tab pos="180340" algn="l"/>
                        </a:tabLst>
                      </a:pPr>
                      <a:r>
                        <a:rPr lang="es-MX" sz="1200">
                          <a:effectLst/>
                        </a:rPr>
                        <a:t>e. Imaginación activa</a:t>
                      </a:r>
                      <a:endParaRPr lang="es-ES_tradnl" sz="280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 </a:t>
                      </a:r>
                      <a:endParaRPr lang="es-ES_tradnl" sz="28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99</a:t>
                      </a:r>
                      <a:endParaRPr lang="es-ES_tradnl" sz="2800" b="1">
                        <a:solidFill>
                          <a:srgbClr val="000000"/>
                        </a:solidFill>
                        <a:effectLst/>
                        <a:latin typeface="Arial" charset="0"/>
                        <a:ea typeface="Times New Roman" charset="0"/>
                      </a:endParaRPr>
                    </a:p>
                  </a:txBody>
                  <a:tcPr marL="68580" marR="68580" marT="0" marB="0"/>
                </a:tc>
              </a:tr>
              <a:tr h="151699">
                <a:tc>
                  <a:txBody>
                    <a:bodyPr/>
                    <a:lstStyle/>
                    <a:p>
                      <a:pPr marL="90170" indent="-90170">
                        <a:spcAft>
                          <a:spcPts val="0"/>
                        </a:spcAft>
                        <a:tabLst>
                          <a:tab pos="180340" algn="l"/>
                        </a:tabLst>
                      </a:pPr>
                      <a:r>
                        <a:rPr lang="es-MX" sz="1200">
                          <a:effectLst/>
                        </a:rPr>
                        <a:t>f. Criticón(a)</a:t>
                      </a:r>
                      <a:endParaRPr lang="es-ES_tradnl" sz="280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 </a:t>
                      </a:r>
                      <a:endParaRPr lang="es-ES_tradnl" sz="28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99</a:t>
                      </a:r>
                      <a:endParaRPr lang="es-ES_tradnl" sz="2800" b="1">
                        <a:solidFill>
                          <a:srgbClr val="000000"/>
                        </a:solidFill>
                        <a:effectLst/>
                        <a:latin typeface="Arial" charset="0"/>
                        <a:ea typeface="Times New Roman" charset="0"/>
                      </a:endParaRPr>
                    </a:p>
                  </a:txBody>
                  <a:tcPr marL="68580" marR="68580" marT="0" marB="0"/>
                </a:tc>
              </a:tr>
              <a:tr h="151699">
                <a:tc>
                  <a:txBody>
                    <a:bodyPr/>
                    <a:lstStyle/>
                    <a:p>
                      <a:pPr marL="90170" indent="-90170">
                        <a:spcAft>
                          <a:spcPts val="0"/>
                        </a:spcAft>
                        <a:tabLst>
                          <a:tab pos="180340" algn="l"/>
                        </a:tabLst>
                      </a:pPr>
                      <a:r>
                        <a:rPr lang="es-MX" sz="1200">
                          <a:effectLst/>
                        </a:rPr>
                        <a:t>g. Flojo(a) </a:t>
                      </a:r>
                      <a:endParaRPr lang="es-ES_tradnl" sz="280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 </a:t>
                      </a:r>
                      <a:endParaRPr lang="es-ES_tradnl" sz="28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99</a:t>
                      </a:r>
                      <a:endParaRPr lang="es-ES_tradnl" sz="2800" b="1">
                        <a:solidFill>
                          <a:srgbClr val="000000"/>
                        </a:solidFill>
                        <a:effectLst/>
                        <a:latin typeface="Arial" charset="0"/>
                        <a:ea typeface="Times New Roman" charset="0"/>
                      </a:endParaRPr>
                    </a:p>
                  </a:txBody>
                  <a:tcPr marL="68580" marR="68580" marT="0" marB="0"/>
                </a:tc>
              </a:tr>
              <a:tr h="151699">
                <a:tc>
                  <a:txBody>
                    <a:bodyPr/>
                    <a:lstStyle/>
                    <a:p>
                      <a:pPr marL="90170" indent="-90170">
                        <a:spcAft>
                          <a:spcPts val="0"/>
                        </a:spcAft>
                        <a:tabLst>
                          <a:tab pos="180340" algn="l"/>
                        </a:tabLst>
                      </a:pPr>
                      <a:r>
                        <a:rPr lang="es-MX" sz="1200">
                          <a:effectLst/>
                        </a:rPr>
                        <a:t>h. Calmado(a)</a:t>
                      </a:r>
                      <a:endParaRPr lang="es-ES_tradnl" sz="280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 </a:t>
                      </a:r>
                      <a:endParaRPr lang="es-ES_tradnl" sz="28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dirty="0">
                          <a:effectLst/>
                        </a:rPr>
                        <a:t>99</a:t>
                      </a:r>
                      <a:endParaRPr lang="es-ES_tradnl" sz="2800" b="1" dirty="0">
                        <a:solidFill>
                          <a:srgbClr val="000000"/>
                        </a:solidFill>
                        <a:effectLst/>
                        <a:latin typeface="Arial" charset="0"/>
                        <a:ea typeface="Times New Roman" charset="0"/>
                      </a:endParaRPr>
                    </a:p>
                  </a:txBody>
                  <a:tcPr marL="68580" marR="68580" marT="0" marB="0"/>
                </a:tc>
              </a:tr>
              <a:tr h="151699">
                <a:tc>
                  <a:txBody>
                    <a:bodyPr/>
                    <a:lstStyle/>
                    <a:p>
                      <a:pPr marL="90170" indent="-90170">
                        <a:spcAft>
                          <a:spcPts val="0"/>
                        </a:spcAft>
                        <a:tabLst>
                          <a:tab pos="180340" algn="l"/>
                        </a:tabLst>
                      </a:pPr>
                      <a:r>
                        <a:rPr lang="es-MX" sz="1200">
                          <a:effectLst/>
                        </a:rPr>
                        <a:t>i. Reservado(a)</a:t>
                      </a:r>
                      <a:endParaRPr lang="es-ES_tradnl" sz="280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 </a:t>
                      </a:r>
                      <a:endParaRPr lang="es-ES_tradnl" sz="28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99</a:t>
                      </a:r>
                      <a:endParaRPr lang="es-ES_tradnl" sz="2800" b="1">
                        <a:solidFill>
                          <a:srgbClr val="000000"/>
                        </a:solidFill>
                        <a:effectLst/>
                        <a:latin typeface="Arial" charset="0"/>
                        <a:ea typeface="Times New Roman" charset="0"/>
                      </a:endParaRPr>
                    </a:p>
                  </a:txBody>
                  <a:tcPr marL="68580" marR="68580" marT="0" marB="0"/>
                </a:tc>
              </a:tr>
              <a:tr h="151699">
                <a:tc>
                  <a:txBody>
                    <a:bodyPr/>
                    <a:lstStyle/>
                    <a:p>
                      <a:pPr marL="90170" indent="-90170">
                        <a:spcAft>
                          <a:spcPts val="0"/>
                        </a:spcAft>
                        <a:tabLst>
                          <a:tab pos="180340" algn="l"/>
                        </a:tabLst>
                      </a:pPr>
                      <a:r>
                        <a:rPr lang="es-MX" sz="1200">
                          <a:effectLst/>
                        </a:rPr>
                        <a:t>j. Tienes pocos intereses artísticos </a:t>
                      </a:r>
                      <a:endParaRPr lang="es-ES_tradnl" sz="280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 </a:t>
                      </a:r>
                      <a:endParaRPr lang="es-ES_tradnl" sz="28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99</a:t>
                      </a:r>
                      <a:endParaRPr lang="es-ES_tradnl" sz="2800" b="1">
                        <a:solidFill>
                          <a:srgbClr val="000000"/>
                        </a:solidFill>
                        <a:effectLst/>
                        <a:latin typeface="Arial" charset="0"/>
                        <a:ea typeface="Times New Roman" charset="0"/>
                      </a:endParaRPr>
                    </a:p>
                  </a:txBody>
                  <a:tcPr marL="68580" marR="68580" marT="0" marB="0"/>
                </a:tc>
              </a:tr>
              <a:tr h="151699">
                <a:tc>
                  <a:txBody>
                    <a:bodyPr/>
                    <a:lstStyle/>
                    <a:p>
                      <a:pPr marL="90170" indent="-90170">
                        <a:spcAft>
                          <a:spcPts val="0"/>
                        </a:spcAft>
                        <a:tabLst>
                          <a:tab pos="180340" algn="l"/>
                        </a:tabLst>
                      </a:pPr>
                      <a:r>
                        <a:rPr lang="es-MX" sz="1200">
                          <a:effectLst/>
                        </a:rPr>
                        <a:t>k.Talentoso (a)</a:t>
                      </a:r>
                      <a:endParaRPr lang="es-ES_tradnl" sz="280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 </a:t>
                      </a:r>
                      <a:endParaRPr lang="es-ES_tradnl" sz="28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dirty="0">
                          <a:effectLst/>
                        </a:rPr>
                        <a:t>99</a:t>
                      </a:r>
                      <a:endParaRPr lang="es-ES_tradnl" sz="2800" b="1" dirty="0">
                        <a:solidFill>
                          <a:srgbClr val="000000"/>
                        </a:solidFill>
                        <a:effectLst/>
                        <a:latin typeface="Arial" charset="0"/>
                        <a:ea typeface="Times New Roman" charset="0"/>
                      </a:endParaRPr>
                    </a:p>
                  </a:txBody>
                  <a:tcPr marL="68580" marR="68580" marT="0" marB="0"/>
                </a:tc>
              </a:tr>
            </a:tbl>
          </a:graphicData>
        </a:graphic>
      </p:graphicFrame>
      <p:graphicFrame>
        <p:nvGraphicFramePr>
          <p:cNvPr id="11" name="Tabla 10"/>
          <p:cNvGraphicFramePr>
            <a:graphicFrameLocks noGrp="1"/>
          </p:cNvGraphicFramePr>
          <p:nvPr>
            <p:extLst>
              <p:ext uri="{D42A27DB-BD31-4B8C-83A1-F6EECF244321}">
                <p14:modId xmlns:p14="http://schemas.microsoft.com/office/powerpoint/2010/main" val="337198738"/>
              </p:ext>
            </p:extLst>
          </p:nvPr>
        </p:nvGraphicFramePr>
        <p:xfrm>
          <a:off x="1699610" y="4856572"/>
          <a:ext cx="5867837" cy="1312999"/>
        </p:xfrm>
        <a:graphic>
          <a:graphicData uri="http://schemas.openxmlformats.org/drawingml/2006/table">
            <a:tbl>
              <a:tblPr>
                <a:tableStyleId>{5C22544A-7EE6-4342-B048-85BDC9FD1C3A}</a:tableStyleId>
              </a:tblPr>
              <a:tblGrid>
                <a:gridCol w="4964684"/>
                <a:gridCol w="451046"/>
                <a:gridCol w="452107"/>
              </a:tblGrid>
              <a:tr h="231652">
                <a:tc>
                  <a:txBody>
                    <a:bodyPr/>
                    <a:lstStyle/>
                    <a:p>
                      <a:pPr marL="90170" indent="-90170">
                        <a:spcAft>
                          <a:spcPts val="0"/>
                        </a:spcAft>
                        <a:tabLst>
                          <a:tab pos="180340" algn="l"/>
                        </a:tabLst>
                      </a:pPr>
                      <a:r>
                        <a:rPr lang="es-MX" sz="1200">
                          <a:effectLst/>
                        </a:rPr>
                        <a:t>[Enc. Leer cada inciso].</a:t>
                      </a:r>
                      <a:endParaRPr lang="es-ES_tradnl" sz="2800">
                        <a:effectLst/>
                        <a:latin typeface="Times New Roman" charset="0"/>
                        <a:ea typeface="Times New Roman" charset="0"/>
                      </a:endParaRPr>
                    </a:p>
                  </a:txBody>
                  <a:tcPr marL="68580" marR="68580" marT="0" marB="0" anchor="ctr"/>
                </a:tc>
                <a:tc>
                  <a:txBody>
                    <a:bodyPr/>
                    <a:lstStyle/>
                    <a:p>
                      <a:pPr marL="161925" marR="71755" indent="-90170" algn="ctr">
                        <a:spcAft>
                          <a:spcPts val="0"/>
                        </a:spcAft>
                        <a:tabLst>
                          <a:tab pos="180340" algn="l"/>
                        </a:tabLst>
                      </a:pPr>
                      <a:r>
                        <a:rPr lang="es-MX" sz="1200">
                          <a:effectLst/>
                        </a:rPr>
                        <a:t> </a:t>
                      </a:r>
                      <a:endParaRPr lang="es-ES_tradnl" sz="2800" b="1">
                        <a:solidFill>
                          <a:srgbClr val="000000"/>
                        </a:solidFill>
                        <a:effectLst/>
                        <a:latin typeface="Arial" charset="0"/>
                        <a:ea typeface="Times New Roman" charset="0"/>
                      </a:endParaRPr>
                    </a:p>
                  </a:txBody>
                  <a:tcPr marL="68580" marR="68580" marT="0" marB="0" vert="vert270" anchor="ctr"/>
                </a:tc>
                <a:tc>
                  <a:txBody>
                    <a:bodyPr/>
                    <a:lstStyle/>
                    <a:p>
                      <a:pPr marL="90170" indent="-90170" algn="ctr">
                        <a:spcAft>
                          <a:spcPts val="0"/>
                        </a:spcAft>
                        <a:tabLst>
                          <a:tab pos="180340" algn="l"/>
                        </a:tabLst>
                      </a:pPr>
                      <a:r>
                        <a:rPr lang="es-MX" sz="1200">
                          <a:effectLst/>
                        </a:rPr>
                        <a:t>NC </a:t>
                      </a:r>
                      <a:endParaRPr lang="es-ES_tradnl" sz="2800" b="1">
                        <a:solidFill>
                          <a:srgbClr val="000000"/>
                        </a:solidFill>
                        <a:effectLst/>
                        <a:latin typeface="Arial" charset="0"/>
                        <a:ea typeface="Times New Roman" charset="0"/>
                      </a:endParaRPr>
                    </a:p>
                  </a:txBody>
                  <a:tcPr marL="68580" marR="68580" marT="0" marB="0" anchor="ctr"/>
                </a:tc>
              </a:tr>
              <a:tr h="231652">
                <a:tc>
                  <a:txBody>
                    <a:bodyPr/>
                    <a:lstStyle/>
                    <a:p>
                      <a:pPr marL="90170" indent="-90170">
                        <a:spcAft>
                          <a:spcPts val="0"/>
                        </a:spcAft>
                        <a:tabLst>
                          <a:tab pos="180340" algn="l"/>
                        </a:tabLst>
                      </a:pPr>
                      <a:r>
                        <a:rPr lang="es-MX" sz="1200">
                          <a:effectLst/>
                        </a:rPr>
                        <a:t>a. Soy considerado(a) como una persona disciplinada y organizada</a:t>
                      </a:r>
                      <a:endParaRPr lang="es-ES_tradnl" sz="280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 </a:t>
                      </a:r>
                      <a:endParaRPr lang="es-ES_tradnl" sz="28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99</a:t>
                      </a:r>
                      <a:endParaRPr lang="es-ES_tradnl" sz="2800" b="1">
                        <a:solidFill>
                          <a:srgbClr val="000000"/>
                        </a:solidFill>
                        <a:effectLst/>
                        <a:latin typeface="Arial" charset="0"/>
                        <a:ea typeface="Times New Roman" charset="0"/>
                      </a:endParaRPr>
                    </a:p>
                  </a:txBody>
                  <a:tcPr marL="68580" marR="68580" marT="0" marB="0" anchor="ctr"/>
                </a:tc>
              </a:tr>
              <a:tr h="231652">
                <a:tc>
                  <a:txBody>
                    <a:bodyPr/>
                    <a:lstStyle/>
                    <a:p>
                      <a:pPr marL="90170" indent="-90170">
                        <a:spcAft>
                          <a:spcPts val="0"/>
                        </a:spcAft>
                        <a:tabLst>
                          <a:tab pos="180340" algn="l"/>
                        </a:tabLst>
                      </a:pPr>
                      <a:r>
                        <a:rPr lang="es-MX" sz="1200">
                          <a:effectLst/>
                        </a:rPr>
                        <a:t>b. Soy considerado(a) como una persona muy estudiosa</a:t>
                      </a:r>
                      <a:endParaRPr lang="es-ES_tradnl" sz="280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 </a:t>
                      </a:r>
                      <a:endParaRPr lang="es-ES_tradnl" sz="28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99</a:t>
                      </a:r>
                      <a:endParaRPr lang="es-ES_tradnl" sz="2800" b="1">
                        <a:solidFill>
                          <a:srgbClr val="000000"/>
                        </a:solidFill>
                        <a:effectLst/>
                        <a:latin typeface="Arial" charset="0"/>
                        <a:ea typeface="Times New Roman" charset="0"/>
                      </a:endParaRPr>
                    </a:p>
                  </a:txBody>
                  <a:tcPr marL="68580" marR="68580" marT="0" marB="0" anchor="ctr"/>
                </a:tc>
              </a:tr>
              <a:tr h="386391">
                <a:tc>
                  <a:txBody>
                    <a:bodyPr/>
                    <a:lstStyle/>
                    <a:p>
                      <a:pPr marL="90170" indent="-90170">
                        <a:spcAft>
                          <a:spcPts val="0"/>
                        </a:spcAft>
                        <a:tabLst>
                          <a:tab pos="180340" algn="l"/>
                        </a:tabLst>
                      </a:pPr>
                      <a:r>
                        <a:rPr lang="es-MX" sz="1200" dirty="0">
                          <a:effectLst/>
                        </a:rPr>
                        <a:t>c. Soy considerado(a) como una persona extremadamente talentosa para las cosas académicas</a:t>
                      </a:r>
                      <a:endParaRPr lang="es-ES_tradnl" sz="2800" dirty="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 </a:t>
                      </a:r>
                      <a:endParaRPr lang="es-ES_tradnl" sz="28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99</a:t>
                      </a:r>
                      <a:endParaRPr lang="es-ES_tradnl" sz="2800" b="1">
                        <a:solidFill>
                          <a:srgbClr val="000000"/>
                        </a:solidFill>
                        <a:effectLst/>
                        <a:latin typeface="Arial" charset="0"/>
                        <a:ea typeface="Times New Roman" charset="0"/>
                      </a:endParaRPr>
                    </a:p>
                  </a:txBody>
                  <a:tcPr marL="68580" marR="68580" marT="0" marB="0" anchor="ctr"/>
                </a:tc>
              </a:tr>
              <a:tr h="231652">
                <a:tc>
                  <a:txBody>
                    <a:bodyPr/>
                    <a:lstStyle/>
                    <a:p>
                      <a:pPr marL="90170" indent="-90170">
                        <a:spcAft>
                          <a:spcPts val="0"/>
                        </a:spcAft>
                        <a:tabLst>
                          <a:tab pos="180340" algn="l"/>
                        </a:tabLst>
                      </a:pPr>
                      <a:r>
                        <a:rPr lang="es-MX" sz="1200">
                          <a:effectLst/>
                        </a:rPr>
                        <a:t>d. Mis calificaciones en la escuela eran o han sido las más altas</a:t>
                      </a:r>
                      <a:endParaRPr lang="es-ES_tradnl" sz="280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a:effectLst/>
                        </a:rPr>
                        <a:t> </a:t>
                      </a:r>
                      <a:endParaRPr lang="es-ES_tradnl" sz="28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200" dirty="0">
                          <a:effectLst/>
                        </a:rPr>
                        <a:t>99</a:t>
                      </a:r>
                      <a:endParaRPr lang="es-ES_tradnl" sz="2800" b="1" dirty="0">
                        <a:solidFill>
                          <a:srgbClr val="000000"/>
                        </a:solidFill>
                        <a:effectLst/>
                        <a:latin typeface="Arial" charset="0"/>
                        <a:ea typeface="Times New Roman" charset="0"/>
                      </a:endParaRPr>
                    </a:p>
                  </a:txBody>
                  <a:tcPr marL="68580" marR="68580" marT="0" marB="0" anchor="ctr"/>
                </a:tc>
              </a:tr>
            </a:tbl>
          </a:graphicData>
        </a:graphic>
      </p:graphicFrame>
      <p:sp>
        <p:nvSpPr>
          <p:cNvPr id="12" name="Rectangle 3"/>
          <p:cNvSpPr>
            <a:spLocks noChangeArrowheads="1"/>
          </p:cNvSpPr>
          <p:nvPr/>
        </p:nvSpPr>
        <p:spPr bwMode="auto">
          <a:xfrm>
            <a:off x="578070" y="756573"/>
            <a:ext cx="856593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altLang="es-ES_tradnl" sz="1800" b="0" i="0" u="none" strike="noStrike" cap="none" normalizeH="0" baseline="0" dirty="0">
                <a:ln>
                  <a:noFill/>
                </a:ln>
                <a:solidFill>
                  <a:schemeClr val="tx1"/>
                </a:solidFill>
                <a:effectLst/>
                <a:latin typeface="Arial" charset="0"/>
              </a:rPr>
              <a:t>H) Para cada una de las siguientes características, por favor dime en una escala del 1 al 5, donde cinco es me describe mucho y uno es no me describe nada, qué tanto consideras que te describe: </a:t>
            </a:r>
            <a:endParaRPr kumimoji="0" lang="es-ES_tradnl" altLang="es-ES_tradnl" sz="18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_tradnl" altLang="es-ES_tradnl" sz="18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_tradnl" altLang="es-ES_tradnl" dirty="0">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_tradnl" altLang="es-ES_tradnl" sz="18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_tradnl" altLang="es-ES_tradnl" dirty="0">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_tradnl" altLang="es-ES_tradnl" sz="18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_tradnl" altLang="es-ES_tradnl" dirty="0">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_tradnl" altLang="es-ES_tradnl" sz="18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_tradnl" altLang="es-ES_tradnl" sz="18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_tradnl" altLang="es-ES_tradnl"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altLang="es-ES_tradnl" sz="1800" b="0" i="0" u="none" strike="noStrike" cap="none" normalizeH="0" baseline="0" dirty="0">
                <a:ln>
                  <a:noFill/>
                </a:ln>
                <a:solidFill>
                  <a:schemeClr val="tx1"/>
                </a:solidFill>
                <a:effectLst/>
                <a:latin typeface="Arial" charset="0"/>
              </a:rPr>
              <a:t>I)Para cada uno de los siguientes enunciados, por favor en una escala del 1 al 5, donde cinco es me describe mucho y uno es no me describe nada, dime qué tanto te describe:</a:t>
            </a:r>
          </a:p>
        </p:txBody>
      </p:sp>
    </p:spTree>
    <p:extLst>
      <p:ext uri="{BB962C8B-B14F-4D97-AF65-F5344CB8AC3E}">
        <p14:creationId xmlns:p14="http://schemas.microsoft.com/office/powerpoint/2010/main" val="139346254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874492422"/>
              </p:ext>
            </p:extLst>
          </p:nvPr>
        </p:nvGraphicFramePr>
        <p:xfrm>
          <a:off x="1418896" y="1663752"/>
          <a:ext cx="6369269" cy="1868395"/>
        </p:xfrm>
        <a:graphic>
          <a:graphicData uri="http://schemas.openxmlformats.org/drawingml/2006/table">
            <a:tbl>
              <a:tblPr>
                <a:tableStyleId>{5C22544A-7EE6-4342-B048-85BDC9FD1C3A}</a:tableStyleId>
              </a:tblPr>
              <a:tblGrid>
                <a:gridCol w="3275833"/>
                <a:gridCol w="516788"/>
                <a:gridCol w="680945"/>
                <a:gridCol w="862125"/>
                <a:gridCol w="1033578"/>
              </a:tblGrid>
              <a:tr h="299053">
                <a:tc>
                  <a:txBody>
                    <a:bodyPr/>
                    <a:lstStyle/>
                    <a:p>
                      <a:pPr marL="90170" indent="-90170">
                        <a:spcAft>
                          <a:spcPts val="0"/>
                        </a:spcAft>
                        <a:tabLst>
                          <a:tab pos="180340" algn="l"/>
                        </a:tabLst>
                      </a:pPr>
                      <a:r>
                        <a:rPr lang="es-MX" sz="1100" dirty="0">
                          <a:effectLst/>
                        </a:rPr>
                        <a:t>[Enc. Leer cada opción].</a:t>
                      </a:r>
                      <a:endParaRPr lang="es-ES_tradnl" sz="2400" dirty="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Sí</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No</a:t>
                      </a:r>
                      <a:endParaRPr lang="es-ES_tradnl" sz="2400" b="1">
                        <a:solidFill>
                          <a:srgbClr val="000000"/>
                        </a:solidFill>
                        <a:effectLst/>
                        <a:latin typeface="Arial" charset="0"/>
                        <a:ea typeface="Times New Roman" charset="0"/>
                      </a:endParaRPr>
                    </a:p>
                  </a:txBody>
                  <a:tcPr marL="68580" marR="68580" marT="0" marB="0" anchor="ctr"/>
                </a:tc>
                <a:tc>
                  <a:txBody>
                    <a:bodyPr/>
                    <a:lstStyle/>
                    <a:p>
                      <a:pPr algn="ctr">
                        <a:spcAft>
                          <a:spcPts val="0"/>
                        </a:spcAft>
                        <a:tabLst>
                          <a:tab pos="180340" algn="l"/>
                        </a:tabLst>
                      </a:pPr>
                      <a:r>
                        <a:rPr lang="es-MX" sz="1100">
                          <a:effectLst/>
                        </a:rPr>
                        <a:t>NC   (esp)</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 </a:t>
                      </a:r>
                      <a:endParaRPr lang="es-ES_tradnl" sz="2400" b="1">
                        <a:solidFill>
                          <a:srgbClr val="000000"/>
                        </a:solidFill>
                        <a:effectLst/>
                        <a:latin typeface="Arial" charset="0"/>
                        <a:ea typeface="Times New Roman" charset="0"/>
                      </a:endParaRPr>
                    </a:p>
                  </a:txBody>
                  <a:tcPr marL="68580" marR="68580" marT="0" marB="0" anchor="ctr"/>
                </a:tc>
              </a:tr>
              <a:tr h="299053">
                <a:tc>
                  <a:txBody>
                    <a:bodyPr/>
                    <a:lstStyle/>
                    <a:p>
                      <a:pPr marL="21590" indent="-68580">
                        <a:spcAft>
                          <a:spcPts val="0"/>
                        </a:spcAft>
                        <a:tabLst>
                          <a:tab pos="21590" algn="l"/>
                        </a:tabLst>
                      </a:pPr>
                      <a:r>
                        <a:rPr lang="es-MX" sz="1100" dirty="0">
                          <a:effectLst/>
                        </a:rPr>
                        <a:t>a. Productos bancarios como inversión a plazos o pagarés o a la vista</a:t>
                      </a:r>
                      <a:endParaRPr lang="es-ES_tradnl" sz="2400" dirty="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1</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2</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99</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 </a:t>
                      </a:r>
                      <a:endParaRPr lang="es-ES_tradnl" sz="2400" b="1">
                        <a:solidFill>
                          <a:srgbClr val="000000"/>
                        </a:solidFill>
                        <a:effectLst/>
                        <a:latin typeface="Arial" charset="0"/>
                        <a:ea typeface="Times New Roman" charset="0"/>
                      </a:endParaRPr>
                    </a:p>
                  </a:txBody>
                  <a:tcPr marL="68580" marR="68580" marT="0" marB="0"/>
                </a:tc>
              </a:tr>
              <a:tr h="149526">
                <a:tc>
                  <a:txBody>
                    <a:bodyPr/>
                    <a:lstStyle/>
                    <a:p>
                      <a:pPr marL="21590" indent="-68580">
                        <a:spcAft>
                          <a:spcPts val="0"/>
                        </a:spcAft>
                        <a:tabLst>
                          <a:tab pos="21590" algn="l"/>
                        </a:tabLst>
                      </a:pPr>
                      <a:r>
                        <a:rPr lang="es-MX" sz="1100" dirty="0">
                          <a:effectLst/>
                        </a:rPr>
                        <a:t>b. En negocios (familiares o no)</a:t>
                      </a:r>
                      <a:endParaRPr lang="es-ES_tradnl" sz="2400" dirty="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1</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2</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99</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 </a:t>
                      </a:r>
                      <a:endParaRPr lang="es-ES_tradnl" sz="2400" b="1">
                        <a:solidFill>
                          <a:srgbClr val="000000"/>
                        </a:solidFill>
                        <a:effectLst/>
                        <a:latin typeface="Arial" charset="0"/>
                        <a:ea typeface="Times New Roman" charset="0"/>
                      </a:endParaRPr>
                    </a:p>
                  </a:txBody>
                  <a:tcPr marL="68580" marR="68580" marT="0" marB="0"/>
                </a:tc>
              </a:tr>
              <a:tr h="149526">
                <a:tc>
                  <a:txBody>
                    <a:bodyPr/>
                    <a:lstStyle/>
                    <a:p>
                      <a:pPr marL="21590" indent="-68580">
                        <a:spcAft>
                          <a:spcPts val="0"/>
                        </a:spcAft>
                        <a:tabLst>
                          <a:tab pos="21590" algn="l"/>
                        </a:tabLst>
                      </a:pPr>
                      <a:r>
                        <a:rPr lang="es-MX" sz="1100">
                          <a:effectLst/>
                        </a:rPr>
                        <a:t>c. En bienes raíces</a:t>
                      </a:r>
                      <a:endParaRPr lang="es-ES_tradnl" sz="240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1</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2</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99</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 </a:t>
                      </a:r>
                      <a:endParaRPr lang="es-ES_tradnl" sz="2400" b="1">
                        <a:solidFill>
                          <a:srgbClr val="000000"/>
                        </a:solidFill>
                        <a:effectLst/>
                        <a:latin typeface="Arial" charset="0"/>
                        <a:ea typeface="Times New Roman" charset="0"/>
                      </a:endParaRPr>
                    </a:p>
                  </a:txBody>
                  <a:tcPr marL="68580" marR="68580" marT="0" marB="0"/>
                </a:tc>
              </a:tr>
              <a:tr h="175406">
                <a:tc>
                  <a:txBody>
                    <a:bodyPr/>
                    <a:lstStyle/>
                    <a:p>
                      <a:pPr marL="21590" indent="-68580">
                        <a:spcAft>
                          <a:spcPts val="0"/>
                        </a:spcAft>
                        <a:tabLst>
                          <a:tab pos="21590" algn="l"/>
                        </a:tabLst>
                      </a:pPr>
                      <a:r>
                        <a:rPr lang="es-MX" sz="1100" dirty="0">
                          <a:effectLst/>
                        </a:rPr>
                        <a:t>d. En acciones de la bolsa de valores</a:t>
                      </a:r>
                      <a:endParaRPr lang="es-ES_tradnl" sz="2400" dirty="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1</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2</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99</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 </a:t>
                      </a:r>
                      <a:endParaRPr lang="es-ES_tradnl" sz="2400" b="1">
                        <a:solidFill>
                          <a:srgbClr val="000000"/>
                        </a:solidFill>
                        <a:effectLst/>
                        <a:latin typeface="Arial" charset="0"/>
                        <a:ea typeface="Times New Roman" charset="0"/>
                      </a:endParaRPr>
                    </a:p>
                  </a:txBody>
                  <a:tcPr marL="68580" marR="68580" marT="0" marB="0"/>
                </a:tc>
              </a:tr>
              <a:tr h="149526">
                <a:tc>
                  <a:txBody>
                    <a:bodyPr/>
                    <a:lstStyle/>
                    <a:p>
                      <a:pPr marL="21590" indent="-68580">
                        <a:spcAft>
                          <a:spcPts val="0"/>
                        </a:spcAft>
                        <a:tabLst>
                          <a:tab pos="21590" algn="l"/>
                        </a:tabLst>
                      </a:pPr>
                      <a:r>
                        <a:rPr lang="es-MX" sz="1100" dirty="0">
                          <a:effectLst/>
                        </a:rPr>
                        <a:t>e. Fondos de inversión</a:t>
                      </a:r>
                      <a:endParaRPr lang="es-ES_tradnl" sz="2400" dirty="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1</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2</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99</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 </a:t>
                      </a:r>
                      <a:endParaRPr lang="es-ES_tradnl" sz="2400" b="1">
                        <a:solidFill>
                          <a:srgbClr val="000000"/>
                        </a:solidFill>
                        <a:effectLst/>
                        <a:latin typeface="Arial" charset="0"/>
                        <a:ea typeface="Times New Roman" charset="0"/>
                      </a:endParaRPr>
                    </a:p>
                  </a:txBody>
                  <a:tcPr marL="68580" marR="68580" marT="0" marB="0"/>
                </a:tc>
              </a:tr>
              <a:tr h="220456">
                <a:tc>
                  <a:txBody>
                    <a:bodyPr/>
                    <a:lstStyle/>
                    <a:p>
                      <a:pPr marL="21590" indent="-68580">
                        <a:spcAft>
                          <a:spcPts val="0"/>
                        </a:spcAft>
                        <a:tabLst>
                          <a:tab pos="21590" algn="l"/>
                        </a:tabLst>
                      </a:pPr>
                      <a:r>
                        <a:rPr lang="es-MX" sz="1100" dirty="0">
                          <a:effectLst/>
                        </a:rPr>
                        <a:t>f. Mi educación</a:t>
                      </a:r>
                      <a:endParaRPr lang="es-ES_tradnl" sz="2400" dirty="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1</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2</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99</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 </a:t>
                      </a:r>
                      <a:endParaRPr lang="es-ES_tradnl" sz="2400" b="1">
                        <a:solidFill>
                          <a:srgbClr val="000000"/>
                        </a:solidFill>
                        <a:effectLst/>
                        <a:latin typeface="Arial" charset="0"/>
                        <a:ea typeface="Times New Roman" charset="0"/>
                      </a:endParaRPr>
                    </a:p>
                  </a:txBody>
                  <a:tcPr marL="68580" marR="68580" marT="0" marB="0"/>
                </a:tc>
              </a:tr>
              <a:tr h="299053">
                <a:tc>
                  <a:txBody>
                    <a:bodyPr/>
                    <a:lstStyle/>
                    <a:p>
                      <a:pPr marL="21590" indent="-68580">
                        <a:spcAft>
                          <a:spcPts val="0"/>
                        </a:spcAft>
                        <a:tabLst>
                          <a:tab pos="21590" algn="l"/>
                        </a:tabLst>
                      </a:pPr>
                      <a:r>
                        <a:rPr lang="es-MX" sz="1100" dirty="0">
                          <a:effectLst/>
                        </a:rPr>
                        <a:t>g. Otro, especificar (espontánea)</a:t>
                      </a:r>
                      <a:endParaRPr lang="es-ES_tradnl" sz="2400" dirty="0">
                        <a:effectLst/>
                      </a:endParaRPr>
                    </a:p>
                    <a:p>
                      <a:pPr marL="21590" indent="-68580">
                        <a:spcAft>
                          <a:spcPts val="0"/>
                        </a:spcAft>
                        <a:tabLst>
                          <a:tab pos="21590" algn="l"/>
                        </a:tabLst>
                      </a:pPr>
                      <a:r>
                        <a:rPr lang="es-MX" sz="1100" dirty="0">
                          <a:effectLst/>
                        </a:rPr>
                        <a:t> </a:t>
                      </a:r>
                      <a:endParaRPr lang="es-ES_tradnl" sz="2400" dirty="0">
                        <a:effectLst/>
                        <a:latin typeface="Times New Roman"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 </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 </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a:effectLst/>
                        </a:rPr>
                        <a:t> </a:t>
                      </a:r>
                      <a:endParaRPr lang="es-ES_tradnl" sz="2400" b="1">
                        <a:solidFill>
                          <a:srgbClr val="000000"/>
                        </a:solidFill>
                        <a:effectLst/>
                        <a:latin typeface="Arial" charset="0"/>
                        <a:ea typeface="Times New Roman" charset="0"/>
                      </a:endParaRPr>
                    </a:p>
                  </a:txBody>
                  <a:tcPr marL="68580" marR="68580" marT="0" marB="0" anchor="ctr"/>
                </a:tc>
                <a:tc>
                  <a:txBody>
                    <a:bodyPr/>
                    <a:lstStyle/>
                    <a:p>
                      <a:pPr marL="90170" indent="-90170" algn="ctr">
                        <a:spcAft>
                          <a:spcPts val="0"/>
                        </a:spcAft>
                        <a:tabLst>
                          <a:tab pos="180340" algn="l"/>
                        </a:tabLst>
                      </a:pPr>
                      <a:r>
                        <a:rPr lang="es-MX" sz="1100" dirty="0">
                          <a:effectLst/>
                        </a:rPr>
                        <a:t> </a:t>
                      </a:r>
                      <a:endParaRPr lang="es-ES_tradnl" sz="2400" b="1" dirty="0">
                        <a:solidFill>
                          <a:srgbClr val="000000"/>
                        </a:solidFill>
                        <a:effectLst/>
                        <a:latin typeface="Arial" charset="0"/>
                        <a:ea typeface="Times New Roman" charset="0"/>
                      </a:endParaRPr>
                    </a:p>
                  </a:txBody>
                  <a:tcPr marL="68580" marR="68580" marT="0" marB="0"/>
                </a:tc>
              </a:tr>
            </a:tbl>
          </a:graphicData>
        </a:graphic>
      </p:graphicFrame>
      <p:sp>
        <p:nvSpPr>
          <p:cNvPr id="3" name="Rectangle 1"/>
          <p:cNvSpPr>
            <a:spLocks noChangeArrowheads="1"/>
          </p:cNvSpPr>
          <p:nvPr/>
        </p:nvSpPr>
        <p:spPr bwMode="auto">
          <a:xfrm>
            <a:off x="192252" y="111196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altLang="es-ES_tradnl" sz="1800" b="0" i="0" u="none" strike="noStrike" cap="none" normalizeH="0" baseline="0">
                <a:ln>
                  <a:noFill/>
                </a:ln>
                <a:solidFill>
                  <a:schemeClr val="tx1"/>
                </a:solidFill>
                <a:effectLst/>
                <a:latin typeface="Arial" charset="0"/>
              </a:rPr>
              <a:t>¿Qué tipo de inversiones conoces? </a:t>
            </a:r>
          </a:p>
        </p:txBody>
      </p:sp>
      <p:graphicFrame>
        <p:nvGraphicFramePr>
          <p:cNvPr id="4" name="Tabla 3"/>
          <p:cNvGraphicFramePr>
            <a:graphicFrameLocks noGrp="1"/>
          </p:cNvGraphicFramePr>
          <p:nvPr>
            <p:extLst>
              <p:ext uri="{D42A27DB-BD31-4B8C-83A1-F6EECF244321}">
                <p14:modId xmlns:p14="http://schemas.microsoft.com/office/powerpoint/2010/main" val="726527948"/>
              </p:ext>
            </p:extLst>
          </p:nvPr>
        </p:nvGraphicFramePr>
        <p:xfrm>
          <a:off x="1334813" y="4561559"/>
          <a:ext cx="6064471" cy="1281787"/>
        </p:xfrm>
        <a:graphic>
          <a:graphicData uri="http://schemas.openxmlformats.org/drawingml/2006/table">
            <a:tbl>
              <a:tblPr firstRow="1" firstCol="1" lastRow="1" lastCol="1" bandRow="1" bandCol="1">
                <a:tableStyleId>{5A111915-BE36-4E01-A7E5-04B1672EAD32}</a:tableStyleId>
              </a:tblPr>
              <a:tblGrid>
                <a:gridCol w="3425405"/>
                <a:gridCol w="466751"/>
                <a:gridCol w="615013"/>
                <a:gridCol w="778651"/>
                <a:gridCol w="778651"/>
              </a:tblGrid>
              <a:tr h="214988">
                <a:tc>
                  <a:txBody>
                    <a:bodyPr/>
                    <a:lstStyle/>
                    <a:p>
                      <a:pPr marL="21590" indent="-68580" algn="l" defTabSz="457200" rtl="0" eaLnBrk="1" latinLnBrk="0" hangingPunct="1">
                        <a:spcAft>
                          <a:spcPts val="0"/>
                        </a:spcAft>
                        <a:tabLst>
                          <a:tab pos="21590" algn="l"/>
                        </a:tabLst>
                      </a:pPr>
                      <a:r>
                        <a:rPr lang="es-MX" sz="1400" kern="1200" dirty="0">
                          <a:effectLst/>
                          <a:latin typeface="+mn-lt"/>
                        </a:rPr>
                        <a:t>[Enc. Leer opciones].</a:t>
                      </a:r>
                      <a:endParaRPr lang="es-ES_tradnl" sz="1400" kern="1200" dirty="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a:effectLst/>
                          <a:latin typeface="+mn-lt"/>
                        </a:rPr>
                        <a:t>Sí</a:t>
                      </a:r>
                      <a:endParaRPr lang="es-ES_tradnl" sz="1400" kern="120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a:effectLst/>
                          <a:latin typeface="+mn-lt"/>
                        </a:rPr>
                        <a:t>No</a:t>
                      </a:r>
                      <a:endParaRPr lang="es-ES_tradnl" sz="1400" kern="120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a:effectLst/>
                          <a:latin typeface="+mn-lt"/>
                        </a:rPr>
                        <a:t>NC (esp)</a:t>
                      </a:r>
                      <a:endParaRPr lang="es-ES_tradnl" sz="1400" kern="120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a:effectLst/>
                          <a:latin typeface="+mn-lt"/>
                        </a:rPr>
                        <a:t> </a:t>
                      </a:r>
                      <a:endParaRPr lang="es-ES_tradnl" sz="1400" kern="1200">
                        <a:solidFill>
                          <a:schemeClr val="dk1"/>
                        </a:solidFill>
                        <a:effectLst/>
                        <a:latin typeface="+mn-lt"/>
                        <a:ea typeface="+mn-ea"/>
                        <a:cs typeface="+mn-cs"/>
                      </a:endParaRPr>
                    </a:p>
                  </a:txBody>
                  <a:tcPr marL="68580" marR="68580" marT="0" marB="0"/>
                </a:tc>
              </a:tr>
              <a:tr h="107494">
                <a:tc>
                  <a:txBody>
                    <a:bodyPr/>
                    <a:lstStyle/>
                    <a:p>
                      <a:pPr marL="21590" indent="-68580" algn="l" defTabSz="457200" rtl="0" eaLnBrk="1" latinLnBrk="0" hangingPunct="1">
                        <a:spcAft>
                          <a:spcPts val="0"/>
                        </a:spcAft>
                        <a:tabLst>
                          <a:tab pos="21590" algn="l"/>
                        </a:tabLst>
                      </a:pPr>
                      <a:r>
                        <a:rPr lang="es-MX" sz="1400" kern="1200" dirty="0">
                          <a:effectLst/>
                          <a:latin typeface="+mn-lt"/>
                        </a:rPr>
                        <a:t>a. Tarjeta de crédito</a:t>
                      </a:r>
                      <a:endParaRPr lang="es-ES_tradnl" sz="1400" kern="1200" dirty="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a:effectLst/>
                          <a:latin typeface="+mn-lt"/>
                        </a:rPr>
                        <a:t>1</a:t>
                      </a:r>
                      <a:endParaRPr lang="es-ES_tradnl" sz="1400" kern="120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a:effectLst/>
                          <a:latin typeface="+mn-lt"/>
                        </a:rPr>
                        <a:t>2</a:t>
                      </a:r>
                      <a:endParaRPr lang="es-ES_tradnl" sz="1400" kern="120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a:effectLst/>
                          <a:latin typeface="+mn-lt"/>
                        </a:rPr>
                        <a:t>99</a:t>
                      </a:r>
                      <a:endParaRPr lang="es-ES_tradnl" sz="1400" kern="120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a:effectLst/>
                          <a:latin typeface="+mn-lt"/>
                        </a:rPr>
                        <a:t> </a:t>
                      </a:r>
                      <a:endParaRPr lang="es-ES_tradnl" sz="1400" kern="1200">
                        <a:solidFill>
                          <a:schemeClr val="dk1"/>
                        </a:solidFill>
                        <a:effectLst/>
                        <a:latin typeface="+mn-lt"/>
                        <a:ea typeface="+mn-ea"/>
                        <a:cs typeface="+mn-cs"/>
                      </a:endParaRPr>
                    </a:p>
                  </a:txBody>
                  <a:tcPr marL="68580" marR="68580" marT="0" marB="0"/>
                </a:tc>
              </a:tr>
              <a:tr h="107494">
                <a:tc>
                  <a:txBody>
                    <a:bodyPr/>
                    <a:lstStyle/>
                    <a:p>
                      <a:pPr marL="21590" indent="-68580" algn="l" defTabSz="457200" rtl="0" eaLnBrk="1" latinLnBrk="0" hangingPunct="1">
                        <a:spcAft>
                          <a:spcPts val="0"/>
                        </a:spcAft>
                        <a:tabLst>
                          <a:tab pos="21590" algn="l"/>
                        </a:tabLst>
                      </a:pPr>
                      <a:r>
                        <a:rPr lang="es-MX" sz="1400" kern="1200">
                          <a:effectLst/>
                          <a:latin typeface="+mn-lt"/>
                        </a:rPr>
                        <a:t>b. Préstamo personal</a:t>
                      </a:r>
                      <a:endParaRPr lang="es-ES_tradnl" sz="1400" kern="120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a:effectLst/>
                          <a:latin typeface="+mn-lt"/>
                        </a:rPr>
                        <a:t>1</a:t>
                      </a:r>
                      <a:endParaRPr lang="es-ES_tradnl" sz="1400" kern="120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a:effectLst/>
                          <a:latin typeface="+mn-lt"/>
                        </a:rPr>
                        <a:t>2</a:t>
                      </a:r>
                      <a:endParaRPr lang="es-ES_tradnl" sz="1400" kern="120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a:effectLst/>
                          <a:latin typeface="+mn-lt"/>
                        </a:rPr>
                        <a:t>99</a:t>
                      </a:r>
                      <a:endParaRPr lang="es-ES_tradnl" sz="1400" kern="120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a:effectLst/>
                          <a:latin typeface="+mn-lt"/>
                        </a:rPr>
                        <a:t> </a:t>
                      </a:r>
                      <a:endParaRPr lang="es-ES_tradnl" sz="1400" kern="1200">
                        <a:solidFill>
                          <a:schemeClr val="dk1"/>
                        </a:solidFill>
                        <a:effectLst/>
                        <a:latin typeface="+mn-lt"/>
                        <a:ea typeface="+mn-ea"/>
                        <a:cs typeface="+mn-cs"/>
                      </a:endParaRPr>
                    </a:p>
                  </a:txBody>
                  <a:tcPr marL="68580" marR="68580" marT="0" marB="0"/>
                </a:tc>
              </a:tr>
              <a:tr h="107494">
                <a:tc>
                  <a:txBody>
                    <a:bodyPr/>
                    <a:lstStyle/>
                    <a:p>
                      <a:pPr marL="21590" indent="-68580" algn="l" defTabSz="457200" rtl="0" eaLnBrk="1" latinLnBrk="0" hangingPunct="1">
                        <a:spcAft>
                          <a:spcPts val="0"/>
                        </a:spcAft>
                        <a:tabLst>
                          <a:tab pos="21590" algn="l"/>
                        </a:tabLst>
                      </a:pPr>
                      <a:r>
                        <a:rPr lang="es-MX" sz="1400" kern="1200" dirty="0">
                          <a:effectLst/>
                          <a:latin typeface="+mn-lt"/>
                        </a:rPr>
                        <a:t>c. Crédito automotriz</a:t>
                      </a:r>
                      <a:endParaRPr lang="es-ES_tradnl" sz="1400" kern="1200" dirty="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a:effectLst/>
                          <a:latin typeface="+mn-lt"/>
                        </a:rPr>
                        <a:t>1</a:t>
                      </a:r>
                      <a:endParaRPr lang="es-ES_tradnl" sz="1400" kern="120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a:effectLst/>
                          <a:latin typeface="+mn-lt"/>
                        </a:rPr>
                        <a:t>2</a:t>
                      </a:r>
                      <a:endParaRPr lang="es-ES_tradnl" sz="1400" kern="120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a:effectLst/>
                          <a:latin typeface="+mn-lt"/>
                        </a:rPr>
                        <a:t>99</a:t>
                      </a:r>
                      <a:endParaRPr lang="es-ES_tradnl" sz="1400" kern="120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a:effectLst/>
                          <a:latin typeface="+mn-lt"/>
                        </a:rPr>
                        <a:t> </a:t>
                      </a:r>
                      <a:endParaRPr lang="es-ES_tradnl" sz="1400" kern="1200">
                        <a:solidFill>
                          <a:schemeClr val="dk1"/>
                        </a:solidFill>
                        <a:effectLst/>
                        <a:latin typeface="+mn-lt"/>
                        <a:ea typeface="+mn-ea"/>
                        <a:cs typeface="+mn-cs"/>
                      </a:endParaRPr>
                    </a:p>
                  </a:txBody>
                  <a:tcPr marL="68580" marR="68580" marT="0" marB="0"/>
                </a:tc>
              </a:tr>
              <a:tr h="107494">
                <a:tc>
                  <a:txBody>
                    <a:bodyPr/>
                    <a:lstStyle/>
                    <a:p>
                      <a:pPr marL="21590" indent="-68580" algn="l" defTabSz="457200" rtl="0" eaLnBrk="1" latinLnBrk="0" hangingPunct="1">
                        <a:spcAft>
                          <a:spcPts val="0"/>
                        </a:spcAft>
                        <a:tabLst>
                          <a:tab pos="21590" algn="l"/>
                        </a:tabLst>
                      </a:pPr>
                      <a:r>
                        <a:rPr lang="es-MX" sz="1400" kern="1200" dirty="0">
                          <a:effectLst/>
                          <a:latin typeface="+mn-lt"/>
                        </a:rPr>
                        <a:t>d. Crédito hipotecario</a:t>
                      </a:r>
                      <a:endParaRPr lang="es-ES_tradnl" sz="1400" kern="1200" dirty="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a:effectLst/>
                          <a:latin typeface="+mn-lt"/>
                        </a:rPr>
                        <a:t>1</a:t>
                      </a:r>
                      <a:endParaRPr lang="es-ES_tradnl" sz="1400" kern="120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a:effectLst/>
                          <a:latin typeface="+mn-lt"/>
                        </a:rPr>
                        <a:t>2</a:t>
                      </a:r>
                      <a:endParaRPr lang="es-ES_tradnl" sz="1400" kern="120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a:effectLst/>
                          <a:latin typeface="+mn-lt"/>
                        </a:rPr>
                        <a:t>99</a:t>
                      </a:r>
                      <a:endParaRPr lang="es-ES_tradnl" sz="1400" kern="120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a:effectLst/>
                          <a:latin typeface="+mn-lt"/>
                        </a:rPr>
                        <a:t> </a:t>
                      </a:r>
                      <a:endParaRPr lang="es-ES_tradnl" sz="1400" kern="1200">
                        <a:solidFill>
                          <a:schemeClr val="dk1"/>
                        </a:solidFill>
                        <a:effectLst/>
                        <a:latin typeface="+mn-lt"/>
                        <a:ea typeface="+mn-ea"/>
                        <a:cs typeface="+mn-cs"/>
                      </a:endParaRPr>
                    </a:p>
                  </a:txBody>
                  <a:tcPr marL="68580" marR="68580" marT="0" marB="0"/>
                </a:tc>
              </a:tr>
              <a:tr h="195793">
                <a:tc>
                  <a:txBody>
                    <a:bodyPr/>
                    <a:lstStyle/>
                    <a:p>
                      <a:pPr marL="21590" indent="-68580" algn="l" defTabSz="457200" rtl="0" eaLnBrk="1" latinLnBrk="0" hangingPunct="1">
                        <a:spcAft>
                          <a:spcPts val="0"/>
                        </a:spcAft>
                        <a:tabLst>
                          <a:tab pos="21590" algn="l"/>
                        </a:tabLst>
                      </a:pPr>
                      <a:r>
                        <a:rPr lang="es-MX" sz="1400" kern="1200" dirty="0">
                          <a:effectLst/>
                          <a:latin typeface="+mn-lt"/>
                        </a:rPr>
                        <a:t>e. Otro (esp)</a:t>
                      </a:r>
                      <a:endParaRPr lang="es-ES_tradnl" sz="1400" kern="1200" dirty="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dirty="0">
                          <a:effectLst/>
                          <a:latin typeface="+mn-lt"/>
                        </a:rPr>
                        <a:t>1</a:t>
                      </a:r>
                      <a:endParaRPr lang="es-ES_tradnl" sz="1400" kern="1200" dirty="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dirty="0">
                          <a:effectLst/>
                          <a:latin typeface="+mn-lt"/>
                        </a:rPr>
                        <a:t>2</a:t>
                      </a:r>
                      <a:endParaRPr lang="es-ES_tradnl" sz="1400" kern="1200" dirty="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dirty="0">
                          <a:effectLst/>
                          <a:latin typeface="+mn-lt"/>
                        </a:rPr>
                        <a:t>99</a:t>
                      </a:r>
                      <a:endParaRPr lang="es-ES_tradnl" sz="1400" kern="1200" dirty="0">
                        <a:solidFill>
                          <a:schemeClr val="dk1"/>
                        </a:solidFill>
                        <a:effectLst/>
                        <a:latin typeface="+mn-lt"/>
                        <a:ea typeface="+mn-ea"/>
                        <a:cs typeface="+mn-cs"/>
                      </a:endParaRPr>
                    </a:p>
                  </a:txBody>
                  <a:tcPr marL="68580" marR="68580" marT="0" marB="0" anchor="ctr"/>
                </a:tc>
                <a:tc>
                  <a:txBody>
                    <a:bodyPr/>
                    <a:lstStyle/>
                    <a:p>
                      <a:pPr marL="21590" indent="-68580" algn="l" defTabSz="457200" rtl="0" eaLnBrk="1" latinLnBrk="0" hangingPunct="1">
                        <a:spcAft>
                          <a:spcPts val="0"/>
                        </a:spcAft>
                        <a:tabLst>
                          <a:tab pos="21590" algn="l"/>
                        </a:tabLst>
                      </a:pPr>
                      <a:r>
                        <a:rPr lang="es-MX" sz="1400" kern="1200" dirty="0">
                          <a:effectLst/>
                          <a:latin typeface="+mn-lt"/>
                        </a:rPr>
                        <a:t> </a:t>
                      </a:r>
                      <a:endParaRPr lang="es-ES_tradnl" sz="1400" kern="1200" dirty="0">
                        <a:solidFill>
                          <a:schemeClr val="dk1"/>
                        </a:solidFill>
                        <a:effectLst/>
                        <a:latin typeface="+mn-lt"/>
                        <a:ea typeface="+mn-ea"/>
                        <a:cs typeface="+mn-cs"/>
                      </a:endParaRPr>
                    </a:p>
                  </a:txBody>
                  <a:tcPr marL="68580" marR="68580" marT="0" marB="0"/>
                </a:tc>
              </a:tr>
            </a:tbl>
          </a:graphicData>
        </a:graphic>
      </p:graphicFrame>
      <p:sp>
        <p:nvSpPr>
          <p:cNvPr id="5" name="Rectangle 2"/>
          <p:cNvSpPr>
            <a:spLocks noChangeArrowheads="1"/>
          </p:cNvSpPr>
          <p:nvPr/>
        </p:nvSpPr>
        <p:spPr bwMode="auto">
          <a:xfrm>
            <a:off x="352096" y="387343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altLang="es-ES_tradnl" sz="1800" b="0" i="0" u="none" strike="noStrike" cap="none" normalizeH="0" baseline="0" dirty="0">
                <a:ln>
                  <a:noFill/>
                </a:ln>
                <a:solidFill>
                  <a:schemeClr val="tx1"/>
                </a:solidFill>
                <a:effectLst/>
                <a:latin typeface="Arial" charset="0"/>
              </a:rPr>
              <a:t>Para cada uno de los siguientes tipos de crédito, por favor dime si lo tienes o no.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_tradnl" altLang="es-ES_tradnl"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2001132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87063" y="1755227"/>
            <a:ext cx="9774620" cy="3693319"/>
          </a:xfrm>
          <a:prstGeom prst="rect">
            <a:avLst/>
          </a:prstGeom>
          <a:noFill/>
        </p:spPr>
        <p:txBody>
          <a:bodyPr wrap="square" rtlCol="0">
            <a:spAutoFit/>
          </a:bodyPr>
          <a:lstStyle/>
          <a:p>
            <a:r>
              <a:rPr lang="es-ES_tradnl" b="1" dirty="0" smtClean="0">
                <a:latin typeface="+mn-lt"/>
              </a:rPr>
              <a:t>¿Por </a:t>
            </a:r>
            <a:r>
              <a:rPr lang="es-ES_tradnl" b="1" dirty="0" err="1" smtClean="0">
                <a:latin typeface="+mn-lt"/>
              </a:rPr>
              <a:t>qu</a:t>
            </a:r>
            <a:r>
              <a:rPr lang="es-ES" b="1" dirty="0" smtClean="0">
                <a:latin typeface="+mn-lt"/>
              </a:rPr>
              <a:t>é estandarizamos?</a:t>
            </a:r>
          </a:p>
          <a:p>
            <a:endParaRPr lang="es-ES" dirty="0">
              <a:latin typeface="+mn-lt"/>
            </a:endParaRPr>
          </a:p>
          <a:p>
            <a:pPr marL="285750" indent="-285750">
              <a:buFontTx/>
              <a:buChar char="-"/>
            </a:pPr>
            <a:r>
              <a:rPr lang="es-ES" dirty="0" smtClean="0">
                <a:latin typeface="+mn-lt"/>
              </a:rPr>
              <a:t>Replicabilidad</a:t>
            </a:r>
          </a:p>
          <a:p>
            <a:pPr marL="285750" indent="-285750">
              <a:buFontTx/>
              <a:buChar char="-"/>
            </a:pPr>
            <a:r>
              <a:rPr lang="es-ES" dirty="0" smtClean="0">
                <a:latin typeface="+mn-lt"/>
              </a:rPr>
              <a:t>Comparabilidad</a:t>
            </a:r>
          </a:p>
          <a:p>
            <a:pPr marL="285750" indent="-285750">
              <a:buFontTx/>
              <a:buChar char="-"/>
            </a:pPr>
            <a:endParaRPr lang="es-ES" dirty="0" smtClean="0">
              <a:latin typeface="+mn-lt"/>
            </a:endParaRPr>
          </a:p>
          <a:p>
            <a:endParaRPr lang="es-ES" dirty="0">
              <a:latin typeface="+mn-lt"/>
            </a:endParaRPr>
          </a:p>
          <a:p>
            <a:r>
              <a:rPr lang="es-ES" b="1" dirty="0" smtClean="0">
                <a:latin typeface="+mn-lt"/>
              </a:rPr>
              <a:t>¿Cómo estandarizamos?</a:t>
            </a:r>
          </a:p>
          <a:p>
            <a:endParaRPr lang="es-ES" dirty="0">
              <a:latin typeface="+mn-lt"/>
            </a:endParaRPr>
          </a:p>
          <a:p>
            <a:pPr marL="285750" indent="-285750">
              <a:buFontTx/>
              <a:buChar char="-"/>
            </a:pPr>
            <a:r>
              <a:rPr lang="es-ES" dirty="0" smtClean="0">
                <a:latin typeface="+mn-lt"/>
              </a:rPr>
              <a:t>Capacitación</a:t>
            </a:r>
          </a:p>
          <a:p>
            <a:pPr marL="285750" indent="-285750">
              <a:buFontTx/>
              <a:buChar char="-"/>
            </a:pPr>
            <a:r>
              <a:rPr lang="es-ES" dirty="0" smtClean="0">
                <a:latin typeface="+mn-lt"/>
              </a:rPr>
              <a:t>Manual del encuestador</a:t>
            </a:r>
          </a:p>
          <a:p>
            <a:pPr marL="285750" indent="-285750">
              <a:buFontTx/>
              <a:buChar char="-"/>
            </a:pPr>
            <a:r>
              <a:rPr lang="es-ES" dirty="0" smtClean="0">
                <a:latin typeface="+mn-lt"/>
              </a:rPr>
              <a:t>Claridad en instrucciones</a:t>
            </a:r>
          </a:p>
          <a:p>
            <a:pPr marL="285750" indent="-285750">
              <a:buFontTx/>
              <a:buChar char="-"/>
            </a:pPr>
            <a:r>
              <a:rPr lang="es-ES" dirty="0" smtClean="0">
                <a:latin typeface="+mn-lt"/>
              </a:rPr>
              <a:t>Auditorías</a:t>
            </a:r>
          </a:p>
          <a:p>
            <a:pPr marL="285750" indent="-285750">
              <a:buFontTx/>
              <a:buChar char="-"/>
            </a:pPr>
            <a:endParaRPr lang="es-ES_tradnl" dirty="0">
              <a:latin typeface="+mn-lt"/>
            </a:endParaRPr>
          </a:p>
        </p:txBody>
      </p:sp>
    </p:spTree>
    <p:extLst>
      <p:ext uri="{BB962C8B-B14F-4D97-AF65-F5344CB8AC3E}">
        <p14:creationId xmlns:p14="http://schemas.microsoft.com/office/powerpoint/2010/main" val="202131874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ctor recto 1"/>
          <p:cNvCxnSpPr/>
          <p:nvPr/>
        </p:nvCxnSpPr>
        <p:spPr>
          <a:xfrm>
            <a:off x="4360723" y="1125094"/>
            <a:ext cx="0" cy="4088037"/>
          </a:xfrm>
          <a:prstGeom prst="line">
            <a:avLst/>
          </a:prstGeom>
          <a:ln w="3175" cmpd="sng">
            <a:solidFill>
              <a:schemeClr val="tx1">
                <a:lumMod val="75000"/>
                <a:lumOff val="2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3" name="Rectángulo 2"/>
          <p:cNvSpPr/>
          <p:nvPr/>
        </p:nvSpPr>
        <p:spPr>
          <a:xfrm>
            <a:off x="720260" y="1125094"/>
            <a:ext cx="3640594" cy="405239"/>
          </a:xfrm>
          <a:prstGeom prst="rect">
            <a:avLst/>
          </a:prstGeom>
          <a:noFill/>
          <a:ln>
            <a:noFill/>
          </a:ln>
        </p:spPr>
        <p:txBody>
          <a:bodyPr wrap="square">
            <a:spAutoFit/>
          </a:bodyPr>
          <a:lstStyle/>
          <a:p>
            <a:pPr>
              <a:lnSpc>
                <a:spcPct val="110000"/>
              </a:lnSpc>
            </a:pPr>
            <a:r>
              <a:rPr lang="es-ES_tradnl" sz="2000" dirty="0" smtClean="0">
                <a:solidFill>
                  <a:schemeClr val="tx1">
                    <a:lumMod val="75000"/>
                    <a:lumOff val="25000"/>
                  </a:schemeClr>
                </a:solidFill>
                <a:latin typeface="Franklin Gothic Medium" charset="0"/>
              </a:rPr>
              <a:t>Para escribir preguntas</a:t>
            </a:r>
            <a:endParaRPr lang="es-ES_tradnl" altLang="es-ES_tradnl" sz="2000" dirty="0">
              <a:solidFill>
                <a:schemeClr val="tx1">
                  <a:lumMod val="75000"/>
                  <a:lumOff val="25000"/>
                </a:schemeClr>
              </a:solidFill>
              <a:latin typeface="Franklin Gothic Medium" charset="0"/>
            </a:endParaRPr>
          </a:p>
        </p:txBody>
      </p:sp>
      <p:sp>
        <p:nvSpPr>
          <p:cNvPr id="4" name="Rectángulo 3"/>
          <p:cNvSpPr/>
          <p:nvPr/>
        </p:nvSpPr>
        <p:spPr>
          <a:xfrm>
            <a:off x="4722440" y="1125094"/>
            <a:ext cx="4305946" cy="5193729"/>
          </a:xfrm>
          <a:prstGeom prst="rect">
            <a:avLst/>
          </a:prstGeom>
        </p:spPr>
        <p:txBody>
          <a:bodyPr wrap="square">
            <a:spAutoFit/>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s-ES" sz="1600" dirty="0" smtClean="0">
                <a:solidFill>
                  <a:schemeClr val="tx1">
                    <a:lumMod val="75000"/>
                    <a:lumOff val="25000"/>
                  </a:schemeClr>
                </a:solidFill>
                <a:latin typeface="+mn-lt"/>
              </a:rPr>
              <a:t>¿Lo que voy a preguntar amenaza a alguien?</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s-ES" sz="1050" dirty="0">
              <a:solidFill>
                <a:schemeClr val="tx1">
                  <a:lumMod val="75000"/>
                  <a:lumOff val="25000"/>
                </a:schemeClr>
              </a:solidFill>
              <a:latin typeface="+mn-lt"/>
            </a:endParaRPr>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s-ES" sz="1600" dirty="0" smtClean="0">
                <a:solidFill>
                  <a:schemeClr val="tx1">
                    <a:lumMod val="75000"/>
                    <a:lumOff val="25000"/>
                  </a:schemeClr>
                </a:solidFill>
                <a:latin typeface="+mn-lt"/>
              </a:rPr>
              <a:t>Asegúrate de incluir todas las opciones razonables como igualmente válidas. Todo lo que va a “otros” queda sub-reportado</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s-ES" sz="1050" dirty="0">
              <a:solidFill>
                <a:schemeClr val="tx1">
                  <a:lumMod val="75000"/>
                  <a:lumOff val="25000"/>
                </a:schemeClr>
              </a:solidFill>
              <a:latin typeface="+mn-lt"/>
            </a:endParaRPr>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s-ES" sz="1600" dirty="0" smtClean="0">
                <a:solidFill>
                  <a:schemeClr val="tx1">
                    <a:lumMod val="75000"/>
                    <a:lumOff val="25000"/>
                  </a:schemeClr>
                </a:solidFill>
                <a:latin typeface="+mn-lt"/>
              </a:rPr>
              <a:t>Las preguntas deben ser tan específicas como sea posible: en un periodo de tiempo o frente a una actitud que agrupa. </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s-ES" sz="1050" dirty="0">
              <a:solidFill>
                <a:schemeClr val="tx1">
                  <a:lumMod val="75000"/>
                  <a:lumOff val="25000"/>
                </a:schemeClr>
              </a:solidFill>
              <a:latin typeface="+mn-lt"/>
            </a:endParaRPr>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s-ES" sz="1600" dirty="0" smtClean="0">
                <a:solidFill>
                  <a:schemeClr val="tx1">
                    <a:lumMod val="75000"/>
                    <a:lumOff val="25000"/>
                  </a:schemeClr>
                </a:solidFill>
                <a:latin typeface="+mn-lt"/>
              </a:rPr>
              <a:t>Periodos largos de tiempo sólo deben incluirse para eventos mayores. </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s-ES" sz="1200" dirty="0">
              <a:solidFill>
                <a:schemeClr val="tx1">
                  <a:lumMod val="75000"/>
                  <a:lumOff val="25000"/>
                </a:schemeClr>
              </a:solidFill>
              <a:latin typeface="+mn-lt"/>
            </a:endParaRPr>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s-ES" sz="1600" dirty="0" smtClean="0">
                <a:solidFill>
                  <a:schemeClr val="tx1">
                    <a:lumMod val="75000"/>
                    <a:lumOff val="25000"/>
                  </a:schemeClr>
                </a:solidFill>
                <a:latin typeface="+mn-lt"/>
              </a:rPr>
              <a:t>Utiliza apoyos (tarjetas) cuando requieras utilizar la memoria en una pregunta.</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s-ES" sz="1400" dirty="0" smtClean="0">
              <a:solidFill>
                <a:schemeClr val="tx1">
                  <a:lumMod val="75000"/>
                  <a:lumOff val="25000"/>
                </a:schemeClr>
              </a:solidFill>
              <a:latin typeface="+mn-lt"/>
            </a:endParaRPr>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s-ES" sz="1600" dirty="0" smtClean="0">
                <a:solidFill>
                  <a:schemeClr val="tx1">
                    <a:lumMod val="75000"/>
                    <a:lumOff val="25000"/>
                  </a:schemeClr>
                </a:solidFill>
                <a:latin typeface="+mn-lt"/>
              </a:rPr>
              <a:t>Evita que la pregunta busque información sobre otros (con excepciones)</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s-ES" sz="1600" dirty="0" smtClean="0">
              <a:solidFill>
                <a:schemeClr val="tx1">
                  <a:lumMod val="75000"/>
                  <a:lumOff val="25000"/>
                </a:schemeClr>
              </a:solidFill>
              <a:latin typeface="+mn-lt"/>
            </a:endParaRPr>
          </a:p>
          <a:p>
            <a:pPr marR="0" lvl="0" defTabSz="914400" eaLnBrk="1" fontAlgn="auto" latinLnBrk="0" hangingPunct="1">
              <a:lnSpc>
                <a:spcPct val="100000"/>
              </a:lnSpc>
              <a:spcBef>
                <a:spcPts val="0"/>
              </a:spcBef>
              <a:spcAft>
                <a:spcPts val="0"/>
              </a:spcAft>
              <a:buClrTx/>
              <a:buSzTx/>
              <a:tabLst/>
              <a:defRPr/>
            </a:pPr>
            <a:r>
              <a:rPr lang="es-ES" sz="1600" dirty="0">
                <a:solidFill>
                  <a:schemeClr val="tx1">
                    <a:lumMod val="75000"/>
                    <a:lumOff val="25000"/>
                  </a:schemeClr>
                </a:solidFill>
                <a:latin typeface="+mn-lt"/>
              </a:rPr>
              <a:t> </a:t>
            </a:r>
            <a:r>
              <a:rPr lang="es-ES" sz="1600" dirty="0" smtClean="0">
                <a:solidFill>
                  <a:schemeClr val="tx1">
                    <a:lumMod val="75000"/>
                    <a:lumOff val="25000"/>
                  </a:schemeClr>
                </a:solidFill>
                <a:latin typeface="+mn-lt"/>
              </a:rPr>
              <a:t>         </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2358442"/>
            <a:ext cx="162866" cy="300888"/>
          </a:xfrm>
          <a:prstGeom prst="rect">
            <a:avLst/>
          </a:prstGeom>
        </p:spPr>
      </p:pic>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1189650"/>
            <a:ext cx="162866" cy="300888"/>
          </a:xfrm>
          <a:prstGeom prst="rect">
            <a:avLst/>
          </a:prstGeom>
        </p:spPr>
      </p:pic>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3593301"/>
            <a:ext cx="162866" cy="300888"/>
          </a:xfrm>
          <a:prstGeom prst="rect">
            <a:avLst/>
          </a:prstGeom>
        </p:spPr>
      </p:pic>
      <p:sp>
        <p:nvSpPr>
          <p:cNvPr id="6" name="CuadroTexto 5"/>
          <p:cNvSpPr txBox="1"/>
          <p:nvPr/>
        </p:nvSpPr>
        <p:spPr>
          <a:xfrm>
            <a:off x="1040525" y="2753709"/>
            <a:ext cx="2238704" cy="2369880"/>
          </a:xfrm>
          <a:prstGeom prst="rect">
            <a:avLst/>
          </a:prstGeom>
          <a:noFill/>
        </p:spPr>
        <p:txBody>
          <a:bodyPr wrap="square" rtlCol="0">
            <a:spAutoFit/>
          </a:bodyPr>
          <a:lstStyle/>
          <a:p>
            <a:pPr lvl="1" defTabSz="914400" fontAlgn="auto">
              <a:spcBef>
                <a:spcPts val="0"/>
              </a:spcBef>
              <a:spcAft>
                <a:spcPts val="0"/>
              </a:spcAft>
              <a:defRPr/>
            </a:pPr>
            <a:r>
              <a:rPr lang="es-ES" sz="2000" dirty="0">
                <a:solidFill>
                  <a:schemeClr val="tx1">
                    <a:lumMod val="75000"/>
                    <a:lumOff val="25000"/>
                  </a:schemeClr>
                </a:solidFill>
              </a:rPr>
              <a:t>Responde pensando en la pregunta de investigación central.</a:t>
            </a:r>
          </a:p>
          <a:p>
            <a:endParaRPr lang="es-ES" sz="2400" dirty="0">
              <a:solidFill>
                <a:schemeClr val="tx1">
                  <a:lumMod val="75000"/>
                  <a:lumOff val="25000"/>
                </a:schemeClr>
              </a:solidFill>
            </a:endParaRPr>
          </a:p>
          <a:p>
            <a:endParaRPr lang="es-ES_tradnl" sz="2400" dirty="0"/>
          </a:p>
        </p:txBody>
      </p:sp>
    </p:spTree>
    <p:extLst>
      <p:ext uri="{BB962C8B-B14F-4D97-AF65-F5344CB8AC3E}">
        <p14:creationId xmlns:p14="http://schemas.microsoft.com/office/powerpoint/2010/main" val="7273465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40524" y="809297"/>
            <a:ext cx="1696298" cy="369332"/>
          </a:xfrm>
          <a:prstGeom prst="rect">
            <a:avLst/>
          </a:prstGeom>
          <a:noFill/>
        </p:spPr>
        <p:txBody>
          <a:bodyPr wrap="none" rtlCol="0">
            <a:spAutoFit/>
          </a:bodyPr>
          <a:lstStyle/>
          <a:p>
            <a:r>
              <a:rPr lang="es-ES_tradnl" b="1" dirty="0" smtClean="0">
                <a:solidFill>
                  <a:schemeClr val="accent5">
                    <a:lumMod val="75000"/>
                  </a:schemeClr>
                </a:solidFill>
              </a:rPr>
              <a:t>Medir actitudes</a:t>
            </a:r>
            <a:endParaRPr lang="es-ES_tradnl" b="1" dirty="0">
              <a:solidFill>
                <a:schemeClr val="accent5">
                  <a:lumMod val="75000"/>
                </a:schemeClr>
              </a:solidFill>
            </a:endParaRPr>
          </a:p>
        </p:txBody>
      </p:sp>
      <p:sp>
        <p:nvSpPr>
          <p:cNvPr id="3" name="CuadroTexto 2"/>
          <p:cNvSpPr txBox="1"/>
          <p:nvPr/>
        </p:nvSpPr>
        <p:spPr>
          <a:xfrm>
            <a:off x="1198179" y="1178629"/>
            <a:ext cx="7104994" cy="5262979"/>
          </a:xfrm>
          <a:prstGeom prst="rect">
            <a:avLst/>
          </a:prstGeom>
          <a:noFill/>
        </p:spPr>
        <p:txBody>
          <a:bodyPr wrap="square" rtlCol="0">
            <a:spAutoFit/>
          </a:bodyPr>
          <a:lstStyle/>
          <a:p>
            <a:pPr marL="285750" indent="-285750">
              <a:lnSpc>
                <a:spcPct val="150000"/>
              </a:lnSpc>
              <a:buFont typeface="Arial" charset="0"/>
              <a:buChar char="•"/>
            </a:pPr>
            <a:r>
              <a:rPr lang="es-ES_tradnl" sz="1600" dirty="0">
                <a:solidFill>
                  <a:schemeClr val="tx1">
                    <a:lumMod val="75000"/>
                    <a:lumOff val="25000"/>
                  </a:schemeClr>
                </a:solidFill>
                <a:latin typeface="+mn-lt"/>
              </a:rPr>
              <a:t>Una actitud </a:t>
            </a:r>
            <a:r>
              <a:rPr lang="es-ES_tradnl" sz="1600" u="sng" dirty="0">
                <a:solidFill>
                  <a:schemeClr val="tx1">
                    <a:lumMod val="75000"/>
                    <a:lumOff val="25000"/>
                  </a:schemeClr>
                </a:solidFill>
                <a:latin typeface="+mn-lt"/>
              </a:rPr>
              <a:t>no</a:t>
            </a:r>
            <a:r>
              <a:rPr lang="es-ES_tradnl" sz="1600" dirty="0">
                <a:solidFill>
                  <a:schemeClr val="tx1">
                    <a:lumMod val="75000"/>
                    <a:lumOff val="25000"/>
                  </a:schemeClr>
                </a:solidFill>
                <a:latin typeface="+mn-lt"/>
              </a:rPr>
              <a:t> es verificable mediante la </a:t>
            </a:r>
            <a:r>
              <a:rPr lang="es-ES_tradnl" sz="1600" dirty="0" err="1" smtClean="0">
                <a:solidFill>
                  <a:schemeClr val="tx1">
                    <a:lumMod val="75000"/>
                    <a:lumOff val="25000"/>
                  </a:schemeClr>
                </a:solidFill>
                <a:latin typeface="+mn-lt"/>
              </a:rPr>
              <a:t>observaci</a:t>
            </a:r>
            <a:r>
              <a:rPr lang="es-ES" sz="1600" dirty="0" err="1" smtClean="0">
                <a:solidFill>
                  <a:schemeClr val="tx1">
                    <a:lumMod val="75000"/>
                    <a:lumOff val="25000"/>
                  </a:schemeClr>
                </a:solidFill>
                <a:latin typeface="+mn-lt"/>
              </a:rPr>
              <a:t>ón</a:t>
            </a:r>
            <a:r>
              <a:rPr lang="es-ES" sz="1600" dirty="0" smtClean="0">
                <a:solidFill>
                  <a:schemeClr val="tx1">
                    <a:lumMod val="75000"/>
                    <a:lumOff val="25000"/>
                  </a:schemeClr>
                </a:solidFill>
                <a:latin typeface="+mn-lt"/>
              </a:rPr>
              <a:t> </a:t>
            </a:r>
            <a:r>
              <a:rPr lang="es-ES" sz="1600" dirty="0">
                <a:solidFill>
                  <a:schemeClr val="tx1">
                    <a:lumMod val="75000"/>
                    <a:lumOff val="25000"/>
                  </a:schemeClr>
                </a:solidFill>
                <a:latin typeface="+mn-lt"/>
              </a:rPr>
              <a:t>externa</a:t>
            </a:r>
          </a:p>
          <a:p>
            <a:pPr marL="285750" indent="-285750">
              <a:lnSpc>
                <a:spcPct val="150000"/>
              </a:lnSpc>
              <a:buFont typeface="Arial" charset="0"/>
              <a:buChar char="•"/>
            </a:pPr>
            <a:r>
              <a:rPr lang="es-ES" sz="1600" dirty="0">
                <a:solidFill>
                  <a:schemeClr val="tx1">
                    <a:lumMod val="75000"/>
                    <a:lumOff val="25000"/>
                  </a:schemeClr>
                </a:solidFill>
                <a:latin typeface="+mn-lt"/>
              </a:rPr>
              <a:t>Una actitud es un sentimiento duradero, positivo o negativo, frente una persona, objeto o tema. </a:t>
            </a:r>
          </a:p>
          <a:p>
            <a:pPr marL="285750" indent="-285750">
              <a:lnSpc>
                <a:spcPct val="150000"/>
              </a:lnSpc>
              <a:buFont typeface="Arial" charset="0"/>
              <a:buChar char="•"/>
            </a:pPr>
            <a:r>
              <a:rPr lang="es-ES" sz="1600" dirty="0">
                <a:solidFill>
                  <a:schemeClr val="tx1">
                    <a:lumMod val="75000"/>
                    <a:lumOff val="25000"/>
                  </a:schemeClr>
                </a:solidFill>
                <a:latin typeface="+mn-lt"/>
              </a:rPr>
              <a:t>Una actitud hace una evaluación sobre una entidad particular</a:t>
            </a:r>
          </a:p>
          <a:p>
            <a:pPr marL="285750" indent="-285750">
              <a:lnSpc>
                <a:spcPct val="150000"/>
              </a:lnSpc>
              <a:buFont typeface="Arial" charset="0"/>
              <a:buChar char="•"/>
            </a:pPr>
            <a:r>
              <a:rPr lang="es-ES" sz="1600" dirty="0" smtClean="0">
                <a:solidFill>
                  <a:schemeClr val="tx1">
                    <a:lumMod val="75000"/>
                    <a:lumOff val="25000"/>
                  </a:schemeClr>
                </a:solidFill>
                <a:latin typeface="+mn-lt"/>
              </a:rPr>
              <a:t>Una </a:t>
            </a:r>
            <a:r>
              <a:rPr lang="es-ES" sz="1600" dirty="0">
                <a:solidFill>
                  <a:schemeClr val="tx1">
                    <a:lumMod val="75000"/>
                    <a:lumOff val="25000"/>
                  </a:schemeClr>
                </a:solidFill>
                <a:latin typeface="+mn-lt"/>
              </a:rPr>
              <a:t>actitud es pre-existente: puede identificarse de manera individual, se activan frente a motivadores </a:t>
            </a:r>
            <a:r>
              <a:rPr lang="es-ES" sz="1600" dirty="0" smtClean="0">
                <a:solidFill>
                  <a:schemeClr val="tx1">
                    <a:lumMod val="75000"/>
                    <a:lumOff val="25000"/>
                  </a:schemeClr>
                </a:solidFill>
                <a:latin typeface="+mn-lt"/>
              </a:rPr>
              <a:t>específicos (</a:t>
            </a:r>
            <a:r>
              <a:rPr lang="es-ES" sz="1600" dirty="0" err="1" smtClean="0">
                <a:solidFill>
                  <a:schemeClr val="tx1">
                    <a:lumMod val="75000"/>
                    <a:lumOff val="25000"/>
                  </a:schemeClr>
                </a:solidFill>
                <a:latin typeface="+mn-lt"/>
              </a:rPr>
              <a:t>Fazio</a:t>
            </a:r>
            <a:r>
              <a:rPr lang="es-ES" sz="1600" dirty="0" smtClean="0">
                <a:solidFill>
                  <a:schemeClr val="tx1">
                    <a:lumMod val="75000"/>
                    <a:lumOff val="25000"/>
                  </a:schemeClr>
                </a:solidFill>
                <a:latin typeface="+mn-lt"/>
              </a:rPr>
              <a:t>)</a:t>
            </a:r>
            <a:endParaRPr lang="es-ES" sz="1600" dirty="0">
              <a:solidFill>
                <a:schemeClr val="tx1">
                  <a:lumMod val="75000"/>
                  <a:lumOff val="25000"/>
                </a:schemeClr>
              </a:solidFill>
              <a:latin typeface="+mn-lt"/>
            </a:endParaRPr>
          </a:p>
          <a:p>
            <a:pPr marL="285750" indent="-285750">
              <a:lnSpc>
                <a:spcPct val="150000"/>
              </a:lnSpc>
              <a:buFont typeface="Arial" charset="0"/>
              <a:buChar char="•"/>
            </a:pPr>
            <a:r>
              <a:rPr lang="es-ES" sz="1600" dirty="0">
                <a:solidFill>
                  <a:schemeClr val="tx1">
                    <a:lumMod val="75000"/>
                    <a:lumOff val="25000"/>
                  </a:schemeClr>
                </a:solidFill>
                <a:latin typeface="+mn-lt"/>
              </a:rPr>
              <a:t>Las actitudes son independientes del contexto y del tiempo en que se preguntan</a:t>
            </a:r>
          </a:p>
          <a:p>
            <a:pPr marL="285750" indent="-285750">
              <a:lnSpc>
                <a:spcPct val="150000"/>
              </a:lnSpc>
              <a:buFont typeface="Arial" charset="0"/>
              <a:buChar char="•"/>
            </a:pPr>
            <a:r>
              <a:rPr lang="es-ES" sz="1600" dirty="0">
                <a:solidFill>
                  <a:schemeClr val="tx1">
                    <a:lumMod val="75000"/>
                    <a:lumOff val="25000"/>
                  </a:schemeClr>
                </a:solidFill>
                <a:latin typeface="+mn-lt"/>
              </a:rPr>
              <a:t>Las actitudes pueden servir para “predecir” una conducta y son resistentes a la persuasión. </a:t>
            </a:r>
          </a:p>
          <a:p>
            <a:pPr marL="285750" indent="-285750">
              <a:lnSpc>
                <a:spcPct val="150000"/>
              </a:lnSpc>
              <a:buFont typeface="Arial" charset="0"/>
              <a:buChar char="•"/>
            </a:pPr>
            <a:endParaRPr lang="es-ES" sz="1600" dirty="0">
              <a:solidFill>
                <a:schemeClr val="tx1">
                  <a:lumMod val="75000"/>
                  <a:lumOff val="25000"/>
                </a:schemeClr>
              </a:solidFill>
              <a:latin typeface="+mn-lt"/>
            </a:endParaRPr>
          </a:p>
          <a:p>
            <a:pPr marL="285750" indent="-285750">
              <a:lnSpc>
                <a:spcPct val="150000"/>
              </a:lnSpc>
              <a:buFont typeface="Arial" charset="0"/>
              <a:buChar char="•"/>
            </a:pPr>
            <a:r>
              <a:rPr lang="es-ES" sz="1600" dirty="0">
                <a:solidFill>
                  <a:schemeClr val="tx1">
                    <a:lumMod val="75000"/>
                    <a:lumOff val="25000"/>
                  </a:schemeClr>
                </a:solidFill>
                <a:latin typeface="+mn-lt"/>
              </a:rPr>
              <a:t>Actitudes vs Argumentos de </a:t>
            </a:r>
            <a:r>
              <a:rPr lang="es-ES" sz="1600" dirty="0" smtClean="0">
                <a:solidFill>
                  <a:schemeClr val="tx1">
                    <a:lumMod val="75000"/>
                    <a:lumOff val="25000"/>
                  </a:schemeClr>
                </a:solidFill>
                <a:latin typeface="+mn-lt"/>
              </a:rPr>
              <a:t>Opinión</a:t>
            </a:r>
          </a:p>
          <a:p>
            <a:pPr>
              <a:lnSpc>
                <a:spcPct val="150000"/>
              </a:lnSpc>
            </a:pPr>
            <a:r>
              <a:rPr lang="es-ES" sz="1600" i="1" dirty="0" smtClean="0">
                <a:solidFill>
                  <a:schemeClr val="tx1">
                    <a:lumMod val="75000"/>
                    <a:lumOff val="25000"/>
                  </a:schemeClr>
                </a:solidFill>
                <a:latin typeface="+mn-lt"/>
              </a:rPr>
              <a:t>* </a:t>
            </a:r>
            <a:r>
              <a:rPr lang="es-ES" sz="1600" i="1" dirty="0">
                <a:solidFill>
                  <a:schemeClr val="tx1">
                    <a:lumMod val="75000"/>
                    <a:lumOff val="25000"/>
                  </a:schemeClr>
                </a:solidFill>
                <a:latin typeface="+mn-lt"/>
              </a:rPr>
              <a:t>Cualquier medida de las actitudes es una medida imperfecta de la actitud </a:t>
            </a:r>
            <a:r>
              <a:rPr lang="es-ES" sz="1600" i="1" dirty="0" smtClean="0">
                <a:solidFill>
                  <a:schemeClr val="tx1">
                    <a:lumMod val="75000"/>
                    <a:lumOff val="25000"/>
                  </a:schemeClr>
                </a:solidFill>
                <a:latin typeface="+mn-lt"/>
              </a:rPr>
              <a:t>real</a:t>
            </a:r>
            <a:endParaRPr lang="es-ES" sz="1600" dirty="0" smtClean="0">
              <a:solidFill>
                <a:schemeClr val="tx1">
                  <a:lumMod val="75000"/>
                  <a:lumOff val="25000"/>
                </a:schemeClr>
              </a:solidFill>
              <a:latin typeface="+mn-lt"/>
            </a:endParaRPr>
          </a:p>
          <a:p>
            <a:pPr>
              <a:lnSpc>
                <a:spcPct val="150000"/>
              </a:lnSpc>
            </a:pPr>
            <a:r>
              <a:rPr lang="es-ES_tradnl" sz="1600" b="1" dirty="0" smtClean="0">
                <a:solidFill>
                  <a:schemeClr val="tx1">
                    <a:lumMod val="75000"/>
                    <a:lumOff val="25000"/>
                  </a:schemeClr>
                </a:solidFill>
                <a:latin typeface="+mn-lt"/>
              </a:rPr>
              <a:t>Generalmente</a:t>
            </a:r>
            <a:r>
              <a:rPr lang="es-ES_tradnl" sz="1600" b="1" dirty="0">
                <a:solidFill>
                  <a:schemeClr val="tx1">
                    <a:lumMod val="75000"/>
                    <a:lumOff val="25000"/>
                  </a:schemeClr>
                </a:solidFill>
                <a:latin typeface="+mn-lt"/>
              </a:rPr>
              <a:t>, lo que logramos medir es una </a:t>
            </a:r>
            <a:r>
              <a:rPr lang="es-ES_tradnl" sz="1600" b="1" dirty="0" err="1">
                <a:solidFill>
                  <a:schemeClr val="tx1">
                    <a:lumMod val="75000"/>
                    <a:lumOff val="25000"/>
                  </a:schemeClr>
                </a:solidFill>
                <a:latin typeface="+mn-lt"/>
              </a:rPr>
              <a:t>combinaci</a:t>
            </a:r>
            <a:r>
              <a:rPr lang="es-ES" sz="1600" b="1" dirty="0" err="1">
                <a:solidFill>
                  <a:schemeClr val="tx1">
                    <a:lumMod val="75000"/>
                    <a:lumOff val="25000"/>
                  </a:schemeClr>
                </a:solidFill>
                <a:latin typeface="+mn-lt"/>
              </a:rPr>
              <a:t>ón</a:t>
            </a:r>
            <a:r>
              <a:rPr lang="es-ES" sz="1600" b="1" dirty="0">
                <a:solidFill>
                  <a:schemeClr val="tx1">
                    <a:lumMod val="75000"/>
                    <a:lumOff val="25000"/>
                  </a:schemeClr>
                </a:solidFill>
                <a:latin typeface="+mn-lt"/>
              </a:rPr>
              <a:t>. </a:t>
            </a:r>
            <a:endParaRPr lang="es-ES_tradnl" sz="1600" b="1" dirty="0">
              <a:solidFill>
                <a:schemeClr val="tx1">
                  <a:lumMod val="75000"/>
                  <a:lumOff val="25000"/>
                </a:schemeClr>
              </a:solidFill>
              <a:latin typeface="+mn-lt"/>
            </a:endParaRPr>
          </a:p>
        </p:txBody>
      </p:sp>
    </p:spTree>
    <p:extLst>
      <p:ext uri="{BB962C8B-B14F-4D97-AF65-F5344CB8AC3E}">
        <p14:creationId xmlns:p14="http://schemas.microsoft.com/office/powerpoint/2010/main" val="8018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40524" y="809297"/>
            <a:ext cx="1718740" cy="369332"/>
          </a:xfrm>
          <a:prstGeom prst="rect">
            <a:avLst/>
          </a:prstGeom>
          <a:noFill/>
        </p:spPr>
        <p:txBody>
          <a:bodyPr wrap="none" rtlCol="0">
            <a:spAutoFit/>
          </a:bodyPr>
          <a:lstStyle/>
          <a:p>
            <a:r>
              <a:rPr lang="es-ES_tradnl" dirty="0" smtClean="0">
                <a:solidFill>
                  <a:schemeClr val="accent5">
                    <a:lumMod val="75000"/>
                  </a:schemeClr>
                </a:solidFill>
                <a:latin typeface="Franklin Gothic Medium" charset="0"/>
                <a:ea typeface="Franklin Gothic Medium" charset="0"/>
                <a:cs typeface="Franklin Gothic Medium" charset="0"/>
              </a:rPr>
              <a:t>Medir actitudes</a:t>
            </a:r>
            <a:endParaRPr lang="es-ES_tradnl" dirty="0">
              <a:solidFill>
                <a:schemeClr val="accent5">
                  <a:lumMod val="75000"/>
                </a:schemeClr>
              </a:solidFill>
              <a:latin typeface="Franklin Gothic Medium" charset="0"/>
              <a:ea typeface="Franklin Gothic Medium" charset="0"/>
              <a:cs typeface="Franklin Gothic Medium" charset="0"/>
            </a:endParaRPr>
          </a:p>
        </p:txBody>
      </p:sp>
      <p:sp>
        <p:nvSpPr>
          <p:cNvPr id="3" name="CuadroTexto 2"/>
          <p:cNvSpPr txBox="1"/>
          <p:nvPr/>
        </p:nvSpPr>
        <p:spPr>
          <a:xfrm>
            <a:off x="903891" y="1481960"/>
            <a:ext cx="7914288" cy="4893647"/>
          </a:xfrm>
          <a:prstGeom prst="rect">
            <a:avLst/>
          </a:prstGeom>
          <a:noFill/>
        </p:spPr>
        <p:txBody>
          <a:bodyPr wrap="square" rtlCol="0">
            <a:spAutoFit/>
          </a:bodyPr>
          <a:lstStyle/>
          <a:p>
            <a:pPr>
              <a:lnSpc>
                <a:spcPct val="150000"/>
              </a:lnSpc>
            </a:pPr>
            <a:r>
              <a:rPr lang="es-ES" sz="1600" dirty="0" smtClean="0">
                <a:latin typeface="+mn-lt"/>
                <a:ea typeface="Franklin Gothic Medium" charset="0"/>
                <a:cs typeface="Franklin Gothic Medium" charset="0"/>
              </a:rPr>
              <a:t>Actitudes fuertes indican que el </a:t>
            </a:r>
            <a:r>
              <a:rPr lang="es-ES" sz="1600" dirty="0" err="1" smtClean="0">
                <a:latin typeface="+mn-lt"/>
                <a:ea typeface="Franklin Gothic Medium" charset="0"/>
                <a:cs typeface="Franklin Gothic Medium" charset="0"/>
              </a:rPr>
              <a:t>respondente</a:t>
            </a:r>
            <a:r>
              <a:rPr lang="es-ES" sz="1600" dirty="0" smtClean="0">
                <a:latin typeface="+mn-lt"/>
                <a:ea typeface="Franklin Gothic Medium" charset="0"/>
                <a:cs typeface="Franklin Gothic Medium" charset="0"/>
              </a:rPr>
              <a:t> tiene información accesible.</a:t>
            </a:r>
          </a:p>
          <a:p>
            <a:pPr marL="285750" indent="-285750">
              <a:lnSpc>
                <a:spcPct val="150000"/>
              </a:lnSpc>
              <a:buFontTx/>
              <a:buChar char="-"/>
            </a:pPr>
            <a:r>
              <a:rPr lang="es-ES" sz="1600" dirty="0" smtClean="0">
                <a:latin typeface="+mn-lt"/>
                <a:ea typeface="Franklin Gothic Medium" charset="0"/>
                <a:cs typeface="Franklin Gothic Medium" charset="0"/>
              </a:rPr>
              <a:t>El contexto afecta a la construcción de evaluaciones</a:t>
            </a:r>
          </a:p>
          <a:p>
            <a:pPr marL="285750" indent="-285750">
              <a:lnSpc>
                <a:spcPct val="150000"/>
              </a:lnSpc>
              <a:buFontTx/>
              <a:buChar char="-"/>
            </a:pPr>
            <a:r>
              <a:rPr lang="es-ES" sz="1600" dirty="0" smtClean="0">
                <a:latin typeface="+mn-lt"/>
                <a:ea typeface="Franklin Gothic Medium" charset="0"/>
                <a:cs typeface="Franklin Gothic Medium" charset="0"/>
              </a:rPr>
              <a:t>Cuando no hay actitud a medir indica que tenemos información en conflicto disponible al mismo tiempo</a:t>
            </a:r>
          </a:p>
          <a:p>
            <a:pPr marL="285750" indent="-285750">
              <a:lnSpc>
                <a:spcPct val="150000"/>
              </a:lnSpc>
              <a:buFontTx/>
              <a:buChar char="-"/>
            </a:pPr>
            <a:endParaRPr lang="es-ES" sz="1600" dirty="0">
              <a:latin typeface="+mn-lt"/>
              <a:ea typeface="Franklin Gothic Medium" charset="0"/>
              <a:cs typeface="Franklin Gothic Medium" charset="0"/>
            </a:endParaRPr>
          </a:p>
          <a:p>
            <a:pPr>
              <a:lnSpc>
                <a:spcPct val="150000"/>
              </a:lnSpc>
            </a:pPr>
            <a:r>
              <a:rPr lang="es-ES" sz="1600" dirty="0" smtClean="0">
                <a:latin typeface="+mn-lt"/>
                <a:ea typeface="Franklin Gothic Medium" charset="0"/>
                <a:cs typeface="Franklin Gothic Medium" charset="0"/>
              </a:rPr>
              <a:t>¿Cómo afecta el contexto? </a:t>
            </a:r>
          </a:p>
          <a:p>
            <a:pPr marL="285750" indent="-285750">
              <a:lnSpc>
                <a:spcPct val="150000"/>
              </a:lnSpc>
              <a:buFontTx/>
              <a:buChar char="-"/>
            </a:pPr>
            <a:r>
              <a:rPr lang="es-ES" sz="1600" dirty="0" smtClean="0">
                <a:latin typeface="+mn-lt"/>
                <a:ea typeface="Franklin Gothic Medium" charset="0"/>
                <a:cs typeface="Franklin Gothic Medium" charset="0"/>
              </a:rPr>
              <a:t>Comprensión e interpretación</a:t>
            </a:r>
          </a:p>
          <a:p>
            <a:pPr marL="285750" indent="-285750">
              <a:lnSpc>
                <a:spcPct val="150000"/>
              </a:lnSpc>
              <a:buFontTx/>
              <a:buChar char="-"/>
            </a:pPr>
            <a:r>
              <a:rPr lang="es-ES" sz="1600" dirty="0" smtClean="0">
                <a:latin typeface="+mn-lt"/>
                <a:ea typeface="Franklin Gothic Medium" charset="0"/>
                <a:cs typeface="Franklin Gothic Medium" charset="0"/>
              </a:rPr>
              <a:t>Asimilación</a:t>
            </a:r>
          </a:p>
          <a:p>
            <a:pPr marL="285750" indent="-285750">
              <a:lnSpc>
                <a:spcPct val="150000"/>
              </a:lnSpc>
              <a:buFontTx/>
              <a:buChar char="-"/>
            </a:pPr>
            <a:r>
              <a:rPr lang="es-ES" sz="1600" dirty="0" smtClean="0">
                <a:latin typeface="+mn-lt"/>
                <a:ea typeface="Franklin Gothic Medium" charset="0"/>
                <a:cs typeface="Franklin Gothic Medium" charset="0"/>
              </a:rPr>
              <a:t>Contraste</a:t>
            </a:r>
          </a:p>
          <a:p>
            <a:pPr marL="285750" indent="-285750">
              <a:lnSpc>
                <a:spcPct val="150000"/>
              </a:lnSpc>
              <a:buFontTx/>
              <a:buChar char="-"/>
            </a:pPr>
            <a:r>
              <a:rPr lang="es-ES" sz="1600" dirty="0" smtClean="0">
                <a:latin typeface="+mn-lt"/>
                <a:ea typeface="Franklin Gothic Medium" charset="0"/>
                <a:cs typeface="Franklin Gothic Medium" charset="0"/>
              </a:rPr>
              <a:t>Activa / Inhibe el acceso a información </a:t>
            </a:r>
            <a:r>
              <a:rPr lang="es-ES" sz="1600" dirty="0" err="1" smtClean="0">
                <a:latin typeface="+mn-lt"/>
                <a:ea typeface="Franklin Gothic Medium" charset="0"/>
                <a:cs typeface="Franklin Gothic Medium" charset="0"/>
              </a:rPr>
              <a:t>Ej</a:t>
            </a:r>
            <a:r>
              <a:rPr lang="es-ES" sz="1600" dirty="0" smtClean="0">
                <a:latin typeface="+mn-lt"/>
                <a:ea typeface="Franklin Gothic Medium" charset="0"/>
                <a:cs typeface="Franklin Gothic Medium" charset="0"/>
              </a:rPr>
              <a:t>: políticos vs </a:t>
            </a:r>
            <a:r>
              <a:rPr lang="es-ES" sz="1600" dirty="0" err="1" smtClean="0">
                <a:latin typeface="+mn-lt"/>
                <a:ea typeface="Franklin Gothic Medium" charset="0"/>
                <a:cs typeface="Franklin Gothic Medium" charset="0"/>
              </a:rPr>
              <a:t>Trump</a:t>
            </a:r>
            <a:r>
              <a:rPr lang="es-ES" sz="1600" dirty="0" smtClean="0">
                <a:latin typeface="+mn-lt"/>
                <a:ea typeface="Franklin Gothic Medium" charset="0"/>
                <a:cs typeface="Franklin Gothic Medium" charset="0"/>
              </a:rPr>
              <a:t>-EPN</a:t>
            </a:r>
          </a:p>
          <a:p>
            <a:pPr>
              <a:lnSpc>
                <a:spcPct val="150000"/>
              </a:lnSpc>
            </a:pPr>
            <a:endParaRPr lang="es-ES" sz="1600" b="1" dirty="0" smtClean="0">
              <a:latin typeface="+mn-lt"/>
              <a:ea typeface="Franklin Gothic Medium" charset="0"/>
              <a:cs typeface="Franklin Gothic Medium" charset="0"/>
            </a:endParaRPr>
          </a:p>
          <a:p>
            <a:pPr>
              <a:lnSpc>
                <a:spcPct val="150000"/>
              </a:lnSpc>
            </a:pPr>
            <a:r>
              <a:rPr lang="es-ES" sz="1600" b="1" dirty="0" smtClean="0">
                <a:latin typeface="+mn-lt"/>
                <a:ea typeface="Franklin Gothic Medium" charset="0"/>
                <a:cs typeface="Franklin Gothic Medium" charset="0"/>
              </a:rPr>
              <a:t>Por eso es importante hacer sentir que toda respuesta es igualmente válida</a:t>
            </a:r>
          </a:p>
          <a:p>
            <a:pPr marL="285750" indent="-285750">
              <a:lnSpc>
                <a:spcPct val="150000"/>
              </a:lnSpc>
              <a:buFontTx/>
              <a:buChar char="-"/>
            </a:pPr>
            <a:endParaRPr lang="es-ES_tradnl" sz="1600" dirty="0">
              <a:latin typeface="+mn-lt"/>
              <a:ea typeface="Franklin Gothic Medium" charset="0"/>
              <a:cs typeface="Franklin Gothic Medium" charset="0"/>
            </a:endParaRPr>
          </a:p>
        </p:txBody>
      </p:sp>
    </p:spTree>
    <p:extLst>
      <p:ext uri="{BB962C8B-B14F-4D97-AF65-F5344CB8AC3E}">
        <p14:creationId xmlns:p14="http://schemas.microsoft.com/office/powerpoint/2010/main" val="1620119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40524" y="809297"/>
            <a:ext cx="3468065" cy="369332"/>
          </a:xfrm>
          <a:prstGeom prst="rect">
            <a:avLst/>
          </a:prstGeom>
          <a:noFill/>
        </p:spPr>
        <p:txBody>
          <a:bodyPr wrap="none" rtlCol="0">
            <a:spAutoFit/>
          </a:bodyPr>
          <a:lstStyle/>
          <a:p>
            <a:r>
              <a:rPr lang="es-ES_tradnl" b="1" dirty="0" smtClean="0">
                <a:solidFill>
                  <a:schemeClr val="accent5">
                    <a:lumMod val="75000"/>
                  </a:schemeClr>
                </a:solidFill>
                <a:latin typeface="Franklin Gothic Medium" charset="0"/>
                <a:ea typeface="Franklin Gothic Medium" charset="0"/>
                <a:cs typeface="Franklin Gothic Medium" charset="0"/>
              </a:rPr>
              <a:t>Opciones de Respuesta y Escalas</a:t>
            </a:r>
            <a:endParaRPr lang="es-ES_tradnl" b="1" dirty="0">
              <a:solidFill>
                <a:schemeClr val="accent5">
                  <a:lumMod val="75000"/>
                </a:schemeClr>
              </a:solidFill>
              <a:latin typeface="Franklin Gothic Medium" charset="0"/>
              <a:ea typeface="Franklin Gothic Medium" charset="0"/>
              <a:cs typeface="Franklin Gothic Medium" charset="0"/>
            </a:endParaRPr>
          </a:p>
        </p:txBody>
      </p:sp>
      <p:sp>
        <p:nvSpPr>
          <p:cNvPr id="3" name="CuadroTexto 2"/>
          <p:cNvSpPr txBox="1"/>
          <p:nvPr/>
        </p:nvSpPr>
        <p:spPr>
          <a:xfrm>
            <a:off x="945931" y="1063019"/>
            <a:ext cx="7346731" cy="5632311"/>
          </a:xfrm>
          <a:prstGeom prst="rect">
            <a:avLst/>
          </a:prstGeom>
          <a:noFill/>
        </p:spPr>
        <p:txBody>
          <a:bodyPr wrap="square" rtlCol="0">
            <a:spAutoFit/>
          </a:bodyPr>
          <a:lstStyle/>
          <a:p>
            <a:pPr>
              <a:lnSpc>
                <a:spcPct val="150000"/>
              </a:lnSpc>
            </a:pPr>
            <a:endParaRPr lang="es-ES" sz="1600" dirty="0">
              <a:solidFill>
                <a:schemeClr val="tx1">
                  <a:lumMod val="75000"/>
                  <a:lumOff val="25000"/>
                </a:schemeClr>
              </a:solidFill>
              <a:latin typeface="+mn-lt"/>
            </a:endParaRPr>
          </a:p>
          <a:p>
            <a:pPr>
              <a:lnSpc>
                <a:spcPct val="150000"/>
              </a:lnSpc>
            </a:pPr>
            <a:r>
              <a:rPr lang="es-ES" sz="1600" dirty="0">
                <a:solidFill>
                  <a:schemeClr val="tx1">
                    <a:lumMod val="75000"/>
                    <a:lumOff val="25000"/>
                  </a:schemeClr>
                </a:solidFill>
                <a:latin typeface="+mn-lt"/>
              </a:rPr>
              <a:t>Asumimos que las actitudes son constructos en la mente de los </a:t>
            </a:r>
            <a:r>
              <a:rPr lang="es-ES" sz="1600" dirty="0" smtClean="0">
                <a:solidFill>
                  <a:schemeClr val="tx1">
                    <a:lumMod val="75000"/>
                    <a:lumOff val="25000"/>
                  </a:schemeClr>
                </a:solidFill>
                <a:latin typeface="+mn-lt"/>
              </a:rPr>
              <a:t>individuos</a:t>
            </a:r>
          </a:p>
          <a:p>
            <a:pPr>
              <a:lnSpc>
                <a:spcPct val="150000"/>
              </a:lnSpc>
            </a:pPr>
            <a:endParaRPr lang="es-ES" sz="1600" dirty="0">
              <a:solidFill>
                <a:schemeClr val="tx1">
                  <a:lumMod val="75000"/>
                  <a:lumOff val="25000"/>
                </a:schemeClr>
              </a:solidFill>
              <a:latin typeface="+mn-lt"/>
            </a:endParaRPr>
          </a:p>
          <a:p>
            <a:pPr>
              <a:lnSpc>
                <a:spcPct val="150000"/>
              </a:lnSpc>
            </a:pPr>
            <a:r>
              <a:rPr lang="es-ES_tradnl" sz="1600" u="sng" dirty="0" smtClean="0">
                <a:solidFill>
                  <a:schemeClr val="tx1">
                    <a:lumMod val="75000"/>
                    <a:lumOff val="25000"/>
                  </a:schemeClr>
                </a:solidFill>
                <a:latin typeface="+mn-lt"/>
              </a:rPr>
              <a:t>Confiabilidad</a:t>
            </a:r>
            <a:endParaRPr lang="es-ES_tradnl" sz="1600" dirty="0">
              <a:solidFill>
                <a:schemeClr val="tx1">
                  <a:lumMod val="75000"/>
                  <a:lumOff val="25000"/>
                </a:schemeClr>
              </a:solidFill>
              <a:latin typeface="+mn-lt"/>
            </a:endParaRPr>
          </a:p>
          <a:p>
            <a:pPr marL="285750" indent="-285750">
              <a:lnSpc>
                <a:spcPct val="150000"/>
              </a:lnSpc>
              <a:buFontTx/>
              <a:buChar char="-"/>
            </a:pPr>
            <a:r>
              <a:rPr lang="es-ES_tradnl" sz="1600" dirty="0" smtClean="0">
                <a:solidFill>
                  <a:schemeClr val="tx1">
                    <a:lumMod val="75000"/>
                    <a:lumOff val="25000"/>
                  </a:schemeClr>
                </a:solidFill>
                <a:latin typeface="+mn-lt"/>
              </a:rPr>
              <a:t>La </a:t>
            </a:r>
            <a:r>
              <a:rPr lang="es-ES_tradnl" sz="1600" dirty="0">
                <a:solidFill>
                  <a:schemeClr val="tx1">
                    <a:lumMod val="75000"/>
                    <a:lumOff val="25000"/>
                  </a:schemeClr>
                </a:solidFill>
                <a:latin typeface="+mn-lt"/>
              </a:rPr>
              <a:t>confiabilidad de las preguntas se </a:t>
            </a:r>
            <a:r>
              <a:rPr lang="es-ES_tradnl" sz="1600" dirty="0" err="1">
                <a:solidFill>
                  <a:schemeClr val="tx1">
                    <a:lumMod val="75000"/>
                    <a:lumOff val="25000"/>
                  </a:schemeClr>
                </a:solidFill>
                <a:latin typeface="+mn-lt"/>
              </a:rPr>
              <a:t>eval</a:t>
            </a:r>
            <a:r>
              <a:rPr lang="es-ES" sz="1600" dirty="0" err="1">
                <a:solidFill>
                  <a:schemeClr val="tx1">
                    <a:lumMod val="75000"/>
                    <a:lumOff val="25000"/>
                  </a:schemeClr>
                </a:solidFill>
                <a:latin typeface="+mn-lt"/>
              </a:rPr>
              <a:t>úa</a:t>
            </a:r>
            <a:r>
              <a:rPr lang="es-ES" sz="1600" dirty="0">
                <a:solidFill>
                  <a:schemeClr val="tx1">
                    <a:lumMod val="75000"/>
                    <a:lumOff val="25000"/>
                  </a:schemeClr>
                </a:solidFill>
                <a:latin typeface="+mn-lt"/>
              </a:rPr>
              <a:t> por la consistencia de las respuestas, ya sea a lo largo del tiempo (confiabilidad longitudinal) o consistencia de las respuestas en diferentes preguntas relacionadas (confiabilidad </a:t>
            </a:r>
            <a:r>
              <a:rPr lang="es-ES" sz="1600" dirty="0" err="1">
                <a:solidFill>
                  <a:schemeClr val="tx1">
                    <a:lumMod val="75000"/>
                    <a:lumOff val="25000"/>
                  </a:schemeClr>
                </a:solidFill>
                <a:latin typeface="+mn-lt"/>
              </a:rPr>
              <a:t>cross-sectional</a:t>
            </a:r>
            <a:r>
              <a:rPr lang="es-ES" sz="1600" dirty="0" smtClean="0">
                <a:solidFill>
                  <a:schemeClr val="tx1">
                    <a:lumMod val="75000"/>
                    <a:lumOff val="25000"/>
                  </a:schemeClr>
                </a:solidFill>
                <a:latin typeface="+mn-lt"/>
              </a:rPr>
              <a:t>).</a:t>
            </a:r>
          </a:p>
          <a:p>
            <a:pPr marL="285750" indent="-285750">
              <a:lnSpc>
                <a:spcPct val="150000"/>
              </a:lnSpc>
              <a:buFontTx/>
              <a:buChar char="-"/>
            </a:pPr>
            <a:endParaRPr lang="es-ES" sz="1600" b="1" u="sng" dirty="0" smtClean="0">
              <a:solidFill>
                <a:schemeClr val="tx1">
                  <a:lumMod val="75000"/>
                  <a:lumOff val="25000"/>
                </a:schemeClr>
              </a:solidFill>
            </a:endParaRPr>
          </a:p>
          <a:p>
            <a:pPr marL="285750" indent="-285750">
              <a:lnSpc>
                <a:spcPct val="150000"/>
              </a:lnSpc>
              <a:buFontTx/>
              <a:buChar char="-"/>
            </a:pPr>
            <a:r>
              <a:rPr lang="es-ES" sz="1600" b="1" u="sng" dirty="0" smtClean="0">
                <a:solidFill>
                  <a:schemeClr val="tx1">
                    <a:lumMod val="75000"/>
                    <a:lumOff val="25000"/>
                  </a:schemeClr>
                </a:solidFill>
              </a:rPr>
              <a:t>Validez</a:t>
            </a:r>
            <a:endParaRPr lang="es-ES" sz="1600" dirty="0"/>
          </a:p>
          <a:p>
            <a:pPr>
              <a:lnSpc>
                <a:spcPct val="150000"/>
              </a:lnSpc>
            </a:pPr>
            <a:r>
              <a:rPr lang="es-ES" sz="1600" dirty="0">
                <a:solidFill>
                  <a:schemeClr val="tx1">
                    <a:lumMod val="75000"/>
                    <a:lumOff val="25000"/>
                  </a:schemeClr>
                </a:solidFill>
              </a:rPr>
              <a:t>Se refiere a la precisión con que una pregunta mide el constructo de interés. </a:t>
            </a:r>
          </a:p>
          <a:p>
            <a:pPr>
              <a:lnSpc>
                <a:spcPct val="150000"/>
              </a:lnSpc>
            </a:pPr>
            <a:r>
              <a:rPr lang="es-ES" sz="1600" dirty="0">
                <a:solidFill>
                  <a:schemeClr val="tx1">
                    <a:lumMod val="75000"/>
                    <a:lumOff val="25000"/>
                  </a:schemeClr>
                </a:solidFill>
              </a:rPr>
              <a:t>Se relaciona con la confiabilidad de manera causal: ninguna medida que no es confiable será válida. Una medida altamente confiable puede ser poco precisa. </a:t>
            </a:r>
            <a:endParaRPr lang="es-ES_tradnl" sz="1600" dirty="0">
              <a:solidFill>
                <a:schemeClr val="tx1">
                  <a:lumMod val="75000"/>
                  <a:lumOff val="25000"/>
                </a:schemeClr>
              </a:solidFill>
            </a:endParaRPr>
          </a:p>
          <a:p>
            <a:pPr>
              <a:lnSpc>
                <a:spcPct val="150000"/>
              </a:lnSpc>
            </a:pPr>
            <a:r>
              <a:rPr lang="es-ES" sz="1600" dirty="0" smtClean="0">
                <a:solidFill>
                  <a:schemeClr val="tx1">
                    <a:lumMod val="75000"/>
                    <a:lumOff val="25000"/>
                  </a:schemeClr>
                </a:solidFill>
                <a:latin typeface="+mn-lt"/>
              </a:rPr>
              <a:t> </a:t>
            </a:r>
            <a:endParaRPr lang="es-ES_tradnl" sz="1600" dirty="0">
              <a:solidFill>
                <a:schemeClr val="tx1">
                  <a:lumMod val="75000"/>
                  <a:lumOff val="25000"/>
                </a:schemeClr>
              </a:solidFill>
              <a:latin typeface="+mn-lt"/>
            </a:endParaRPr>
          </a:p>
          <a:p>
            <a:pPr>
              <a:lnSpc>
                <a:spcPct val="150000"/>
              </a:lnSpc>
            </a:pPr>
            <a:endParaRPr lang="es-ES_tradnl" sz="1600" dirty="0">
              <a:solidFill>
                <a:schemeClr val="tx1">
                  <a:lumMod val="75000"/>
                  <a:lumOff val="25000"/>
                </a:schemeClr>
              </a:solidFill>
              <a:latin typeface="+mn-lt"/>
            </a:endParaRPr>
          </a:p>
        </p:txBody>
      </p:sp>
    </p:spTree>
    <p:extLst>
      <p:ext uri="{BB962C8B-B14F-4D97-AF65-F5344CB8AC3E}">
        <p14:creationId xmlns:p14="http://schemas.microsoft.com/office/powerpoint/2010/main" val="1385553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40524" y="809297"/>
            <a:ext cx="3468065" cy="369332"/>
          </a:xfrm>
          <a:prstGeom prst="rect">
            <a:avLst/>
          </a:prstGeom>
          <a:noFill/>
        </p:spPr>
        <p:txBody>
          <a:bodyPr wrap="none" rtlCol="0">
            <a:spAutoFit/>
          </a:bodyPr>
          <a:lstStyle/>
          <a:p>
            <a:r>
              <a:rPr lang="es-ES_tradnl" b="1" dirty="0" smtClean="0">
                <a:solidFill>
                  <a:schemeClr val="accent5">
                    <a:lumMod val="75000"/>
                  </a:schemeClr>
                </a:solidFill>
                <a:latin typeface="Franklin Gothic Medium" charset="0"/>
                <a:ea typeface="Franklin Gothic Medium" charset="0"/>
                <a:cs typeface="Franklin Gothic Medium" charset="0"/>
              </a:rPr>
              <a:t>Opciones de Respuesta y Escalas</a:t>
            </a:r>
            <a:endParaRPr lang="es-ES_tradnl" b="1" dirty="0">
              <a:solidFill>
                <a:schemeClr val="accent5">
                  <a:lumMod val="75000"/>
                </a:schemeClr>
              </a:solidFill>
              <a:latin typeface="Franklin Gothic Medium" charset="0"/>
              <a:ea typeface="Franklin Gothic Medium" charset="0"/>
              <a:cs typeface="Franklin Gothic Medium" charset="0"/>
            </a:endParaRPr>
          </a:p>
        </p:txBody>
      </p:sp>
      <p:sp>
        <p:nvSpPr>
          <p:cNvPr id="3" name="CuadroTexto 2"/>
          <p:cNvSpPr txBox="1"/>
          <p:nvPr/>
        </p:nvSpPr>
        <p:spPr>
          <a:xfrm>
            <a:off x="1534510" y="1618593"/>
            <a:ext cx="7346731" cy="1338828"/>
          </a:xfrm>
          <a:prstGeom prst="rect">
            <a:avLst/>
          </a:prstGeom>
          <a:noFill/>
        </p:spPr>
        <p:txBody>
          <a:bodyPr wrap="square" rtlCol="0">
            <a:spAutoFit/>
          </a:bodyPr>
          <a:lstStyle/>
          <a:p>
            <a:pPr>
              <a:lnSpc>
                <a:spcPct val="150000"/>
              </a:lnSpc>
            </a:pPr>
            <a:endParaRPr lang="es-ES" dirty="0"/>
          </a:p>
          <a:p>
            <a:pPr>
              <a:lnSpc>
                <a:spcPct val="150000"/>
              </a:lnSpc>
            </a:pPr>
            <a:endParaRPr lang="es-ES_tradnl" dirty="0" smtClean="0"/>
          </a:p>
          <a:p>
            <a:pPr>
              <a:lnSpc>
                <a:spcPct val="150000"/>
              </a:lnSpc>
            </a:pPr>
            <a:endParaRPr lang="es-ES_tradnl" dirty="0"/>
          </a:p>
        </p:txBody>
      </p:sp>
      <p:sp>
        <p:nvSpPr>
          <p:cNvPr id="4" name="CuadroTexto 3"/>
          <p:cNvSpPr txBox="1"/>
          <p:nvPr/>
        </p:nvSpPr>
        <p:spPr>
          <a:xfrm>
            <a:off x="777766" y="1103587"/>
            <a:ext cx="8219089" cy="5447645"/>
          </a:xfrm>
          <a:prstGeom prst="rect">
            <a:avLst/>
          </a:prstGeom>
          <a:noFill/>
        </p:spPr>
        <p:txBody>
          <a:bodyPr wrap="square" rtlCol="0">
            <a:spAutoFit/>
          </a:bodyPr>
          <a:lstStyle/>
          <a:p>
            <a:pPr>
              <a:lnSpc>
                <a:spcPct val="150000"/>
              </a:lnSpc>
            </a:pPr>
            <a:r>
              <a:rPr lang="es-ES_tradnl" sz="1600" u="sng" dirty="0" smtClean="0">
                <a:latin typeface="+mn-lt"/>
                <a:ea typeface="Franklin Gothic Medium" charset="0"/>
                <a:cs typeface="Franklin Gothic Medium" charset="0"/>
              </a:rPr>
              <a:t>Escalas bipolares</a:t>
            </a:r>
            <a:r>
              <a:rPr lang="es-ES_tradnl" sz="1600" dirty="0" smtClean="0">
                <a:latin typeface="+mn-lt"/>
                <a:ea typeface="Franklin Gothic Medium" charset="0"/>
                <a:cs typeface="Franklin Gothic Medium" charset="0"/>
              </a:rPr>
              <a:t>: muestran alternativas opuestas con un punto medio conceptual claro. Las actitudes tienen rangos extremadamente positivos a negativos. </a:t>
            </a:r>
          </a:p>
          <a:p>
            <a:pPr>
              <a:lnSpc>
                <a:spcPct val="150000"/>
              </a:lnSpc>
            </a:pPr>
            <a:endParaRPr lang="es-ES_tradnl" sz="1200" dirty="0" smtClean="0">
              <a:latin typeface="+mn-lt"/>
              <a:ea typeface="Franklin Gothic Medium" charset="0"/>
              <a:cs typeface="Franklin Gothic Medium" charset="0"/>
            </a:endParaRPr>
          </a:p>
          <a:p>
            <a:pPr>
              <a:lnSpc>
                <a:spcPct val="150000"/>
              </a:lnSpc>
            </a:pPr>
            <a:r>
              <a:rPr lang="es-ES_tradnl" sz="1600" u="sng" dirty="0" smtClean="0">
                <a:latin typeface="+mn-lt"/>
                <a:ea typeface="Franklin Gothic Medium" charset="0"/>
                <a:cs typeface="Franklin Gothic Medium" charset="0"/>
              </a:rPr>
              <a:t>Escalas unipolares</a:t>
            </a:r>
            <a:r>
              <a:rPr lang="es-ES_tradnl" sz="1600" dirty="0" smtClean="0">
                <a:latin typeface="+mn-lt"/>
                <a:ea typeface="Franklin Gothic Medium" charset="0"/>
                <a:cs typeface="Franklin Gothic Medium" charset="0"/>
              </a:rPr>
              <a:t>: muestran niveles de un mismo constructo sin punto medio conceptual y un punto cero. El nivel de importancia que una persona le otorga a una actitud en particular es un constructo unipolar. </a:t>
            </a:r>
          </a:p>
          <a:p>
            <a:pPr>
              <a:lnSpc>
                <a:spcPct val="150000"/>
              </a:lnSpc>
            </a:pPr>
            <a:endParaRPr lang="es-ES_tradnl" sz="1600" dirty="0">
              <a:latin typeface="+mn-lt"/>
              <a:ea typeface="Franklin Gothic Medium" charset="0"/>
              <a:cs typeface="Franklin Gothic Medium" charset="0"/>
            </a:endParaRPr>
          </a:p>
          <a:p>
            <a:pPr>
              <a:lnSpc>
                <a:spcPct val="150000"/>
              </a:lnSpc>
            </a:pPr>
            <a:r>
              <a:rPr lang="es-ES_tradnl" sz="1600" dirty="0" smtClean="0">
                <a:latin typeface="+mn-lt"/>
                <a:ea typeface="Franklin Gothic Medium" charset="0"/>
                <a:cs typeface="Franklin Gothic Medium" charset="0"/>
              </a:rPr>
              <a:t>Tamaño de escalas:</a:t>
            </a:r>
          </a:p>
          <a:p>
            <a:pPr>
              <a:lnSpc>
                <a:spcPct val="150000"/>
              </a:lnSpc>
            </a:pPr>
            <a:endParaRPr lang="es-ES_tradnl" sz="1050" dirty="0">
              <a:latin typeface="+mn-lt"/>
              <a:ea typeface="Franklin Gothic Medium" charset="0"/>
              <a:cs typeface="Franklin Gothic Medium" charset="0"/>
            </a:endParaRPr>
          </a:p>
          <a:p>
            <a:pPr marL="285750" indent="-285750">
              <a:lnSpc>
                <a:spcPct val="150000"/>
              </a:lnSpc>
              <a:buFontTx/>
              <a:buChar char="-"/>
            </a:pPr>
            <a:r>
              <a:rPr lang="es-ES_tradnl" sz="1600" dirty="0" smtClean="0">
                <a:latin typeface="+mn-lt"/>
                <a:ea typeface="Franklin Gothic Medium" charset="0"/>
                <a:cs typeface="Franklin Gothic Medium" charset="0"/>
              </a:rPr>
              <a:t>Pocas opciones obligan a un posicionamiento que no permite matices.</a:t>
            </a:r>
          </a:p>
          <a:p>
            <a:pPr marL="285750" indent="-285750">
              <a:lnSpc>
                <a:spcPct val="150000"/>
              </a:lnSpc>
              <a:buFontTx/>
              <a:buChar char="-"/>
            </a:pPr>
            <a:r>
              <a:rPr lang="es-ES_tradnl" sz="1600" dirty="0" smtClean="0">
                <a:latin typeface="+mn-lt"/>
                <a:ea typeface="Franklin Gothic Medium" charset="0"/>
                <a:cs typeface="Franklin Gothic Medium" charset="0"/>
              </a:rPr>
              <a:t>M</a:t>
            </a:r>
            <a:r>
              <a:rPr lang="es-ES" sz="1600" dirty="0" err="1" smtClean="0">
                <a:latin typeface="+mn-lt"/>
                <a:ea typeface="Franklin Gothic Medium" charset="0"/>
                <a:cs typeface="Franklin Gothic Medium" charset="0"/>
              </a:rPr>
              <a:t>ás</a:t>
            </a:r>
            <a:r>
              <a:rPr lang="es-ES" sz="1600" dirty="0" smtClean="0">
                <a:latin typeface="+mn-lt"/>
                <a:ea typeface="Franklin Gothic Medium" charset="0"/>
                <a:cs typeface="Franklin Gothic Medium" charset="0"/>
              </a:rPr>
              <a:t> opciones en la escala permite mayor precisión en el posicionamiento del </a:t>
            </a:r>
            <a:r>
              <a:rPr lang="es-ES" sz="1600" dirty="0" err="1" smtClean="0">
                <a:latin typeface="+mn-lt"/>
                <a:ea typeface="Franklin Gothic Medium" charset="0"/>
                <a:cs typeface="Franklin Gothic Medium" charset="0"/>
              </a:rPr>
              <a:t>respondente</a:t>
            </a:r>
            <a:r>
              <a:rPr lang="es-ES" sz="1600" dirty="0" smtClean="0">
                <a:latin typeface="+mn-lt"/>
                <a:ea typeface="Franklin Gothic Medium" charset="0"/>
                <a:cs typeface="Franklin Gothic Medium" charset="0"/>
              </a:rPr>
              <a:t>, pero puede reducir claridad.</a:t>
            </a:r>
          </a:p>
          <a:p>
            <a:pPr marL="285750" indent="-285750">
              <a:lnSpc>
                <a:spcPct val="150000"/>
              </a:lnSpc>
              <a:buFontTx/>
              <a:buChar char="-"/>
            </a:pPr>
            <a:r>
              <a:rPr lang="es-ES" sz="1600" dirty="0" smtClean="0">
                <a:latin typeface="+mn-lt"/>
                <a:ea typeface="Franklin Gothic Medium" charset="0"/>
                <a:cs typeface="Franklin Gothic Medium" charset="0"/>
              </a:rPr>
              <a:t>Se sugieren de 4 a 7 puntos.  </a:t>
            </a:r>
          </a:p>
          <a:p>
            <a:pPr marL="285750" indent="-285750">
              <a:lnSpc>
                <a:spcPct val="150000"/>
              </a:lnSpc>
              <a:buFontTx/>
              <a:buChar char="-"/>
            </a:pPr>
            <a:r>
              <a:rPr lang="es-ES_tradnl" sz="1600" dirty="0" smtClean="0">
                <a:latin typeface="+mn-lt"/>
                <a:ea typeface="Franklin Gothic Medium" charset="0"/>
                <a:cs typeface="Franklin Gothic Medium" charset="0"/>
              </a:rPr>
              <a:t>S</a:t>
            </a:r>
            <a:r>
              <a:rPr lang="es-ES" sz="1600" dirty="0" err="1" smtClean="0">
                <a:latin typeface="+mn-lt"/>
                <a:ea typeface="Franklin Gothic Medium" charset="0"/>
                <a:cs typeface="Franklin Gothic Medium" charset="0"/>
              </a:rPr>
              <a:t>ólo</a:t>
            </a:r>
            <a:r>
              <a:rPr lang="es-ES" sz="1600" dirty="0" smtClean="0">
                <a:latin typeface="+mn-lt"/>
                <a:ea typeface="Franklin Gothic Medium" charset="0"/>
                <a:cs typeface="Franklin Gothic Medium" charset="0"/>
              </a:rPr>
              <a:t> usar puntos neutros cuando la neutralidad es posible: </a:t>
            </a:r>
            <a:r>
              <a:rPr lang="es-ES" sz="1600" i="1" dirty="0" smtClean="0">
                <a:latin typeface="+mn-lt"/>
                <a:ea typeface="Franklin Gothic Medium" charset="0"/>
                <a:cs typeface="Franklin Gothic Medium" charset="0"/>
              </a:rPr>
              <a:t>status quo</a:t>
            </a:r>
            <a:endParaRPr lang="es-ES" sz="1600" dirty="0" smtClean="0">
              <a:latin typeface="+mn-lt"/>
              <a:ea typeface="Franklin Gothic Medium" charset="0"/>
              <a:cs typeface="Franklin Gothic Medium" charset="0"/>
            </a:endParaRPr>
          </a:p>
          <a:p>
            <a:pPr marL="285750" indent="-285750">
              <a:lnSpc>
                <a:spcPct val="150000"/>
              </a:lnSpc>
              <a:buFontTx/>
              <a:buChar char="-"/>
            </a:pPr>
            <a:r>
              <a:rPr lang="es-ES" sz="1600" dirty="0" smtClean="0">
                <a:latin typeface="+mn-lt"/>
                <a:ea typeface="Franklin Gothic Medium" charset="0"/>
                <a:cs typeface="Franklin Gothic Medium" charset="0"/>
              </a:rPr>
              <a:t>Escalas etiquetadas suelen ser más confiables que las numéricas. </a:t>
            </a:r>
            <a:endParaRPr lang="es-ES_tradnl" sz="1600" dirty="0">
              <a:latin typeface="+mn-lt"/>
              <a:ea typeface="Franklin Gothic Medium" charset="0"/>
              <a:cs typeface="Franklin Gothic Medium" charset="0"/>
            </a:endParaRPr>
          </a:p>
        </p:txBody>
      </p:sp>
    </p:spTree>
    <p:extLst>
      <p:ext uri="{BB962C8B-B14F-4D97-AF65-F5344CB8AC3E}">
        <p14:creationId xmlns:p14="http://schemas.microsoft.com/office/powerpoint/2010/main" val="9331607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
          <p:cNvSpPr txBox="1">
            <a:spLocks noChangeArrowheads="1"/>
          </p:cNvSpPr>
          <p:nvPr/>
        </p:nvSpPr>
        <p:spPr bwMode="auto">
          <a:xfrm>
            <a:off x="1660649" y="1147059"/>
            <a:ext cx="5856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s-ES_tradnl" dirty="0">
                <a:solidFill>
                  <a:schemeClr val="tx1">
                    <a:lumMod val="50000"/>
                    <a:lumOff val="50000"/>
                  </a:schemeClr>
                </a:solidFill>
                <a:latin typeface="Franklin Gothic Medium"/>
                <a:cs typeface="Franklin Gothic Medium"/>
              </a:rPr>
              <a:t>ANTES DE EMPEZAR	</a:t>
            </a:r>
          </a:p>
        </p:txBody>
      </p:sp>
      <p:sp>
        <p:nvSpPr>
          <p:cNvPr id="22" name="Rectángulo 21"/>
          <p:cNvSpPr/>
          <p:nvPr/>
        </p:nvSpPr>
        <p:spPr>
          <a:xfrm>
            <a:off x="1383999" y="2634552"/>
            <a:ext cx="1962721" cy="1455791"/>
          </a:xfrm>
          <a:prstGeom prst="rect">
            <a:avLst/>
          </a:prstGeom>
        </p:spPr>
        <p:txBody>
          <a:bodyPr>
            <a:noAutofit/>
          </a:bodyPr>
          <a:lstStyle/>
          <a:p>
            <a:pPr>
              <a:lnSpc>
                <a:spcPct val="120000"/>
              </a:lnSpc>
              <a:spcBef>
                <a:spcPts val="0"/>
              </a:spcBef>
            </a:pPr>
            <a:endParaRPr lang="es-ES" sz="1000" dirty="0">
              <a:solidFill>
                <a:schemeClr val="tx1">
                  <a:lumMod val="75000"/>
                  <a:lumOff val="25000"/>
                </a:schemeClr>
              </a:solidFill>
              <a:latin typeface="Franklin Gothic Book"/>
              <a:ea typeface="+mn-ea"/>
              <a:cs typeface="Franklin Gothic Book"/>
            </a:endParaRPr>
          </a:p>
        </p:txBody>
      </p:sp>
      <p:pic>
        <p:nvPicPr>
          <p:cNvPr id="26" name="Imagen 25" descr="FLECHAROJ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770577" y="2817139"/>
            <a:ext cx="325391" cy="162696"/>
          </a:xfrm>
          <a:prstGeom prst="rect">
            <a:avLst/>
          </a:prstGeom>
        </p:spPr>
      </p:pic>
      <p:sp>
        <p:nvSpPr>
          <p:cNvPr id="18" name="Elipse 17"/>
          <p:cNvSpPr/>
          <p:nvPr/>
        </p:nvSpPr>
        <p:spPr>
          <a:xfrm>
            <a:off x="314832" y="2230663"/>
            <a:ext cx="1371118" cy="1371116"/>
          </a:xfrm>
          <a:prstGeom prst="ellipse">
            <a:avLst/>
          </a:prstGeom>
          <a:solidFill>
            <a:schemeClr val="tx1">
              <a:lumMod val="75000"/>
              <a:lumOff val="25000"/>
            </a:schemeClr>
          </a:solidFill>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tx1">
                  <a:lumMod val="75000"/>
                  <a:lumOff val="25000"/>
                </a:schemeClr>
              </a:solidFill>
            </a:endParaRPr>
          </a:p>
        </p:txBody>
      </p:sp>
      <p:sp>
        <p:nvSpPr>
          <p:cNvPr id="19" name="Elipse 18"/>
          <p:cNvSpPr/>
          <p:nvPr/>
        </p:nvSpPr>
        <p:spPr>
          <a:xfrm>
            <a:off x="468469" y="2385531"/>
            <a:ext cx="1061382" cy="1061380"/>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20" name="Rectángulo 19"/>
          <p:cNvSpPr/>
          <p:nvPr/>
        </p:nvSpPr>
        <p:spPr>
          <a:xfrm>
            <a:off x="200559" y="3726501"/>
            <a:ext cx="1587049" cy="1455791"/>
          </a:xfrm>
          <a:prstGeom prst="rect">
            <a:avLst/>
          </a:prstGeom>
        </p:spPr>
        <p:txBody>
          <a:bodyPr>
            <a:noAutofit/>
          </a:bodyPr>
          <a:lstStyle/>
          <a:p>
            <a:pPr algn="ctr">
              <a:lnSpc>
                <a:spcPct val="120000"/>
              </a:lnSpc>
              <a:spcBef>
                <a:spcPts val="0"/>
              </a:spcBef>
            </a:pPr>
            <a:r>
              <a:rPr lang="es-ES_tradnl" sz="1200" dirty="0">
                <a:solidFill>
                  <a:schemeClr val="tx1">
                    <a:lumMod val="75000"/>
                    <a:lumOff val="25000"/>
                  </a:schemeClr>
                </a:solidFill>
                <a:latin typeface="+mj-lt"/>
              </a:rPr>
              <a:t>¿Cu</a:t>
            </a:r>
            <a:r>
              <a:rPr lang="es-ES" sz="1200" dirty="0">
                <a:solidFill>
                  <a:schemeClr val="tx1">
                    <a:lumMod val="75000"/>
                    <a:lumOff val="25000"/>
                  </a:schemeClr>
                </a:solidFill>
                <a:latin typeface="+mj-lt"/>
              </a:rPr>
              <a:t>ál es la pregunta de investigación?</a:t>
            </a:r>
          </a:p>
          <a:p>
            <a:pPr algn="ctr">
              <a:lnSpc>
                <a:spcPct val="120000"/>
              </a:lnSpc>
              <a:spcBef>
                <a:spcPts val="0"/>
              </a:spcBef>
            </a:pPr>
            <a:endParaRPr lang="es-ES" sz="1100" dirty="0" smtClean="0">
              <a:solidFill>
                <a:schemeClr val="tx1">
                  <a:lumMod val="75000"/>
                  <a:lumOff val="25000"/>
                </a:schemeClr>
              </a:solidFill>
              <a:latin typeface="Franklin Gothic Book"/>
              <a:ea typeface="+mn-ea"/>
              <a:cs typeface="Franklin Gothic Book"/>
            </a:endParaRPr>
          </a:p>
        </p:txBody>
      </p:sp>
      <p:sp>
        <p:nvSpPr>
          <p:cNvPr id="23" name="Rectángulo 22"/>
          <p:cNvSpPr/>
          <p:nvPr/>
        </p:nvSpPr>
        <p:spPr>
          <a:xfrm>
            <a:off x="1744912" y="3726501"/>
            <a:ext cx="1855378" cy="1455791"/>
          </a:xfrm>
          <a:prstGeom prst="rect">
            <a:avLst/>
          </a:prstGeom>
        </p:spPr>
        <p:txBody>
          <a:bodyPr>
            <a:noAutofit/>
          </a:bodyPr>
          <a:lstStyle/>
          <a:p>
            <a:pPr algn="ctr">
              <a:lnSpc>
                <a:spcPct val="120000"/>
              </a:lnSpc>
              <a:spcBef>
                <a:spcPts val="0"/>
              </a:spcBef>
            </a:pPr>
            <a:r>
              <a:rPr lang="es-ES" sz="1200" dirty="0">
                <a:solidFill>
                  <a:schemeClr val="tx1">
                    <a:lumMod val="75000"/>
                    <a:lumOff val="25000"/>
                  </a:schemeClr>
                </a:solidFill>
                <a:latin typeface="+mj-lt"/>
              </a:rPr>
              <a:t>¿Cuál </a:t>
            </a:r>
            <a:r>
              <a:rPr lang="es-ES" sz="1200" dirty="0" smtClean="0">
                <a:solidFill>
                  <a:schemeClr val="tx1">
                    <a:lumMod val="75000"/>
                    <a:lumOff val="25000"/>
                  </a:schemeClr>
                </a:solidFill>
                <a:latin typeface="+mj-lt"/>
              </a:rPr>
              <a:t>es el </a:t>
            </a:r>
            <a:r>
              <a:rPr lang="es-ES" sz="1200" dirty="0">
                <a:solidFill>
                  <a:schemeClr val="tx1">
                    <a:lumMod val="75000"/>
                    <a:lumOff val="25000"/>
                  </a:schemeClr>
                </a:solidFill>
                <a:latin typeface="+mj-lt"/>
              </a:rPr>
              <a:t>objetivo </a:t>
            </a:r>
            <a:r>
              <a:rPr lang="es-ES" sz="1200" dirty="0" smtClean="0">
                <a:solidFill>
                  <a:schemeClr val="tx1">
                    <a:lumMod val="75000"/>
                    <a:lumOff val="25000"/>
                  </a:schemeClr>
                </a:solidFill>
                <a:latin typeface="+mj-lt"/>
              </a:rPr>
              <a:t>central del </a:t>
            </a:r>
            <a:r>
              <a:rPr lang="es-ES" sz="1200" dirty="0">
                <a:solidFill>
                  <a:schemeClr val="tx1">
                    <a:lumMod val="75000"/>
                    <a:lumOff val="25000"/>
                  </a:schemeClr>
                </a:solidFill>
                <a:latin typeface="+mj-lt"/>
              </a:rPr>
              <a:t>cuestionario?</a:t>
            </a:r>
          </a:p>
          <a:p>
            <a:pPr algn="ctr">
              <a:lnSpc>
                <a:spcPct val="120000"/>
              </a:lnSpc>
              <a:spcBef>
                <a:spcPts val="0"/>
              </a:spcBef>
            </a:pPr>
            <a:endParaRPr lang="es-ES" sz="1200" dirty="0">
              <a:solidFill>
                <a:schemeClr val="tx1">
                  <a:lumMod val="75000"/>
                  <a:lumOff val="25000"/>
                </a:schemeClr>
              </a:solidFill>
              <a:latin typeface="+mj-lt"/>
            </a:endParaRPr>
          </a:p>
        </p:txBody>
      </p:sp>
      <p:cxnSp>
        <p:nvCxnSpPr>
          <p:cNvPr id="27" name="Conector recto 26"/>
          <p:cNvCxnSpPr/>
          <p:nvPr/>
        </p:nvCxnSpPr>
        <p:spPr>
          <a:xfrm>
            <a:off x="1809119" y="2230663"/>
            <a:ext cx="0" cy="3222064"/>
          </a:xfrm>
          <a:prstGeom prst="line">
            <a:avLst/>
          </a:prstGeom>
          <a:ln w="3175" cmpd="sng">
            <a:solidFill>
              <a:schemeClr val="tx1">
                <a:lumMod val="75000"/>
                <a:lumOff val="2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8" name="Conector recto 27"/>
          <p:cNvCxnSpPr/>
          <p:nvPr/>
        </p:nvCxnSpPr>
        <p:spPr>
          <a:xfrm>
            <a:off x="3610798" y="2230663"/>
            <a:ext cx="0" cy="3222064"/>
          </a:xfrm>
          <a:prstGeom prst="line">
            <a:avLst/>
          </a:prstGeom>
          <a:ln w="3175" cmpd="sng">
            <a:solidFill>
              <a:schemeClr val="tx1">
                <a:lumMod val="75000"/>
                <a:lumOff val="2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Conector recto 28"/>
          <p:cNvCxnSpPr/>
          <p:nvPr/>
        </p:nvCxnSpPr>
        <p:spPr>
          <a:xfrm>
            <a:off x="5396381" y="2230663"/>
            <a:ext cx="0" cy="3222064"/>
          </a:xfrm>
          <a:prstGeom prst="line">
            <a:avLst/>
          </a:prstGeom>
          <a:ln w="3175" cmpd="sng">
            <a:solidFill>
              <a:schemeClr val="tx1">
                <a:lumMod val="75000"/>
                <a:lumOff val="2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30" name="Elipse 29"/>
          <p:cNvSpPr/>
          <p:nvPr/>
        </p:nvSpPr>
        <p:spPr>
          <a:xfrm>
            <a:off x="2101513" y="2230663"/>
            <a:ext cx="1371118" cy="1371116"/>
          </a:xfrm>
          <a:prstGeom prst="ellipse">
            <a:avLst/>
          </a:prstGeom>
          <a:solidFill>
            <a:schemeClr val="tx1">
              <a:lumMod val="75000"/>
              <a:lumOff val="25000"/>
            </a:schemeClr>
          </a:solidFill>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rgbClr val="C00000"/>
              </a:solidFill>
            </a:endParaRPr>
          </a:p>
        </p:txBody>
      </p:sp>
      <p:sp>
        <p:nvSpPr>
          <p:cNvPr id="31" name="Elipse 30"/>
          <p:cNvSpPr/>
          <p:nvPr/>
        </p:nvSpPr>
        <p:spPr>
          <a:xfrm>
            <a:off x="3921700" y="2230663"/>
            <a:ext cx="1371118" cy="1371116"/>
          </a:xfrm>
          <a:prstGeom prst="ellipse">
            <a:avLst/>
          </a:prstGeom>
          <a:solidFill>
            <a:schemeClr val="tx1">
              <a:lumMod val="75000"/>
              <a:lumOff val="25000"/>
            </a:schemeClr>
          </a:solidFill>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rgbClr val="C00000"/>
              </a:solidFill>
            </a:endParaRPr>
          </a:p>
        </p:txBody>
      </p:sp>
      <p:sp>
        <p:nvSpPr>
          <p:cNvPr id="32" name="Elipse 31"/>
          <p:cNvSpPr/>
          <p:nvPr/>
        </p:nvSpPr>
        <p:spPr>
          <a:xfrm>
            <a:off x="5718961" y="2230663"/>
            <a:ext cx="1371118" cy="1371116"/>
          </a:xfrm>
          <a:prstGeom prst="ellipse">
            <a:avLst/>
          </a:prstGeom>
          <a:solidFill>
            <a:schemeClr val="tx1">
              <a:lumMod val="75000"/>
              <a:lumOff val="25000"/>
            </a:schemeClr>
          </a:solidFill>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rgbClr val="C00000"/>
              </a:solidFill>
            </a:endParaRPr>
          </a:p>
        </p:txBody>
      </p:sp>
      <p:sp>
        <p:nvSpPr>
          <p:cNvPr id="38" name="Elipse 37"/>
          <p:cNvSpPr/>
          <p:nvPr/>
        </p:nvSpPr>
        <p:spPr>
          <a:xfrm>
            <a:off x="4058258" y="2385531"/>
            <a:ext cx="1061382" cy="1061380"/>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40" name="Elipse 39"/>
          <p:cNvSpPr/>
          <p:nvPr/>
        </p:nvSpPr>
        <p:spPr>
          <a:xfrm>
            <a:off x="2255151" y="2385531"/>
            <a:ext cx="1061382" cy="1061380"/>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44" name="Elipse 43"/>
          <p:cNvSpPr/>
          <p:nvPr/>
        </p:nvSpPr>
        <p:spPr>
          <a:xfrm>
            <a:off x="5872653" y="2385531"/>
            <a:ext cx="1061382" cy="1061380"/>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41" name="Rectángulo 40"/>
          <p:cNvSpPr/>
          <p:nvPr/>
        </p:nvSpPr>
        <p:spPr>
          <a:xfrm>
            <a:off x="3615467" y="3726501"/>
            <a:ext cx="1779687" cy="1455791"/>
          </a:xfrm>
          <a:prstGeom prst="rect">
            <a:avLst/>
          </a:prstGeom>
        </p:spPr>
        <p:txBody>
          <a:bodyPr>
            <a:noAutofit/>
          </a:bodyPr>
          <a:lstStyle/>
          <a:p>
            <a:pPr algn="ctr">
              <a:lnSpc>
                <a:spcPct val="120000"/>
              </a:lnSpc>
              <a:spcBef>
                <a:spcPts val="0"/>
              </a:spcBef>
            </a:pPr>
            <a:r>
              <a:rPr lang="es-ES" sz="1200" dirty="0">
                <a:solidFill>
                  <a:schemeClr val="tx1">
                    <a:lumMod val="75000"/>
                    <a:lumOff val="25000"/>
                  </a:schemeClr>
                </a:solidFill>
                <a:latin typeface="+mj-lt"/>
              </a:rPr>
              <a:t>¿Qué tipo de análisis quiero construir?</a:t>
            </a:r>
          </a:p>
          <a:p>
            <a:pPr algn="ctr">
              <a:lnSpc>
                <a:spcPct val="120000"/>
              </a:lnSpc>
              <a:spcBef>
                <a:spcPts val="0"/>
              </a:spcBef>
            </a:pPr>
            <a:endParaRPr lang="es-ES" sz="1200" dirty="0">
              <a:solidFill>
                <a:schemeClr val="tx1">
                  <a:lumMod val="75000"/>
                  <a:lumOff val="25000"/>
                </a:schemeClr>
              </a:solidFill>
              <a:latin typeface="+mj-lt"/>
            </a:endParaRPr>
          </a:p>
        </p:txBody>
      </p:sp>
      <p:sp>
        <p:nvSpPr>
          <p:cNvPr id="42" name="Rectángulo 41"/>
          <p:cNvSpPr/>
          <p:nvPr/>
        </p:nvSpPr>
        <p:spPr>
          <a:xfrm>
            <a:off x="5394426" y="3726501"/>
            <a:ext cx="1786309" cy="1455791"/>
          </a:xfrm>
          <a:prstGeom prst="rect">
            <a:avLst/>
          </a:prstGeom>
        </p:spPr>
        <p:txBody>
          <a:bodyPr>
            <a:noAutofit/>
          </a:bodyPr>
          <a:lstStyle/>
          <a:p>
            <a:pPr algn="ctr">
              <a:lnSpc>
                <a:spcPct val="120000"/>
              </a:lnSpc>
              <a:spcBef>
                <a:spcPts val="0"/>
              </a:spcBef>
            </a:pPr>
            <a:r>
              <a:rPr lang="es-ES" sz="1200" dirty="0">
                <a:solidFill>
                  <a:schemeClr val="tx1">
                    <a:lumMod val="75000"/>
                    <a:lumOff val="25000"/>
                  </a:schemeClr>
                </a:solidFill>
                <a:latin typeface="+mj-lt"/>
              </a:rPr>
              <a:t>¿Cuál es el contexto del problema o necesidad que estoy analizando?</a:t>
            </a:r>
          </a:p>
          <a:p>
            <a:pPr algn="ctr">
              <a:lnSpc>
                <a:spcPct val="120000"/>
              </a:lnSpc>
              <a:spcBef>
                <a:spcPts val="0"/>
              </a:spcBef>
            </a:pPr>
            <a:endParaRPr lang="es-ES" sz="1200" dirty="0">
              <a:solidFill>
                <a:schemeClr val="tx1">
                  <a:lumMod val="75000"/>
                  <a:lumOff val="25000"/>
                </a:schemeClr>
              </a:solidFill>
              <a:latin typeface="+mj-lt"/>
            </a:endParaRPr>
          </a:p>
        </p:txBody>
      </p:sp>
      <p:cxnSp>
        <p:nvCxnSpPr>
          <p:cNvPr id="43" name="Conector recto 42"/>
          <p:cNvCxnSpPr/>
          <p:nvPr/>
        </p:nvCxnSpPr>
        <p:spPr>
          <a:xfrm>
            <a:off x="7183174" y="2230663"/>
            <a:ext cx="0" cy="3222064"/>
          </a:xfrm>
          <a:prstGeom prst="line">
            <a:avLst/>
          </a:prstGeom>
          <a:ln w="3175" cmpd="sng">
            <a:solidFill>
              <a:schemeClr val="tx1">
                <a:lumMod val="75000"/>
                <a:lumOff val="2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45" name="Elipse 44"/>
          <p:cNvSpPr/>
          <p:nvPr/>
        </p:nvSpPr>
        <p:spPr>
          <a:xfrm>
            <a:off x="7475610" y="2230663"/>
            <a:ext cx="1371118" cy="1371116"/>
          </a:xfrm>
          <a:prstGeom prst="ellipse">
            <a:avLst/>
          </a:prstGeom>
          <a:solidFill>
            <a:schemeClr val="tx1">
              <a:lumMod val="75000"/>
              <a:lumOff val="25000"/>
            </a:schemeClr>
          </a:solidFill>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rgbClr val="C00000"/>
              </a:solidFill>
            </a:endParaRPr>
          </a:p>
        </p:txBody>
      </p:sp>
      <p:sp>
        <p:nvSpPr>
          <p:cNvPr id="46" name="Elipse 45"/>
          <p:cNvSpPr/>
          <p:nvPr/>
        </p:nvSpPr>
        <p:spPr>
          <a:xfrm>
            <a:off x="7629302" y="2385531"/>
            <a:ext cx="1061382" cy="1061380"/>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48" name="Rectángulo 47"/>
          <p:cNvSpPr/>
          <p:nvPr/>
        </p:nvSpPr>
        <p:spPr>
          <a:xfrm>
            <a:off x="7180735" y="3726501"/>
            <a:ext cx="1808117" cy="1455791"/>
          </a:xfrm>
          <a:prstGeom prst="rect">
            <a:avLst/>
          </a:prstGeom>
        </p:spPr>
        <p:txBody>
          <a:bodyPr>
            <a:noAutofit/>
          </a:bodyPr>
          <a:lstStyle/>
          <a:p>
            <a:pPr algn="ctr">
              <a:lnSpc>
                <a:spcPct val="120000"/>
              </a:lnSpc>
              <a:spcBef>
                <a:spcPts val="0"/>
              </a:spcBef>
            </a:pPr>
            <a:r>
              <a:rPr lang="es-ES" sz="1200" dirty="0">
                <a:solidFill>
                  <a:schemeClr val="tx1">
                    <a:lumMod val="75000"/>
                    <a:lumOff val="25000"/>
                  </a:schemeClr>
                </a:solidFill>
                <a:latin typeface="+mj-lt"/>
              </a:rPr>
              <a:t>¿</a:t>
            </a:r>
            <a:r>
              <a:rPr lang="es-MX" altLang="es-ES_tradnl" sz="1200" dirty="0">
                <a:solidFill>
                  <a:schemeClr val="tx1">
                    <a:lumMod val="75000"/>
                    <a:lumOff val="25000"/>
                  </a:schemeClr>
                </a:solidFill>
                <a:latin typeface="+mj-lt"/>
              </a:rPr>
              <a:t>Cómo se construye</a:t>
            </a:r>
          </a:p>
          <a:p>
            <a:pPr algn="ctr">
              <a:lnSpc>
                <a:spcPct val="120000"/>
              </a:lnSpc>
              <a:spcBef>
                <a:spcPts val="0"/>
              </a:spcBef>
            </a:pPr>
            <a:r>
              <a:rPr lang="es-MX" altLang="es-ES_tradnl" sz="1200" dirty="0">
                <a:solidFill>
                  <a:schemeClr val="tx1">
                    <a:lumMod val="75000"/>
                    <a:lumOff val="25000"/>
                  </a:schemeClr>
                </a:solidFill>
                <a:latin typeface="+mj-lt"/>
              </a:rPr>
              <a:t>una opinión?</a:t>
            </a:r>
          </a:p>
          <a:p>
            <a:pPr algn="ctr">
              <a:lnSpc>
                <a:spcPct val="120000"/>
              </a:lnSpc>
              <a:spcBef>
                <a:spcPts val="0"/>
              </a:spcBef>
            </a:pPr>
            <a:endParaRPr lang="es-ES" sz="1200" dirty="0">
              <a:solidFill>
                <a:schemeClr val="tx1">
                  <a:lumMod val="75000"/>
                  <a:lumOff val="25000"/>
                </a:schemeClr>
              </a:solidFill>
              <a:latin typeface="+mj-lt"/>
            </a:endParaRPr>
          </a:p>
          <a:p>
            <a:pPr algn="ctr">
              <a:lnSpc>
                <a:spcPct val="120000"/>
              </a:lnSpc>
              <a:spcBef>
                <a:spcPts val="0"/>
              </a:spcBef>
            </a:pPr>
            <a:endParaRPr lang="es-ES" sz="1200" dirty="0">
              <a:solidFill>
                <a:schemeClr val="tx1">
                  <a:lumMod val="75000"/>
                  <a:lumOff val="25000"/>
                </a:schemeClr>
              </a:solidFill>
              <a:latin typeface="+mj-lt"/>
            </a:endParaRPr>
          </a:p>
        </p:txBody>
      </p:sp>
      <p:pic>
        <p:nvPicPr>
          <p:cNvPr id="12" name="Imagen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4605" y="2678554"/>
            <a:ext cx="206322" cy="381171"/>
          </a:xfrm>
          <a:prstGeom prst="rect">
            <a:avLst/>
          </a:prstGeom>
        </p:spPr>
      </p:pic>
      <p:pic>
        <p:nvPicPr>
          <p:cNvPr id="50" name="Imagen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2754" y="2678554"/>
            <a:ext cx="206322" cy="381171"/>
          </a:xfrm>
          <a:prstGeom prst="rect">
            <a:avLst/>
          </a:prstGeom>
        </p:spPr>
      </p:pic>
      <p:pic>
        <p:nvPicPr>
          <p:cNvPr id="51" name="Imagen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5127" y="2678554"/>
            <a:ext cx="206322" cy="381171"/>
          </a:xfrm>
          <a:prstGeom prst="rect">
            <a:avLst/>
          </a:prstGeom>
        </p:spPr>
      </p:pic>
      <p:pic>
        <p:nvPicPr>
          <p:cNvPr id="52" name="Imagen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0735" y="2678554"/>
            <a:ext cx="206322" cy="381171"/>
          </a:xfrm>
          <a:prstGeom prst="rect">
            <a:avLst/>
          </a:prstGeom>
        </p:spPr>
      </p:pic>
      <p:pic>
        <p:nvPicPr>
          <p:cNvPr id="53" name="Imagen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935" y="2489337"/>
            <a:ext cx="639480" cy="759603"/>
          </a:xfrm>
          <a:prstGeom prst="rect">
            <a:avLst/>
          </a:prstGeom>
        </p:spPr>
      </p:pic>
      <p:pic>
        <p:nvPicPr>
          <p:cNvPr id="54" name="Imagen 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8429" y="2497809"/>
            <a:ext cx="590751" cy="715778"/>
          </a:xfrm>
          <a:prstGeom prst="rect">
            <a:avLst/>
          </a:prstGeom>
        </p:spPr>
      </p:pic>
      <p:pic>
        <p:nvPicPr>
          <p:cNvPr id="55" name="Imagen 54"/>
          <p:cNvPicPr>
            <a:picLocks noChangeAspect="1"/>
          </p:cNvPicPr>
          <p:nvPr/>
        </p:nvPicPr>
        <p:blipFill rotWithShape="1">
          <a:blip r:embed="rId7">
            <a:extLst>
              <a:ext uri="{28A0092B-C50C-407E-A947-70E740481C1C}">
                <a14:useLocalDpi xmlns:a14="http://schemas.microsoft.com/office/drawing/2010/main" val="0"/>
              </a:ext>
            </a:extLst>
          </a:blip>
          <a:srcRect l="18732" t="9185"/>
          <a:stretch/>
        </p:blipFill>
        <p:spPr>
          <a:xfrm>
            <a:off x="6169688" y="2531163"/>
            <a:ext cx="528866" cy="644718"/>
          </a:xfrm>
          <a:prstGeom prst="rect">
            <a:avLst/>
          </a:prstGeom>
        </p:spPr>
      </p:pic>
      <p:pic>
        <p:nvPicPr>
          <p:cNvPr id="56" name="Imagen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49526" y="2531163"/>
            <a:ext cx="420933" cy="770116"/>
          </a:xfrm>
          <a:prstGeom prst="rect">
            <a:avLst/>
          </a:prstGeom>
        </p:spPr>
      </p:pic>
      <p:pic>
        <p:nvPicPr>
          <p:cNvPr id="57" name="Imagen 56"/>
          <p:cNvPicPr>
            <a:picLocks noChangeAspect="1"/>
          </p:cNvPicPr>
          <p:nvPr/>
        </p:nvPicPr>
        <p:blipFill rotWithShape="1">
          <a:blip r:embed="rId9">
            <a:extLst>
              <a:ext uri="{28A0092B-C50C-407E-A947-70E740481C1C}">
                <a14:useLocalDpi xmlns:a14="http://schemas.microsoft.com/office/drawing/2010/main" val="0"/>
              </a:ext>
            </a:extLst>
          </a:blip>
          <a:srcRect l="3815" t="3946" r="7647" b="13632"/>
          <a:stretch/>
        </p:blipFill>
        <p:spPr>
          <a:xfrm>
            <a:off x="4250240" y="2564595"/>
            <a:ext cx="683041" cy="684345"/>
          </a:xfrm>
          <a:prstGeom prst="rect">
            <a:avLst/>
          </a:prstGeom>
        </p:spPr>
      </p:pic>
    </p:spTree>
    <p:extLst>
      <p:ext uri="{BB962C8B-B14F-4D97-AF65-F5344CB8AC3E}">
        <p14:creationId xmlns:p14="http://schemas.microsoft.com/office/powerpoint/2010/main" val="50547281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1754124940"/>
              </p:ext>
            </p:extLst>
          </p:nvPr>
        </p:nvGraphicFramePr>
        <p:xfrm>
          <a:off x="651641" y="850462"/>
          <a:ext cx="7872248" cy="4513438"/>
        </p:xfrm>
        <a:graphic>
          <a:graphicData uri="http://schemas.openxmlformats.org/drawingml/2006/table">
            <a:tbl>
              <a:tblPr firstRow="1" bandRow="1">
                <a:tableStyleId>{74C1A8A3-306A-4EB7-A6B1-4F7E0EB9C5D6}</a:tableStyleId>
              </a:tblPr>
              <a:tblGrid>
                <a:gridCol w="3936124"/>
                <a:gridCol w="3936124"/>
              </a:tblGrid>
              <a:tr h="675343">
                <a:tc>
                  <a:txBody>
                    <a:bodyPr/>
                    <a:lstStyle/>
                    <a:p>
                      <a:pPr algn="ctr"/>
                      <a:r>
                        <a:rPr lang="es-ES_tradnl" sz="1400" dirty="0" smtClean="0">
                          <a:latin typeface="+mn-lt"/>
                        </a:rPr>
                        <a:t>Nivel de acuerdo- </a:t>
                      </a:r>
                      <a:r>
                        <a:rPr lang="es-ES_tradnl" sz="1400" dirty="0" smtClean="0">
                          <a:solidFill>
                            <a:srgbClr val="FF0000"/>
                          </a:solidFill>
                          <a:latin typeface="+mn-lt"/>
                        </a:rPr>
                        <a:t>evitar</a:t>
                      </a:r>
                      <a:endParaRPr lang="es-ES_tradnl" sz="1400" dirty="0">
                        <a:solidFill>
                          <a:srgbClr val="FF0000"/>
                        </a:solidFill>
                        <a:latin typeface="+mn-lt"/>
                      </a:endParaRPr>
                    </a:p>
                  </a:txBody>
                  <a:tcPr anchor="ctr"/>
                </a:tc>
                <a:tc>
                  <a:txBody>
                    <a:bodyPr/>
                    <a:lstStyle/>
                    <a:p>
                      <a:pPr algn="ctr"/>
                      <a:r>
                        <a:rPr lang="es-ES" sz="1400" dirty="0" smtClean="0">
                          <a:latin typeface="+mn-lt"/>
                        </a:rPr>
                        <a:t>Respuestas específicas para un constructo- </a:t>
                      </a:r>
                      <a:r>
                        <a:rPr lang="es-ES" sz="1400" dirty="0" smtClean="0">
                          <a:solidFill>
                            <a:srgbClr val="92D050"/>
                          </a:solidFill>
                          <a:latin typeface="+mn-lt"/>
                        </a:rPr>
                        <a:t>recomendado</a:t>
                      </a:r>
                    </a:p>
                    <a:p>
                      <a:pPr algn="ctr"/>
                      <a:endParaRPr lang="es-ES_tradnl" sz="1400" dirty="0">
                        <a:latin typeface="+mn-lt"/>
                      </a:endParaRPr>
                    </a:p>
                  </a:txBody>
                  <a:tcPr anchor="ctr"/>
                </a:tc>
              </a:tr>
              <a:tr h="1688357">
                <a:tc>
                  <a:txBody>
                    <a:bodyPr/>
                    <a:lstStyle/>
                    <a:p>
                      <a:r>
                        <a:rPr lang="es-ES_tradnl" sz="1400" dirty="0" smtClean="0">
                          <a:latin typeface="+mn-lt"/>
                        </a:rPr>
                        <a:t>El</a:t>
                      </a:r>
                      <a:r>
                        <a:rPr lang="es-ES_tradnl" sz="1400" baseline="0" dirty="0" smtClean="0">
                          <a:latin typeface="+mn-lt"/>
                        </a:rPr>
                        <a:t> aborto deber</a:t>
                      </a:r>
                      <a:r>
                        <a:rPr lang="es-ES" sz="1400" baseline="0" dirty="0" err="1" smtClean="0">
                          <a:latin typeface="+mn-lt"/>
                        </a:rPr>
                        <a:t>ía</a:t>
                      </a:r>
                      <a:r>
                        <a:rPr lang="es-ES" sz="1400" baseline="0" dirty="0" smtClean="0">
                          <a:latin typeface="+mn-lt"/>
                        </a:rPr>
                        <a:t> ser ilegal</a:t>
                      </a:r>
                    </a:p>
                    <a:p>
                      <a:r>
                        <a:rPr lang="es-ES" sz="1400" baseline="0" dirty="0" smtClean="0">
                          <a:latin typeface="+mn-lt"/>
                        </a:rPr>
                        <a:t>Muy de acuerdo</a:t>
                      </a:r>
                    </a:p>
                    <a:p>
                      <a:r>
                        <a:rPr lang="es-ES" sz="1400" baseline="0" dirty="0" smtClean="0">
                          <a:latin typeface="+mn-lt"/>
                        </a:rPr>
                        <a:t>Algo de acuerdo</a:t>
                      </a:r>
                    </a:p>
                    <a:p>
                      <a:r>
                        <a:rPr lang="es-ES" sz="1400" baseline="0" dirty="0" smtClean="0">
                          <a:latin typeface="+mn-lt"/>
                        </a:rPr>
                        <a:t>Ni de acuerdo ni en desacuerdo</a:t>
                      </a:r>
                    </a:p>
                    <a:p>
                      <a:r>
                        <a:rPr lang="es-ES" sz="1400" baseline="0" dirty="0" smtClean="0">
                          <a:latin typeface="+mn-lt"/>
                        </a:rPr>
                        <a:t>Algo en desacuerdo</a:t>
                      </a:r>
                    </a:p>
                    <a:p>
                      <a:r>
                        <a:rPr lang="es-ES" sz="1400" baseline="0" dirty="0" smtClean="0">
                          <a:latin typeface="+mn-lt"/>
                        </a:rPr>
                        <a:t>Muy en desacuerdo</a:t>
                      </a:r>
                      <a:endParaRPr lang="es-ES_tradnl" sz="1400" dirty="0">
                        <a:latin typeface="+mn-lt"/>
                      </a:endParaRPr>
                    </a:p>
                  </a:txBody>
                  <a:tcPr/>
                </a:tc>
                <a:tc>
                  <a:txBody>
                    <a:bodyPr/>
                    <a:lstStyle/>
                    <a:p>
                      <a:r>
                        <a:rPr lang="es-ES_tradnl" sz="1400" dirty="0" smtClean="0">
                          <a:latin typeface="+mn-lt"/>
                        </a:rPr>
                        <a:t>Algunas personas</a:t>
                      </a:r>
                      <a:r>
                        <a:rPr lang="es-ES_tradnl" sz="1400" baseline="0" dirty="0" smtClean="0">
                          <a:latin typeface="+mn-lt"/>
                        </a:rPr>
                        <a:t> consideran que el aborto deber</a:t>
                      </a:r>
                      <a:r>
                        <a:rPr lang="es-ES" sz="1400" baseline="0" dirty="0" err="1" smtClean="0">
                          <a:latin typeface="+mn-lt"/>
                        </a:rPr>
                        <a:t>ía</a:t>
                      </a:r>
                      <a:r>
                        <a:rPr lang="es-ES" sz="1400" baseline="0" dirty="0" smtClean="0">
                          <a:latin typeface="+mn-lt"/>
                        </a:rPr>
                        <a:t> ser legal pero otros opinan que el aborto no debería ser legal. ¿Cuál de estas posturas es más cercana a su opinión?</a:t>
                      </a:r>
                    </a:p>
                    <a:p>
                      <a:r>
                        <a:rPr lang="es-ES" sz="1400" baseline="0" dirty="0" smtClean="0">
                          <a:latin typeface="+mn-lt"/>
                        </a:rPr>
                        <a:t>Legal </a:t>
                      </a:r>
                    </a:p>
                    <a:p>
                      <a:r>
                        <a:rPr lang="es-ES" sz="1400" baseline="0" dirty="0" smtClean="0">
                          <a:latin typeface="+mn-lt"/>
                        </a:rPr>
                        <a:t>Ilegal </a:t>
                      </a:r>
                      <a:endParaRPr lang="es-ES_tradnl" sz="1400" dirty="0">
                        <a:latin typeface="+mn-lt"/>
                      </a:endParaRPr>
                    </a:p>
                  </a:txBody>
                  <a:tcPr/>
                </a:tc>
              </a:tr>
              <a:tr h="2093562">
                <a:tc>
                  <a:txBody>
                    <a:bodyPr/>
                    <a:lstStyle/>
                    <a:p>
                      <a:r>
                        <a:rPr lang="es-ES_tradnl" sz="1400" dirty="0" smtClean="0">
                          <a:latin typeface="+mn-lt"/>
                        </a:rPr>
                        <a:t>Estoy seguro sobre mi </a:t>
                      </a:r>
                      <a:r>
                        <a:rPr lang="es-ES_tradnl" sz="1400" dirty="0" err="1" smtClean="0">
                          <a:latin typeface="+mn-lt"/>
                        </a:rPr>
                        <a:t>opini</a:t>
                      </a:r>
                      <a:r>
                        <a:rPr lang="es-ES" sz="1400" dirty="0" err="1" smtClean="0">
                          <a:latin typeface="+mn-lt"/>
                        </a:rPr>
                        <a:t>ón</a:t>
                      </a:r>
                      <a:r>
                        <a:rPr lang="es-ES" sz="1400" dirty="0" smtClean="0">
                          <a:latin typeface="+mn-lt"/>
                        </a:rPr>
                        <a:t> frente al aborto</a:t>
                      </a:r>
                    </a:p>
                    <a:p>
                      <a:r>
                        <a:rPr lang="es-ES_tradnl" sz="1400" dirty="0" smtClean="0">
                          <a:latin typeface="+mn-lt"/>
                        </a:rPr>
                        <a:t>El</a:t>
                      </a:r>
                      <a:r>
                        <a:rPr lang="es-ES_tradnl" sz="1400" baseline="0" dirty="0" smtClean="0">
                          <a:latin typeface="+mn-lt"/>
                        </a:rPr>
                        <a:t> aborto deber</a:t>
                      </a:r>
                      <a:r>
                        <a:rPr lang="es-ES" sz="1400" baseline="0" dirty="0" err="1" smtClean="0">
                          <a:latin typeface="+mn-lt"/>
                        </a:rPr>
                        <a:t>ía</a:t>
                      </a:r>
                      <a:r>
                        <a:rPr lang="es-ES" sz="1400" baseline="0" dirty="0" smtClean="0">
                          <a:latin typeface="+mn-lt"/>
                        </a:rPr>
                        <a:t> ser ilegal</a:t>
                      </a:r>
                    </a:p>
                    <a:p>
                      <a:r>
                        <a:rPr lang="es-ES" sz="1400" baseline="0" dirty="0" smtClean="0">
                          <a:latin typeface="+mn-lt"/>
                        </a:rPr>
                        <a:t>Muy de acuerdo</a:t>
                      </a:r>
                    </a:p>
                    <a:p>
                      <a:r>
                        <a:rPr lang="es-ES" sz="1400" baseline="0" dirty="0" smtClean="0">
                          <a:latin typeface="+mn-lt"/>
                        </a:rPr>
                        <a:t>Algo de acuerdo</a:t>
                      </a:r>
                    </a:p>
                    <a:p>
                      <a:r>
                        <a:rPr lang="es-ES" sz="1400" baseline="0" dirty="0" smtClean="0">
                          <a:latin typeface="+mn-lt"/>
                        </a:rPr>
                        <a:t>Ni de acuerdo ni en desacuerdo</a:t>
                      </a:r>
                    </a:p>
                    <a:p>
                      <a:r>
                        <a:rPr lang="es-ES" sz="1400" baseline="0" dirty="0" smtClean="0">
                          <a:latin typeface="+mn-lt"/>
                        </a:rPr>
                        <a:t>Algo en desacuerdo</a:t>
                      </a:r>
                    </a:p>
                    <a:p>
                      <a:r>
                        <a:rPr lang="es-ES" sz="1400" baseline="0" dirty="0" smtClean="0">
                          <a:latin typeface="+mn-lt"/>
                        </a:rPr>
                        <a:t>Muy en desacuerdo</a:t>
                      </a:r>
                      <a:endParaRPr lang="es-ES_tradnl" sz="1400" dirty="0" smtClean="0">
                        <a:latin typeface="+mn-lt"/>
                      </a:endParaRPr>
                    </a:p>
                    <a:p>
                      <a:endParaRPr lang="es-ES_tradnl" sz="1400" dirty="0">
                        <a:latin typeface="+mn-lt"/>
                      </a:endParaRPr>
                    </a:p>
                  </a:txBody>
                  <a:tcPr/>
                </a:tc>
                <a:tc>
                  <a:txBody>
                    <a:bodyPr/>
                    <a:lstStyle/>
                    <a:p>
                      <a:r>
                        <a:rPr lang="es-ES_tradnl" sz="1400" dirty="0" smtClean="0">
                          <a:latin typeface="+mn-lt"/>
                        </a:rPr>
                        <a:t>¿</a:t>
                      </a:r>
                      <a:r>
                        <a:rPr lang="es-ES_tradnl" sz="1400" dirty="0" err="1" smtClean="0">
                          <a:latin typeface="+mn-lt"/>
                        </a:rPr>
                        <a:t>Qu</a:t>
                      </a:r>
                      <a:r>
                        <a:rPr lang="es-ES" sz="1400" dirty="0" smtClean="0">
                          <a:latin typeface="+mn-lt"/>
                        </a:rPr>
                        <a:t>é tan seguro está usted sobre su opinión frente al aborto?</a:t>
                      </a:r>
                    </a:p>
                    <a:p>
                      <a:r>
                        <a:rPr lang="es-ES" sz="1400" dirty="0" smtClean="0">
                          <a:latin typeface="+mn-lt"/>
                        </a:rPr>
                        <a:t>Muy seguro</a:t>
                      </a:r>
                    </a:p>
                    <a:p>
                      <a:r>
                        <a:rPr lang="es-ES" sz="1400" dirty="0" smtClean="0">
                          <a:latin typeface="+mn-lt"/>
                        </a:rPr>
                        <a:t>Algo seguro</a:t>
                      </a:r>
                    </a:p>
                    <a:p>
                      <a:r>
                        <a:rPr lang="es-ES" sz="1400" dirty="0" smtClean="0">
                          <a:latin typeface="+mn-lt"/>
                        </a:rPr>
                        <a:t>Poco seguro</a:t>
                      </a:r>
                    </a:p>
                    <a:p>
                      <a:r>
                        <a:rPr lang="es-ES" sz="1400" dirty="0" smtClean="0">
                          <a:latin typeface="+mn-lt"/>
                        </a:rPr>
                        <a:t>Nada seguro</a:t>
                      </a:r>
                      <a:endParaRPr lang="es-ES_tradnl" sz="1400" dirty="0">
                        <a:latin typeface="+mn-lt"/>
                      </a:endParaRPr>
                    </a:p>
                  </a:txBody>
                  <a:tcPr/>
                </a:tc>
              </a:tr>
            </a:tbl>
          </a:graphicData>
        </a:graphic>
      </p:graphicFrame>
    </p:spTree>
    <p:extLst>
      <p:ext uri="{BB962C8B-B14F-4D97-AF65-F5344CB8AC3E}">
        <p14:creationId xmlns:p14="http://schemas.microsoft.com/office/powerpoint/2010/main" val="177420245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30317" y="1093076"/>
            <a:ext cx="7283669" cy="5909310"/>
          </a:xfrm>
          <a:prstGeom prst="rect">
            <a:avLst/>
          </a:prstGeom>
          <a:noFill/>
        </p:spPr>
        <p:txBody>
          <a:bodyPr wrap="square" rtlCol="0">
            <a:spAutoFit/>
          </a:bodyPr>
          <a:lstStyle/>
          <a:p>
            <a:pPr>
              <a:lnSpc>
                <a:spcPct val="150000"/>
              </a:lnSpc>
            </a:pPr>
            <a:r>
              <a:rPr lang="es-ES_tradnl" b="1" dirty="0" err="1" smtClean="0">
                <a:latin typeface="+mn-lt"/>
              </a:rPr>
              <a:t>Verificaci</a:t>
            </a:r>
            <a:r>
              <a:rPr lang="es-ES" b="1" dirty="0" err="1" smtClean="0">
                <a:latin typeface="+mn-lt"/>
              </a:rPr>
              <a:t>ón</a:t>
            </a:r>
            <a:r>
              <a:rPr lang="es-ES" b="1" dirty="0" smtClean="0">
                <a:latin typeface="+mn-lt"/>
              </a:rPr>
              <a:t> cuantitativa de los resultados de un cuestionario</a:t>
            </a:r>
          </a:p>
          <a:p>
            <a:pPr marL="1257300" lvl="2" indent="-342900">
              <a:lnSpc>
                <a:spcPct val="150000"/>
              </a:lnSpc>
              <a:buFont typeface="+mj-lt"/>
              <a:buAutoNum type="arabicPeriod"/>
            </a:pPr>
            <a:endParaRPr lang="es-ES" dirty="0" smtClean="0">
              <a:latin typeface="+mn-lt"/>
            </a:endParaRPr>
          </a:p>
          <a:p>
            <a:pPr lvl="2">
              <a:lnSpc>
                <a:spcPct val="150000"/>
              </a:lnSpc>
            </a:pPr>
            <a:r>
              <a:rPr lang="es-ES" u="sng" dirty="0" smtClean="0">
                <a:latin typeface="+mn-lt"/>
              </a:rPr>
              <a:t>Diseño experimental para probar preguntas</a:t>
            </a:r>
          </a:p>
          <a:p>
            <a:pPr marL="1714500" lvl="3" indent="-342900">
              <a:lnSpc>
                <a:spcPct val="150000"/>
              </a:lnSpc>
              <a:buFont typeface="Arial" charset="0"/>
              <a:buChar char="•"/>
            </a:pPr>
            <a:r>
              <a:rPr lang="es-ES" dirty="0" smtClean="0">
                <a:latin typeface="+mn-lt"/>
              </a:rPr>
              <a:t>Contar con dos grupos en la muestra</a:t>
            </a:r>
          </a:p>
          <a:p>
            <a:pPr marL="1714500" lvl="3" indent="-342900">
              <a:lnSpc>
                <a:spcPct val="150000"/>
              </a:lnSpc>
              <a:buFont typeface="Arial" charset="0"/>
              <a:buChar char="•"/>
            </a:pPr>
            <a:r>
              <a:rPr lang="es-ES" dirty="0" smtClean="0">
                <a:latin typeface="+mn-lt"/>
              </a:rPr>
              <a:t>Comparar la distribución de las respuestas (varianza)</a:t>
            </a:r>
          </a:p>
          <a:p>
            <a:pPr marL="1714500" lvl="3" indent="-342900">
              <a:lnSpc>
                <a:spcPct val="150000"/>
              </a:lnSpc>
              <a:buFont typeface="Arial" charset="0"/>
              <a:buChar char="•"/>
            </a:pPr>
            <a:r>
              <a:rPr lang="es-ES" dirty="0" smtClean="0">
                <a:latin typeface="+mn-lt"/>
              </a:rPr>
              <a:t>Comparar la validez de las preguntas</a:t>
            </a:r>
          </a:p>
          <a:p>
            <a:pPr marL="1714500" lvl="3" indent="-342900">
              <a:lnSpc>
                <a:spcPct val="150000"/>
              </a:lnSpc>
              <a:buFont typeface="Arial" charset="0"/>
              <a:buChar char="•"/>
            </a:pPr>
            <a:r>
              <a:rPr lang="es-ES" dirty="0" smtClean="0">
                <a:latin typeface="+mn-lt"/>
              </a:rPr>
              <a:t>Identificar correlaciones esperadas entre variables</a:t>
            </a:r>
          </a:p>
          <a:p>
            <a:pPr marL="1714500" lvl="3" indent="-342900">
              <a:lnSpc>
                <a:spcPct val="150000"/>
              </a:lnSpc>
              <a:buFont typeface="Arial" charset="0"/>
              <a:buChar char="•"/>
            </a:pPr>
            <a:r>
              <a:rPr lang="es-ES" dirty="0" smtClean="0">
                <a:latin typeface="+mn-lt"/>
              </a:rPr>
              <a:t>Si dos preguntas me explican lo mismo, ¿cuál lo explica mejor? </a:t>
            </a:r>
          </a:p>
          <a:p>
            <a:pPr marL="342900" indent="-342900">
              <a:lnSpc>
                <a:spcPct val="150000"/>
              </a:lnSpc>
              <a:buFont typeface="+mj-lt"/>
              <a:buAutoNum type="arabicPeriod"/>
            </a:pPr>
            <a:endParaRPr lang="es-ES" dirty="0">
              <a:latin typeface="+mn-lt"/>
            </a:endParaRPr>
          </a:p>
          <a:p>
            <a:pPr marL="285750" indent="-285750">
              <a:lnSpc>
                <a:spcPct val="150000"/>
              </a:lnSpc>
              <a:buFontTx/>
              <a:buChar char="-"/>
            </a:pPr>
            <a:endParaRPr lang="es-ES" dirty="0">
              <a:latin typeface="+mn-lt"/>
            </a:endParaRPr>
          </a:p>
          <a:p>
            <a:pPr marL="285750" indent="-285750">
              <a:lnSpc>
                <a:spcPct val="150000"/>
              </a:lnSpc>
              <a:buFontTx/>
              <a:buChar char="-"/>
            </a:pPr>
            <a:endParaRPr lang="es-ES" dirty="0" smtClean="0">
              <a:latin typeface="+mn-lt"/>
            </a:endParaRPr>
          </a:p>
          <a:p>
            <a:pPr>
              <a:lnSpc>
                <a:spcPct val="150000"/>
              </a:lnSpc>
            </a:pPr>
            <a:endParaRPr lang="es-ES" dirty="0">
              <a:latin typeface="+mn-lt"/>
            </a:endParaRPr>
          </a:p>
          <a:p>
            <a:pPr>
              <a:lnSpc>
                <a:spcPct val="150000"/>
              </a:lnSpc>
            </a:pPr>
            <a:endParaRPr lang="es-ES_tradnl" dirty="0">
              <a:latin typeface="+mn-lt"/>
            </a:endParaRPr>
          </a:p>
        </p:txBody>
      </p:sp>
    </p:spTree>
    <p:extLst>
      <p:ext uri="{BB962C8B-B14F-4D97-AF65-F5344CB8AC3E}">
        <p14:creationId xmlns:p14="http://schemas.microsoft.com/office/powerpoint/2010/main" val="42650700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24912" y="903889"/>
            <a:ext cx="7388772" cy="4801314"/>
          </a:xfrm>
          <a:prstGeom prst="rect">
            <a:avLst/>
          </a:prstGeom>
          <a:noFill/>
        </p:spPr>
        <p:txBody>
          <a:bodyPr wrap="square" rtlCol="0">
            <a:spAutoFit/>
          </a:bodyPr>
          <a:lstStyle/>
          <a:p>
            <a:r>
              <a:rPr lang="es-ES_tradnl" b="1" dirty="0" smtClean="0">
                <a:latin typeface="+mn-lt"/>
                <a:ea typeface="Franklin Gothic Medium" charset="0"/>
                <a:cs typeface="Franklin Gothic Medium" charset="0"/>
              </a:rPr>
              <a:t>Resumen general: c</a:t>
            </a:r>
            <a:r>
              <a:rPr lang="es-ES" b="1" dirty="0" err="1" smtClean="0">
                <a:latin typeface="+mn-lt"/>
                <a:ea typeface="Franklin Gothic Medium" charset="0"/>
                <a:cs typeface="Franklin Gothic Medium" charset="0"/>
              </a:rPr>
              <a:t>ómo</a:t>
            </a:r>
            <a:r>
              <a:rPr lang="es-ES" b="1" dirty="0" smtClean="0">
                <a:latin typeface="+mn-lt"/>
                <a:ea typeface="Franklin Gothic Medium" charset="0"/>
                <a:cs typeface="Franklin Gothic Medium" charset="0"/>
              </a:rPr>
              <a:t> construir un cuestionario</a:t>
            </a:r>
          </a:p>
          <a:p>
            <a:endParaRPr lang="es-ES" dirty="0">
              <a:latin typeface="+mn-lt"/>
              <a:ea typeface="Franklin Gothic Medium" charset="0"/>
              <a:cs typeface="Franklin Gothic Medium" charset="0"/>
            </a:endParaRPr>
          </a:p>
          <a:p>
            <a:pPr marL="342900" indent="-342900">
              <a:buFont typeface="+mj-lt"/>
              <a:buAutoNum type="arabicPeriod"/>
            </a:pPr>
            <a:r>
              <a:rPr lang="es-ES" dirty="0" smtClean="0">
                <a:latin typeface="+mn-lt"/>
                <a:ea typeface="Franklin Gothic Medium" charset="0"/>
                <a:cs typeface="Franklin Gothic Medium" charset="0"/>
              </a:rPr>
              <a:t>¿Cuál es mi pregunta de investigación?</a:t>
            </a:r>
          </a:p>
          <a:p>
            <a:pPr marL="800100" lvl="1" indent="-342900">
              <a:buFont typeface="Wingdings" charset="2"/>
              <a:buChar char="ü"/>
            </a:pPr>
            <a:r>
              <a:rPr lang="es-ES" dirty="0" smtClean="0">
                <a:latin typeface="+mn-lt"/>
                <a:ea typeface="Franklin Gothic Medium" charset="0"/>
                <a:cs typeface="Franklin Gothic Medium" charset="0"/>
              </a:rPr>
              <a:t>Tener siempre a la vista</a:t>
            </a:r>
          </a:p>
          <a:p>
            <a:pPr marL="800100" lvl="1" indent="-342900">
              <a:buFont typeface="Wingdings" charset="2"/>
              <a:buChar char="ü"/>
            </a:pPr>
            <a:endParaRPr lang="es-ES" dirty="0" smtClean="0">
              <a:latin typeface="+mn-lt"/>
              <a:ea typeface="Franklin Gothic Medium" charset="0"/>
              <a:cs typeface="Franklin Gothic Medium" charset="0"/>
            </a:endParaRPr>
          </a:p>
          <a:p>
            <a:pPr marL="342900" indent="-342900">
              <a:buFont typeface="+mj-lt"/>
              <a:buAutoNum type="arabicPeriod"/>
            </a:pPr>
            <a:r>
              <a:rPr lang="es-ES" dirty="0" smtClean="0">
                <a:latin typeface="+mn-lt"/>
                <a:ea typeface="Franklin Gothic Medium" charset="0"/>
                <a:cs typeface="Franklin Gothic Medium" charset="0"/>
              </a:rPr>
              <a:t>¿En qué contexto voy a aplicarla?</a:t>
            </a:r>
          </a:p>
          <a:p>
            <a:pPr marL="800100" lvl="1" indent="-342900">
              <a:buFont typeface="Wingdings" charset="2"/>
              <a:buChar char="ü"/>
            </a:pPr>
            <a:r>
              <a:rPr lang="es-ES" dirty="0" smtClean="0">
                <a:latin typeface="+mn-lt"/>
                <a:ea typeface="Franklin Gothic Medium" charset="0"/>
                <a:cs typeface="Franklin Gothic Medium" charset="0"/>
              </a:rPr>
              <a:t>¿Influye esto en el tipo de información, conocimiento o comprensión de lo que quiero preguntar?</a:t>
            </a:r>
          </a:p>
          <a:p>
            <a:pPr marL="800100" lvl="1" indent="-342900">
              <a:buFont typeface="Wingdings" charset="2"/>
              <a:buChar char="ü"/>
            </a:pPr>
            <a:endParaRPr lang="es-ES" dirty="0" smtClean="0">
              <a:latin typeface="+mn-lt"/>
              <a:ea typeface="Franklin Gothic Medium" charset="0"/>
              <a:cs typeface="Franklin Gothic Medium" charset="0"/>
            </a:endParaRPr>
          </a:p>
          <a:p>
            <a:pPr marL="342900" indent="-342900">
              <a:buFont typeface="+mj-lt"/>
              <a:buAutoNum type="arabicPeriod"/>
            </a:pPr>
            <a:r>
              <a:rPr lang="es-ES" dirty="0" smtClean="0">
                <a:latin typeface="+mn-lt"/>
                <a:ea typeface="Franklin Gothic Medium" charset="0"/>
                <a:cs typeface="Franklin Gothic Medium" charset="0"/>
              </a:rPr>
              <a:t>¿A qué audiencia voy a aplicarla?</a:t>
            </a:r>
          </a:p>
          <a:p>
            <a:pPr marL="342900" indent="-342900">
              <a:buFont typeface="+mj-lt"/>
              <a:buAutoNum type="arabicPeriod"/>
            </a:pPr>
            <a:endParaRPr lang="es-ES" dirty="0" smtClean="0">
              <a:latin typeface="+mn-lt"/>
              <a:ea typeface="Franklin Gothic Medium" charset="0"/>
              <a:cs typeface="Franklin Gothic Medium" charset="0"/>
            </a:endParaRPr>
          </a:p>
          <a:p>
            <a:pPr marL="342900" indent="-342900">
              <a:buFont typeface="+mj-lt"/>
              <a:buAutoNum type="arabicPeriod"/>
            </a:pPr>
            <a:r>
              <a:rPr lang="es-ES" dirty="0" smtClean="0">
                <a:latin typeface="+mn-lt"/>
                <a:ea typeface="Franklin Gothic Medium" charset="0"/>
                <a:cs typeface="Franklin Gothic Medium" charset="0"/>
              </a:rPr>
              <a:t>¿Qué literatura previa hay sobre el tema?</a:t>
            </a:r>
          </a:p>
          <a:p>
            <a:pPr marL="342900" indent="-342900">
              <a:buFont typeface="+mj-lt"/>
              <a:buAutoNum type="arabicPeriod"/>
            </a:pPr>
            <a:endParaRPr lang="es-ES" dirty="0" smtClean="0">
              <a:latin typeface="+mn-lt"/>
              <a:ea typeface="Franklin Gothic Medium" charset="0"/>
              <a:cs typeface="Franklin Gothic Medium" charset="0"/>
            </a:endParaRPr>
          </a:p>
          <a:p>
            <a:pPr marL="342900" indent="-342900">
              <a:buFont typeface="+mj-lt"/>
              <a:buAutoNum type="arabicPeriod"/>
            </a:pPr>
            <a:r>
              <a:rPr lang="es-ES" dirty="0" smtClean="0">
                <a:latin typeface="+mn-lt"/>
                <a:ea typeface="Franklin Gothic Medium" charset="0"/>
                <a:cs typeface="Franklin Gothic Medium" charset="0"/>
              </a:rPr>
              <a:t>¿Qué tipo de análisis quiero construir?</a:t>
            </a:r>
          </a:p>
          <a:p>
            <a:pPr marL="800100" lvl="1" indent="-342900">
              <a:buFont typeface="Wingdings" charset="2"/>
              <a:buChar char="ü"/>
            </a:pPr>
            <a:r>
              <a:rPr lang="es-ES" dirty="0">
                <a:latin typeface="+mn-lt"/>
                <a:ea typeface="Franklin Gothic Medium" charset="0"/>
                <a:cs typeface="Franklin Gothic Medium" charset="0"/>
              </a:rPr>
              <a:t>Construir matriz</a:t>
            </a:r>
          </a:p>
          <a:p>
            <a:pPr marL="800100" lvl="1" indent="-342900">
              <a:buFont typeface="Wingdings" charset="2"/>
              <a:buChar char="ü"/>
            </a:pPr>
            <a:r>
              <a:rPr lang="es-ES" dirty="0">
                <a:latin typeface="+mn-lt"/>
                <a:ea typeface="Franklin Gothic Medium" charset="0"/>
                <a:cs typeface="Franklin Gothic Medium" charset="0"/>
              </a:rPr>
              <a:t>Identificar potenciales efectos cuestionario</a:t>
            </a:r>
          </a:p>
          <a:p>
            <a:pPr marL="800100" lvl="1" indent="-342900">
              <a:buFont typeface="Wingdings" charset="2"/>
              <a:buChar char="ü"/>
            </a:pPr>
            <a:r>
              <a:rPr lang="es-ES" dirty="0">
                <a:latin typeface="+mn-lt"/>
                <a:ea typeface="Franklin Gothic Medium" charset="0"/>
                <a:cs typeface="Franklin Gothic Medium" charset="0"/>
              </a:rPr>
              <a:t>Identificar objetivos por </a:t>
            </a:r>
            <a:r>
              <a:rPr lang="es-ES" dirty="0" smtClean="0">
                <a:latin typeface="+mn-lt"/>
                <a:ea typeface="Franklin Gothic Medium" charset="0"/>
                <a:cs typeface="Franklin Gothic Medium" charset="0"/>
              </a:rPr>
              <a:t>dimensión</a:t>
            </a:r>
          </a:p>
        </p:txBody>
      </p:sp>
    </p:spTree>
    <p:extLst>
      <p:ext uri="{BB962C8B-B14F-4D97-AF65-F5344CB8AC3E}">
        <p14:creationId xmlns:p14="http://schemas.microsoft.com/office/powerpoint/2010/main" val="1848147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24912" y="515008"/>
            <a:ext cx="7388772" cy="5909310"/>
          </a:xfrm>
          <a:prstGeom prst="rect">
            <a:avLst/>
          </a:prstGeom>
          <a:noFill/>
        </p:spPr>
        <p:txBody>
          <a:bodyPr wrap="square" rtlCol="0">
            <a:spAutoFit/>
          </a:bodyPr>
          <a:lstStyle/>
          <a:p>
            <a:endParaRPr lang="es-ES" dirty="0"/>
          </a:p>
          <a:p>
            <a:r>
              <a:rPr lang="es-ES" dirty="0" smtClean="0"/>
              <a:t>6.  ¿Qué tipos de preguntas necesito?</a:t>
            </a:r>
          </a:p>
          <a:p>
            <a:pPr marL="742950" lvl="1" indent="-285750">
              <a:buFont typeface="Wingdings" charset="2"/>
              <a:buChar char="ü"/>
            </a:pPr>
            <a:r>
              <a:rPr lang="es-ES" dirty="0" smtClean="0"/>
              <a:t>Conocimiento</a:t>
            </a:r>
          </a:p>
          <a:p>
            <a:pPr marL="742950" lvl="1" indent="-285750">
              <a:buFont typeface="Wingdings" charset="2"/>
              <a:buChar char="ü"/>
            </a:pPr>
            <a:r>
              <a:rPr lang="es-ES" dirty="0" smtClean="0"/>
              <a:t>Actitudes</a:t>
            </a:r>
          </a:p>
          <a:p>
            <a:pPr marL="742950" lvl="1" indent="-285750">
              <a:buFont typeface="Wingdings" charset="2"/>
              <a:buChar char="ü"/>
            </a:pPr>
            <a:r>
              <a:rPr lang="es-ES" dirty="0" smtClean="0"/>
              <a:t>Hechos</a:t>
            </a:r>
          </a:p>
          <a:p>
            <a:pPr marL="342900" indent="-342900">
              <a:buFont typeface="+mj-lt"/>
              <a:buAutoNum type="arabicPeriod"/>
            </a:pPr>
            <a:endParaRPr lang="es-ES" dirty="0"/>
          </a:p>
          <a:p>
            <a:pPr marL="342900" indent="-342900">
              <a:buFont typeface="+mj-lt"/>
              <a:buAutoNum type="arabicPeriod" startAt="7"/>
            </a:pPr>
            <a:r>
              <a:rPr lang="es-ES" dirty="0" smtClean="0"/>
              <a:t>¿Qué formato tendrá el cuestionario?</a:t>
            </a:r>
          </a:p>
          <a:p>
            <a:pPr marL="800100" lvl="1" indent="-342900">
              <a:buFont typeface="Wingdings" charset="2"/>
              <a:buChar char="ü"/>
            </a:pPr>
            <a:r>
              <a:rPr lang="es-ES" dirty="0" smtClean="0"/>
              <a:t>Auto-administrado</a:t>
            </a:r>
          </a:p>
          <a:p>
            <a:pPr marL="800100" lvl="1" indent="-342900">
              <a:buFont typeface="Wingdings" charset="2"/>
              <a:buChar char="ü"/>
            </a:pPr>
            <a:r>
              <a:rPr lang="es-ES" dirty="0" smtClean="0"/>
              <a:t>Web</a:t>
            </a:r>
          </a:p>
          <a:p>
            <a:pPr marL="800100" lvl="1" indent="-342900">
              <a:buFont typeface="Wingdings" charset="2"/>
              <a:buChar char="ü"/>
            </a:pPr>
            <a:r>
              <a:rPr lang="es-ES" dirty="0" smtClean="0"/>
              <a:t>Telefónico</a:t>
            </a:r>
          </a:p>
          <a:p>
            <a:pPr marL="800100" lvl="1" indent="-342900">
              <a:buFont typeface="Wingdings" charset="2"/>
              <a:buChar char="ü"/>
            </a:pPr>
            <a:r>
              <a:rPr lang="es-ES" dirty="0" smtClean="0"/>
              <a:t>Cara a cara</a:t>
            </a:r>
          </a:p>
          <a:p>
            <a:pPr marL="342900" indent="-342900">
              <a:buFont typeface="+mj-lt"/>
              <a:buAutoNum type="arabicPeriod" startAt="7"/>
            </a:pPr>
            <a:endParaRPr lang="es-ES" dirty="0" smtClean="0"/>
          </a:p>
          <a:p>
            <a:pPr marL="342900" indent="-342900">
              <a:buAutoNum type="arabicPeriod" startAt="7"/>
            </a:pPr>
            <a:r>
              <a:rPr lang="es-ES" dirty="0" smtClean="0"/>
              <a:t>Secciones básicas mínimas</a:t>
            </a:r>
          </a:p>
          <a:p>
            <a:pPr marL="800100" lvl="1" indent="-342900">
              <a:buFont typeface="Wingdings" charset="2"/>
              <a:buChar char="ü"/>
            </a:pPr>
            <a:r>
              <a:rPr lang="es-ES" dirty="0" smtClean="0"/>
              <a:t>Encabezado: información básica de identificación y control</a:t>
            </a:r>
          </a:p>
          <a:p>
            <a:pPr marL="800100" lvl="1" indent="-342900">
              <a:buFont typeface="Wingdings" charset="2"/>
              <a:buChar char="ü"/>
            </a:pPr>
            <a:r>
              <a:rPr lang="es-ES" dirty="0" smtClean="0"/>
              <a:t>Introducción: acercamiento al entrevistado</a:t>
            </a:r>
          </a:p>
          <a:p>
            <a:pPr marL="800100" lvl="1" indent="-342900">
              <a:buFont typeface="Wingdings" charset="2"/>
              <a:buChar char="ü"/>
            </a:pPr>
            <a:r>
              <a:rPr lang="es-ES" dirty="0" smtClean="0"/>
              <a:t>Filtros / </a:t>
            </a:r>
            <a:r>
              <a:rPr lang="es-ES" dirty="0" err="1" smtClean="0"/>
              <a:t>respondente</a:t>
            </a:r>
            <a:r>
              <a:rPr lang="es-ES" dirty="0" smtClean="0"/>
              <a:t> aleatorio</a:t>
            </a:r>
          </a:p>
          <a:p>
            <a:pPr marL="800100" lvl="1" indent="-342900">
              <a:buFont typeface="Wingdings" charset="2"/>
              <a:buChar char="ü"/>
            </a:pPr>
            <a:r>
              <a:rPr lang="es-ES" dirty="0" smtClean="0"/>
              <a:t>Contenido: no olvides responder tu pregunta central de investigación</a:t>
            </a:r>
          </a:p>
          <a:p>
            <a:pPr marL="800100" lvl="1" indent="-342900">
              <a:buFont typeface="Wingdings" charset="2"/>
              <a:buChar char="ü"/>
            </a:pPr>
            <a:r>
              <a:rPr lang="es-ES" dirty="0" smtClean="0"/>
              <a:t>Demográficos: quién es mi </a:t>
            </a:r>
            <a:r>
              <a:rPr lang="es-ES" dirty="0" err="1" smtClean="0"/>
              <a:t>respondente</a:t>
            </a:r>
            <a:endParaRPr lang="es-ES" dirty="0" smtClean="0"/>
          </a:p>
          <a:p>
            <a:pPr marL="800100" lvl="1" indent="-342900">
              <a:buFont typeface="Wingdings" charset="2"/>
              <a:buChar char="ü"/>
            </a:pPr>
            <a:r>
              <a:rPr lang="es-ES" dirty="0" smtClean="0"/>
              <a:t>Aviso de privacidad</a:t>
            </a:r>
          </a:p>
          <a:p>
            <a:pPr marL="800100" lvl="1" indent="-342900">
              <a:buAutoNum type="alphaLcPeriod"/>
            </a:pPr>
            <a:endParaRPr lang="es-ES" dirty="0" smtClean="0"/>
          </a:p>
        </p:txBody>
      </p:sp>
    </p:spTree>
    <p:extLst>
      <p:ext uri="{BB962C8B-B14F-4D97-AF65-F5344CB8AC3E}">
        <p14:creationId xmlns:p14="http://schemas.microsoft.com/office/powerpoint/2010/main" val="739649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24912" y="903889"/>
            <a:ext cx="7388772" cy="5909310"/>
          </a:xfrm>
          <a:prstGeom prst="rect">
            <a:avLst/>
          </a:prstGeom>
          <a:noFill/>
        </p:spPr>
        <p:txBody>
          <a:bodyPr wrap="square" rtlCol="0">
            <a:spAutoFit/>
          </a:bodyPr>
          <a:lstStyle/>
          <a:p>
            <a:endParaRPr lang="es-ES" dirty="0"/>
          </a:p>
          <a:p>
            <a:pPr marL="342900" indent="-342900">
              <a:buFont typeface="+mj-lt"/>
              <a:buAutoNum type="arabicPeriod" startAt="9"/>
            </a:pPr>
            <a:r>
              <a:rPr lang="es-ES" dirty="0" smtClean="0"/>
              <a:t>¿Cómo lo voy a probar?</a:t>
            </a:r>
          </a:p>
          <a:p>
            <a:pPr marL="800100" lvl="1" indent="-342900">
              <a:buFont typeface="Wingdings" charset="2"/>
              <a:buChar char="ü"/>
            </a:pPr>
            <a:r>
              <a:rPr lang="es-ES" dirty="0" smtClean="0"/>
              <a:t>Prueba piloto</a:t>
            </a:r>
          </a:p>
          <a:p>
            <a:pPr marL="800100" lvl="1" indent="-342900">
              <a:buFont typeface="Wingdings" charset="2"/>
              <a:buChar char="ü"/>
            </a:pPr>
            <a:r>
              <a:rPr lang="es-ES" dirty="0" smtClean="0"/>
              <a:t>Cognitivas</a:t>
            </a:r>
          </a:p>
          <a:p>
            <a:pPr marL="800100" lvl="1" indent="-342900">
              <a:buFont typeface="Wingdings" charset="2"/>
              <a:buChar char="ü"/>
            </a:pPr>
            <a:r>
              <a:rPr lang="es-ES" dirty="0" smtClean="0"/>
              <a:t>Evaluación cuantitativa de cuestionario</a:t>
            </a:r>
          </a:p>
          <a:p>
            <a:pPr marL="800100" lvl="1" indent="-342900">
              <a:buFont typeface="Wingdings" charset="2"/>
              <a:buChar char="ü"/>
            </a:pPr>
            <a:endParaRPr lang="es-ES" dirty="0" smtClean="0"/>
          </a:p>
          <a:p>
            <a:pPr marL="342900" indent="-342900">
              <a:buAutoNum type="arabicPeriod" startAt="9"/>
            </a:pPr>
            <a:r>
              <a:rPr lang="es-ES" dirty="0" smtClean="0"/>
              <a:t>Revisar antes de cerrar mi cuestionario</a:t>
            </a:r>
          </a:p>
          <a:p>
            <a:pPr marL="800100" lvl="1" indent="-342900">
              <a:buFont typeface="Wingdings" charset="2"/>
              <a:buChar char="ü"/>
            </a:pPr>
            <a:r>
              <a:rPr lang="es-ES" dirty="0" smtClean="0"/>
              <a:t>¿Estoy evitando el sesgo?</a:t>
            </a:r>
          </a:p>
          <a:p>
            <a:pPr marL="800100" lvl="1" indent="-342900">
              <a:buFont typeface="Wingdings" charset="2"/>
              <a:buChar char="ü"/>
            </a:pPr>
            <a:r>
              <a:rPr lang="es-ES" dirty="0" smtClean="0"/>
              <a:t>¿Estoy minimizando la varianza?</a:t>
            </a:r>
          </a:p>
          <a:p>
            <a:pPr marL="800100" lvl="1" indent="-342900">
              <a:buFont typeface="Wingdings" charset="2"/>
              <a:buChar char="ü"/>
            </a:pPr>
            <a:r>
              <a:rPr lang="es-ES" dirty="0" smtClean="0"/>
              <a:t>¿Es comprensible el lenguaje para mi audiencia?</a:t>
            </a:r>
          </a:p>
          <a:p>
            <a:pPr marL="800100" lvl="1" indent="-342900">
              <a:buFont typeface="Wingdings" charset="2"/>
              <a:buChar char="ü"/>
            </a:pPr>
            <a:r>
              <a:rPr lang="es-ES" dirty="0" smtClean="0"/>
              <a:t>¿Cada pregunta tiene un propósito claro?</a:t>
            </a:r>
          </a:p>
          <a:p>
            <a:pPr marL="800100" lvl="1" indent="-342900">
              <a:buFont typeface="Wingdings" charset="2"/>
              <a:buChar char="ü"/>
            </a:pPr>
            <a:r>
              <a:rPr lang="es-ES" dirty="0" smtClean="0"/>
              <a:t>¿En qué errores puedo estar cayendo?</a:t>
            </a:r>
          </a:p>
          <a:p>
            <a:pPr marL="800100" lvl="1" indent="-342900">
              <a:buFont typeface="Wingdings" charset="2"/>
              <a:buChar char="ü"/>
            </a:pPr>
            <a:r>
              <a:rPr lang="es-ES" dirty="0" smtClean="0"/>
              <a:t>Confiabilidad y validez</a:t>
            </a:r>
          </a:p>
          <a:p>
            <a:pPr marL="800100" lvl="1" indent="-342900">
              <a:buAutoNum type="alphaLcPeriod"/>
            </a:pPr>
            <a:endParaRPr lang="es-ES" dirty="0" smtClean="0"/>
          </a:p>
          <a:p>
            <a:pPr marL="342900" indent="-342900">
              <a:buAutoNum type="arabicPeriod" startAt="9"/>
            </a:pPr>
            <a:r>
              <a:rPr lang="es-ES" dirty="0" smtClean="0"/>
              <a:t>No olvides quién va a aplicar tu cuestionario:</a:t>
            </a:r>
          </a:p>
          <a:p>
            <a:pPr marL="800100" lvl="1" indent="-342900">
              <a:buFont typeface="Wingdings" charset="2"/>
              <a:buChar char="ü"/>
            </a:pPr>
            <a:r>
              <a:rPr lang="es-ES" dirty="0" smtClean="0"/>
              <a:t>¿Son claras las indicaciones?</a:t>
            </a:r>
          </a:p>
          <a:p>
            <a:pPr marL="800100" lvl="1" indent="-342900">
              <a:buFont typeface="Wingdings" charset="2"/>
              <a:buChar char="ü"/>
            </a:pPr>
            <a:r>
              <a:rPr lang="es-ES" dirty="0" smtClean="0"/>
              <a:t>¿Ya está listo el manual para el encuestador?</a:t>
            </a:r>
          </a:p>
          <a:p>
            <a:pPr marL="800100" lvl="1" indent="-342900">
              <a:buFont typeface="Wingdings" charset="2"/>
              <a:buChar char="ü"/>
            </a:pPr>
            <a:r>
              <a:rPr lang="es-ES" dirty="0" smtClean="0"/>
              <a:t>Verifica y graba la capacitación</a:t>
            </a:r>
          </a:p>
          <a:p>
            <a:pPr marL="800100" lvl="1" indent="-342900">
              <a:buFont typeface="Wingdings" charset="2"/>
              <a:buChar char="ü"/>
            </a:pPr>
            <a:r>
              <a:rPr lang="es-ES" dirty="0" smtClean="0"/>
              <a:t>Monitorea quiénes serán los encuestadores</a:t>
            </a:r>
          </a:p>
          <a:p>
            <a:pPr marL="342900" indent="-342900">
              <a:buAutoNum type="arabicPeriod" startAt="9"/>
            </a:pPr>
            <a:endParaRPr lang="es-ES" dirty="0" smtClean="0"/>
          </a:p>
          <a:p>
            <a:pPr marL="342900" indent="-342900">
              <a:buAutoNum type="arabicPeriod" startAt="9"/>
            </a:pPr>
            <a:endParaRPr lang="es-ES_tradnl" dirty="0"/>
          </a:p>
        </p:txBody>
      </p:sp>
    </p:spTree>
    <p:extLst>
      <p:ext uri="{BB962C8B-B14F-4D97-AF65-F5344CB8AC3E}">
        <p14:creationId xmlns:p14="http://schemas.microsoft.com/office/powerpoint/2010/main" val="29426439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248" y="1006323"/>
            <a:ext cx="3691650" cy="4732679"/>
          </a:xfrm>
          <a:prstGeom prst="rect">
            <a:avLst/>
          </a:prstGeom>
        </p:spPr>
      </p:pic>
      <p:sp>
        <p:nvSpPr>
          <p:cNvPr id="24" name="Rectángulo 23"/>
          <p:cNvSpPr/>
          <p:nvPr/>
        </p:nvSpPr>
        <p:spPr>
          <a:xfrm>
            <a:off x="4958153" y="3548650"/>
            <a:ext cx="3640594" cy="405239"/>
          </a:xfrm>
          <a:prstGeom prst="rect">
            <a:avLst/>
          </a:prstGeom>
          <a:noFill/>
          <a:ln>
            <a:noFill/>
          </a:ln>
        </p:spPr>
        <p:txBody>
          <a:bodyPr wrap="square">
            <a:spAutoFit/>
          </a:bodyPr>
          <a:lstStyle/>
          <a:p>
            <a:pPr>
              <a:lnSpc>
                <a:spcPct val="110000"/>
              </a:lnSpc>
            </a:pPr>
            <a:r>
              <a:rPr lang="es-ES_tradnl" altLang="es-ES_tradnl" sz="2000" dirty="0" smtClean="0">
                <a:solidFill>
                  <a:schemeClr val="tx1">
                    <a:lumMod val="75000"/>
                    <a:lumOff val="25000"/>
                  </a:schemeClr>
                </a:solidFill>
                <a:latin typeface="Franklin Gothic Medium" charset="0"/>
              </a:rPr>
              <a:t>Toma </a:t>
            </a:r>
            <a:r>
              <a:rPr lang="es-ES_tradnl" altLang="es-ES_tradnl" sz="2000" dirty="0">
                <a:solidFill>
                  <a:schemeClr val="tx1">
                    <a:lumMod val="75000"/>
                    <a:lumOff val="25000"/>
                  </a:schemeClr>
                </a:solidFill>
                <a:latin typeface="Franklin Gothic Medium" charset="0"/>
              </a:rPr>
              <a:t>de decisión o </a:t>
            </a:r>
            <a:r>
              <a:rPr lang="es-ES_tradnl" altLang="es-ES_tradnl" sz="2000" dirty="0" smtClean="0">
                <a:solidFill>
                  <a:schemeClr val="tx1">
                    <a:lumMod val="75000"/>
                    <a:lumOff val="25000"/>
                  </a:schemeClr>
                </a:solidFill>
                <a:latin typeface="Franklin Gothic Medium" charset="0"/>
              </a:rPr>
              <a:t>juicio</a:t>
            </a:r>
            <a:r>
              <a:rPr lang="es-ES_tradnl" altLang="es-ES_tradnl" sz="1200" dirty="0" smtClean="0">
                <a:solidFill>
                  <a:schemeClr val="tx1">
                    <a:lumMod val="75000"/>
                    <a:lumOff val="25000"/>
                  </a:schemeClr>
                </a:solidFill>
                <a:latin typeface="Franklin Gothic Medium" charset="0"/>
              </a:rPr>
              <a:t> </a:t>
            </a:r>
            <a:endParaRPr lang="es-ES_tradnl" altLang="es-ES_tradnl" sz="1200" dirty="0">
              <a:solidFill>
                <a:schemeClr val="tx1">
                  <a:lumMod val="75000"/>
                  <a:lumOff val="25000"/>
                </a:schemeClr>
              </a:solidFill>
              <a:latin typeface="Franklin Gothic Medium" charset="0"/>
            </a:endParaRPr>
          </a:p>
        </p:txBody>
      </p:sp>
      <p:sp>
        <p:nvSpPr>
          <p:cNvPr id="30" name="Abrir llave 29"/>
          <p:cNvSpPr/>
          <p:nvPr/>
        </p:nvSpPr>
        <p:spPr>
          <a:xfrm>
            <a:off x="4498960" y="1025373"/>
            <a:ext cx="656858" cy="4945822"/>
          </a:xfrm>
          <a:prstGeom prst="leftBrace">
            <a:avLst>
              <a:gd name="adj1" fmla="val 41670"/>
              <a:gd name="adj2" fmla="val 48116"/>
            </a:avLst>
          </a:prstGeom>
          <a:ln w="12700">
            <a:solidFill>
              <a:schemeClr val="tx1">
                <a:lumMod val="50000"/>
                <a:lumOff val="50000"/>
              </a:schemeClr>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s-ES">
              <a:solidFill>
                <a:srgbClr val="629416"/>
              </a:solidFill>
            </a:endParaRPr>
          </a:p>
        </p:txBody>
      </p:sp>
      <p:sp>
        <p:nvSpPr>
          <p:cNvPr id="22" name="Rectángulo 21"/>
          <p:cNvSpPr/>
          <p:nvPr/>
        </p:nvSpPr>
        <p:spPr>
          <a:xfrm>
            <a:off x="4958153" y="4050532"/>
            <a:ext cx="3704600" cy="1938992"/>
          </a:xfrm>
          <a:prstGeom prst="rect">
            <a:avLst/>
          </a:prstGeom>
        </p:spPr>
        <p:txBody>
          <a:bodyPr wrap="square">
            <a:spAutoFit/>
          </a:bodyPr>
          <a:lstStyle/>
          <a:p>
            <a:r>
              <a:rPr lang="es-ES_tradnl" altLang="es-ES_tradnl" sz="1200" dirty="0">
                <a:solidFill>
                  <a:schemeClr val="tx1">
                    <a:lumMod val="75000"/>
                    <a:lumOff val="25000"/>
                  </a:schemeClr>
                </a:solidFill>
                <a:latin typeface="+mn-lt"/>
              </a:rPr>
              <a:t>Después de hacernos una idea, tomamos una decisión sobre qué se nos está preguntando. Es posible expandir el proceso mental dependiendo de la frecuencia con la que ocurre el evento para cada persona. Si preguntamos por rangos más amplios de tiempo, es menos precisa la respuesta, dependiendo de la frecuencia de un </a:t>
            </a:r>
            <a:r>
              <a:rPr lang="es-ES_tradnl" altLang="es-ES_tradnl" sz="1200" dirty="0" smtClean="0">
                <a:solidFill>
                  <a:schemeClr val="tx1">
                    <a:lumMod val="75000"/>
                    <a:lumOff val="25000"/>
                  </a:schemeClr>
                </a:solidFill>
                <a:latin typeface="+mn-lt"/>
              </a:rPr>
              <a:t>evento.</a:t>
            </a:r>
          </a:p>
          <a:p>
            <a:endParaRPr lang="es-ES_tradnl" altLang="es-ES_tradnl" sz="1200" dirty="0">
              <a:solidFill>
                <a:schemeClr val="tx1">
                  <a:lumMod val="75000"/>
                  <a:lumOff val="25000"/>
                </a:schemeClr>
              </a:solidFill>
              <a:latin typeface="+mn-lt"/>
            </a:endParaRPr>
          </a:p>
          <a:p>
            <a:r>
              <a:rPr lang="es-ES_tradnl" altLang="es-ES_tradnl" sz="1200" dirty="0" smtClean="0">
                <a:solidFill>
                  <a:schemeClr val="tx1">
                    <a:lumMod val="75000"/>
                    <a:lumOff val="25000"/>
                  </a:schemeClr>
                </a:solidFill>
                <a:latin typeface="+mj-lt"/>
              </a:rPr>
              <a:t>Ejemplo</a:t>
            </a:r>
            <a:r>
              <a:rPr lang="es-ES_tradnl" altLang="es-ES_tradnl" sz="1200" dirty="0">
                <a:solidFill>
                  <a:schemeClr val="tx1">
                    <a:lumMod val="75000"/>
                    <a:lumOff val="25000"/>
                  </a:schemeClr>
                </a:solidFill>
                <a:latin typeface="+mj-lt"/>
              </a:rPr>
              <a:t>: </a:t>
            </a:r>
            <a:r>
              <a:rPr lang="es-ES_tradnl" altLang="es-ES_tradnl" sz="1200" dirty="0">
                <a:solidFill>
                  <a:schemeClr val="tx1">
                    <a:lumMod val="75000"/>
                    <a:lumOff val="25000"/>
                  </a:schemeClr>
                </a:solidFill>
                <a:latin typeface="+mn-lt"/>
              </a:rPr>
              <a:t>consumo de aspirinas vs consumo de autos</a:t>
            </a:r>
          </a:p>
          <a:p>
            <a:endParaRPr lang="es-MX" sz="1200" dirty="0">
              <a:solidFill>
                <a:schemeClr val="tx1">
                  <a:lumMod val="75000"/>
                  <a:lumOff val="25000"/>
                </a:schemeClr>
              </a:solidFill>
              <a:latin typeface="+mn-lt"/>
            </a:endParaRPr>
          </a:p>
        </p:txBody>
      </p:sp>
      <p:sp>
        <p:nvSpPr>
          <p:cNvPr id="23" name="Rectángulo 22"/>
          <p:cNvSpPr/>
          <p:nvPr/>
        </p:nvSpPr>
        <p:spPr>
          <a:xfrm>
            <a:off x="4958153" y="1374351"/>
            <a:ext cx="3640594" cy="405239"/>
          </a:xfrm>
          <a:prstGeom prst="rect">
            <a:avLst/>
          </a:prstGeom>
          <a:noFill/>
          <a:ln>
            <a:noFill/>
          </a:ln>
        </p:spPr>
        <p:txBody>
          <a:bodyPr wrap="square">
            <a:spAutoFit/>
          </a:bodyPr>
          <a:lstStyle/>
          <a:p>
            <a:pPr>
              <a:lnSpc>
                <a:spcPct val="110000"/>
              </a:lnSpc>
            </a:pPr>
            <a:r>
              <a:rPr lang="es-ES_tradnl" altLang="es-ES_tradnl" sz="2000" dirty="0">
                <a:solidFill>
                  <a:schemeClr val="tx1">
                    <a:lumMod val="75000"/>
                    <a:lumOff val="25000"/>
                  </a:schemeClr>
                </a:solidFill>
                <a:latin typeface="Franklin Gothic Medium" charset="0"/>
              </a:rPr>
              <a:t>Codificar la </a:t>
            </a:r>
            <a:r>
              <a:rPr lang="es-ES_tradnl" altLang="es-ES_tradnl" sz="2000" dirty="0" smtClean="0">
                <a:solidFill>
                  <a:schemeClr val="tx1">
                    <a:lumMod val="75000"/>
                    <a:lumOff val="25000"/>
                  </a:schemeClr>
                </a:solidFill>
                <a:latin typeface="Franklin Gothic Medium" charset="0"/>
              </a:rPr>
              <a:t>pregunta </a:t>
            </a:r>
            <a:endParaRPr lang="es-ES_tradnl" altLang="es-ES_tradnl" sz="2000" dirty="0">
              <a:solidFill>
                <a:schemeClr val="tx1">
                  <a:lumMod val="75000"/>
                  <a:lumOff val="25000"/>
                </a:schemeClr>
              </a:solidFill>
              <a:latin typeface="Franklin Gothic Medium" charset="0"/>
            </a:endParaRPr>
          </a:p>
        </p:txBody>
      </p:sp>
      <p:sp>
        <p:nvSpPr>
          <p:cNvPr id="32" name="Rectángulo 31"/>
          <p:cNvSpPr/>
          <p:nvPr/>
        </p:nvSpPr>
        <p:spPr>
          <a:xfrm>
            <a:off x="4958153" y="1876233"/>
            <a:ext cx="3704600" cy="461665"/>
          </a:xfrm>
          <a:prstGeom prst="rect">
            <a:avLst/>
          </a:prstGeom>
        </p:spPr>
        <p:txBody>
          <a:bodyPr wrap="square">
            <a:spAutoFit/>
          </a:bodyPr>
          <a:lstStyle/>
          <a:p>
            <a:r>
              <a:rPr lang="es-ES_tradnl" altLang="es-ES_tradnl" sz="1200" dirty="0">
                <a:solidFill>
                  <a:schemeClr val="tx1">
                    <a:lumMod val="75000"/>
                    <a:lumOff val="25000"/>
                  </a:schemeClr>
                </a:solidFill>
                <a:latin typeface="+mn-lt"/>
              </a:rPr>
              <a:t>Para responder cualquier pregunta, primero debemos entender qué se nos está preguntando</a:t>
            </a:r>
          </a:p>
        </p:txBody>
      </p:sp>
    </p:spTree>
    <p:extLst>
      <p:ext uri="{BB962C8B-B14F-4D97-AF65-F5344CB8AC3E}">
        <p14:creationId xmlns:p14="http://schemas.microsoft.com/office/powerpoint/2010/main" val="13572287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187348" y="4020198"/>
            <a:ext cx="3640594" cy="405239"/>
          </a:xfrm>
          <a:prstGeom prst="rect">
            <a:avLst/>
          </a:prstGeom>
          <a:noFill/>
          <a:ln>
            <a:noFill/>
          </a:ln>
        </p:spPr>
        <p:txBody>
          <a:bodyPr wrap="square">
            <a:spAutoFit/>
          </a:bodyPr>
          <a:lstStyle/>
          <a:p>
            <a:pPr>
              <a:lnSpc>
                <a:spcPct val="110000"/>
              </a:lnSpc>
            </a:pPr>
            <a:r>
              <a:rPr lang="es-ES_tradnl" altLang="es-ES_tradnl" sz="2000" dirty="0">
                <a:solidFill>
                  <a:schemeClr val="tx1">
                    <a:lumMod val="75000"/>
                    <a:lumOff val="25000"/>
                  </a:schemeClr>
                </a:solidFill>
                <a:latin typeface="Franklin Gothic Medium" charset="0"/>
              </a:rPr>
              <a:t>Responder</a:t>
            </a:r>
          </a:p>
        </p:txBody>
      </p:sp>
      <p:sp>
        <p:nvSpPr>
          <p:cNvPr id="3" name="Abrir llave 2"/>
          <p:cNvSpPr/>
          <p:nvPr/>
        </p:nvSpPr>
        <p:spPr>
          <a:xfrm>
            <a:off x="4728155" y="1025373"/>
            <a:ext cx="656858" cy="4945822"/>
          </a:xfrm>
          <a:prstGeom prst="leftBrace">
            <a:avLst>
              <a:gd name="adj1" fmla="val 41670"/>
              <a:gd name="adj2" fmla="val 48116"/>
            </a:avLst>
          </a:prstGeom>
          <a:ln w="12700">
            <a:solidFill>
              <a:schemeClr val="tx1">
                <a:lumMod val="50000"/>
                <a:lumOff val="50000"/>
              </a:schemeClr>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s-ES">
              <a:solidFill>
                <a:srgbClr val="629416"/>
              </a:solidFill>
            </a:endParaRPr>
          </a:p>
        </p:txBody>
      </p:sp>
      <p:sp>
        <p:nvSpPr>
          <p:cNvPr id="4" name="Rectángulo 3"/>
          <p:cNvSpPr/>
          <p:nvPr/>
        </p:nvSpPr>
        <p:spPr>
          <a:xfrm>
            <a:off x="5187348" y="4522080"/>
            <a:ext cx="3704600" cy="830997"/>
          </a:xfrm>
          <a:prstGeom prst="rect">
            <a:avLst/>
          </a:prstGeom>
        </p:spPr>
        <p:txBody>
          <a:bodyPr wrap="square">
            <a:spAutoFit/>
          </a:bodyPr>
          <a:lstStyle/>
          <a:p>
            <a:r>
              <a:rPr lang="es-ES_tradnl" altLang="es-ES_tradnl" sz="1200" dirty="0">
                <a:solidFill>
                  <a:schemeClr val="tx1">
                    <a:lumMod val="75000"/>
                    <a:lumOff val="25000"/>
                  </a:schemeClr>
                </a:solidFill>
                <a:latin typeface="+mn-lt"/>
              </a:rPr>
              <a:t>Debemos recodificar la información de alguna manera (verbal o escrita). Entendemos la respuesta como el resultado de un proceso, no sólo la selección entre alternativas. </a:t>
            </a:r>
          </a:p>
        </p:txBody>
      </p:sp>
      <p:sp>
        <p:nvSpPr>
          <p:cNvPr id="5" name="Rectángulo 4"/>
          <p:cNvSpPr/>
          <p:nvPr/>
        </p:nvSpPr>
        <p:spPr>
          <a:xfrm>
            <a:off x="5187347" y="1374351"/>
            <a:ext cx="3640595" cy="701731"/>
          </a:xfrm>
          <a:prstGeom prst="rect">
            <a:avLst/>
          </a:prstGeom>
          <a:noFill/>
          <a:ln>
            <a:noFill/>
          </a:ln>
        </p:spPr>
        <p:txBody>
          <a:bodyPr wrap="square">
            <a:spAutoFit/>
          </a:bodyPr>
          <a:lstStyle/>
          <a:p>
            <a:pPr>
              <a:lnSpc>
                <a:spcPct val="110000"/>
              </a:lnSpc>
            </a:pPr>
            <a:r>
              <a:rPr lang="es-ES_tradnl" altLang="es-ES_tradnl" sz="2000" dirty="0" smtClean="0">
                <a:solidFill>
                  <a:schemeClr val="tx1">
                    <a:lumMod val="75000"/>
                    <a:lumOff val="25000"/>
                  </a:schemeClr>
                </a:solidFill>
                <a:latin typeface="Franklin Gothic Medium" charset="0"/>
              </a:rPr>
              <a:t>Traer información:</a:t>
            </a:r>
          </a:p>
          <a:p>
            <a:pPr>
              <a:lnSpc>
                <a:spcPct val="110000"/>
              </a:lnSpc>
            </a:pPr>
            <a:r>
              <a:rPr lang="es-ES_tradnl" altLang="es-ES_tradnl" sz="1600" dirty="0" smtClean="0">
                <a:solidFill>
                  <a:schemeClr val="tx1">
                    <a:lumMod val="75000"/>
                    <a:lumOff val="25000"/>
                  </a:schemeClr>
                </a:solidFill>
                <a:latin typeface="Franklin Gothic Medium" charset="0"/>
              </a:rPr>
              <a:t>recordar / estimar</a:t>
            </a:r>
          </a:p>
        </p:txBody>
      </p:sp>
      <p:sp>
        <p:nvSpPr>
          <p:cNvPr id="6" name="Rectángulo 5"/>
          <p:cNvSpPr/>
          <p:nvPr/>
        </p:nvSpPr>
        <p:spPr>
          <a:xfrm>
            <a:off x="5187348" y="2238489"/>
            <a:ext cx="3640594" cy="1015663"/>
          </a:xfrm>
          <a:prstGeom prst="rect">
            <a:avLst/>
          </a:prstGeom>
        </p:spPr>
        <p:txBody>
          <a:bodyPr wrap="square">
            <a:spAutoFit/>
          </a:bodyPr>
          <a:lstStyle/>
          <a:p>
            <a:r>
              <a:rPr lang="es-ES_tradnl" altLang="es-ES_tradnl" sz="1200" dirty="0">
                <a:solidFill>
                  <a:schemeClr val="tx1">
                    <a:lumMod val="75000"/>
                    <a:lumOff val="25000"/>
                  </a:schemeClr>
                </a:solidFill>
                <a:latin typeface="+mn-lt"/>
              </a:rPr>
              <a:t>Se busca en la memoria la información relevante. Suponemos que somos capaces de almacenar información y recuperarla. Depende de los recuerdos y las estimaciones que pueda hacer quien responde. Episodios únicos vs. conductas frecuentes</a:t>
            </a:r>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9632"/>
            <a:ext cx="4836209" cy="4309039"/>
          </a:xfrm>
          <a:prstGeom prst="rect">
            <a:avLst/>
          </a:prstGeom>
        </p:spPr>
      </p:pic>
    </p:spTree>
    <p:extLst>
      <p:ext uri="{BB962C8B-B14F-4D97-AF65-F5344CB8AC3E}">
        <p14:creationId xmlns:p14="http://schemas.microsoft.com/office/powerpoint/2010/main" val="5178309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Conector recto 24"/>
          <p:cNvCxnSpPr/>
          <p:nvPr/>
        </p:nvCxnSpPr>
        <p:spPr>
          <a:xfrm>
            <a:off x="4360723" y="1702116"/>
            <a:ext cx="0" cy="3844574"/>
          </a:xfrm>
          <a:prstGeom prst="line">
            <a:avLst/>
          </a:prstGeom>
          <a:ln w="3175" cmpd="sng">
            <a:solidFill>
              <a:schemeClr val="tx1">
                <a:lumMod val="75000"/>
                <a:lumOff val="2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35" name="Rectángulo 34"/>
          <p:cNvSpPr/>
          <p:nvPr/>
        </p:nvSpPr>
        <p:spPr>
          <a:xfrm>
            <a:off x="720260" y="784411"/>
            <a:ext cx="3640594" cy="405239"/>
          </a:xfrm>
          <a:prstGeom prst="rect">
            <a:avLst/>
          </a:prstGeom>
          <a:noFill/>
          <a:ln>
            <a:noFill/>
          </a:ln>
        </p:spPr>
        <p:txBody>
          <a:bodyPr wrap="square">
            <a:spAutoFit/>
          </a:bodyPr>
          <a:lstStyle/>
          <a:p>
            <a:pPr>
              <a:lnSpc>
                <a:spcPct val="110000"/>
              </a:lnSpc>
            </a:pPr>
            <a:r>
              <a:rPr lang="es-ES_tradnl" sz="2000" dirty="0">
                <a:solidFill>
                  <a:schemeClr val="tx1">
                    <a:lumMod val="75000"/>
                    <a:lumOff val="25000"/>
                  </a:schemeClr>
                </a:solidFill>
                <a:latin typeface="Franklin Gothic Medium" charset="0"/>
              </a:rPr>
              <a:t>Esquema </a:t>
            </a:r>
            <a:r>
              <a:rPr lang="es-ES_tradnl" sz="2000" dirty="0" smtClean="0">
                <a:solidFill>
                  <a:schemeClr val="tx1">
                    <a:lumMod val="75000"/>
                    <a:lumOff val="25000"/>
                  </a:schemeClr>
                </a:solidFill>
                <a:latin typeface="Franklin Gothic Medium" charset="0"/>
              </a:rPr>
              <a:t>general</a:t>
            </a:r>
            <a:endParaRPr lang="es-ES_tradnl" altLang="es-ES_tradnl" sz="2000" dirty="0">
              <a:solidFill>
                <a:schemeClr val="tx1">
                  <a:lumMod val="75000"/>
                  <a:lumOff val="25000"/>
                </a:schemeClr>
              </a:solidFill>
              <a:latin typeface="Franklin Gothic Medium" charset="0"/>
            </a:endParaRPr>
          </a:p>
        </p:txBody>
      </p:sp>
      <p:sp>
        <p:nvSpPr>
          <p:cNvPr id="36" name="Rectángulo 35"/>
          <p:cNvSpPr/>
          <p:nvPr/>
        </p:nvSpPr>
        <p:spPr>
          <a:xfrm>
            <a:off x="4722441" y="1798759"/>
            <a:ext cx="3704600" cy="4031873"/>
          </a:xfrm>
          <a:prstGeom prst="rect">
            <a:avLst/>
          </a:prstGeom>
        </p:spPr>
        <p:txBody>
          <a:bodyPr wrap="square">
            <a:spAutoFit/>
          </a:bodyPr>
          <a:lstStyle/>
          <a:p>
            <a:r>
              <a:rPr lang="es-ES_tradnl" dirty="0">
                <a:solidFill>
                  <a:schemeClr val="tx1">
                    <a:lumMod val="75000"/>
                    <a:lumOff val="25000"/>
                  </a:schemeClr>
                </a:solidFill>
                <a:latin typeface="+mn-lt"/>
              </a:rPr>
              <a:t>¿C</a:t>
            </a:r>
            <a:r>
              <a:rPr lang="es-ES" dirty="0">
                <a:solidFill>
                  <a:schemeClr val="tx1">
                    <a:lumMod val="75000"/>
                    <a:lumOff val="25000"/>
                  </a:schemeClr>
                </a:solidFill>
                <a:latin typeface="+mn-lt"/>
              </a:rPr>
              <a:t>ómo defino un esquema</a:t>
            </a:r>
            <a:r>
              <a:rPr lang="es-ES" dirty="0" smtClean="0">
                <a:solidFill>
                  <a:schemeClr val="tx1">
                    <a:lumMod val="75000"/>
                    <a:lumOff val="25000"/>
                  </a:schemeClr>
                </a:solidFill>
                <a:latin typeface="+mn-lt"/>
              </a:rPr>
              <a:t>?</a:t>
            </a:r>
          </a:p>
          <a:p>
            <a:endParaRPr lang="es-ES" dirty="0" smtClean="0">
              <a:solidFill>
                <a:schemeClr val="tx1">
                  <a:lumMod val="75000"/>
                  <a:lumOff val="25000"/>
                </a:schemeClr>
              </a:solidFill>
              <a:latin typeface="+mn-lt"/>
            </a:endParaRPr>
          </a:p>
          <a:p>
            <a:pPr marL="742950" lvl="1" indent="-285750">
              <a:buFont typeface="Arial" charset="0"/>
              <a:buChar char="•"/>
            </a:pPr>
            <a:r>
              <a:rPr lang="es-ES" sz="1400" dirty="0">
                <a:solidFill>
                  <a:schemeClr val="tx1">
                    <a:lumMod val="75000"/>
                    <a:lumOff val="25000"/>
                  </a:schemeClr>
                </a:solidFill>
                <a:latin typeface="+mn-lt"/>
              </a:rPr>
              <a:t>Objetivo central	</a:t>
            </a:r>
          </a:p>
          <a:p>
            <a:pPr marL="742950" lvl="1" indent="-285750">
              <a:buFont typeface="Arial" charset="0"/>
              <a:buChar char="•"/>
            </a:pPr>
            <a:r>
              <a:rPr lang="es-ES" sz="1400" dirty="0">
                <a:solidFill>
                  <a:schemeClr val="tx1">
                    <a:lumMod val="75000"/>
                    <a:lumOff val="25000"/>
                  </a:schemeClr>
                </a:solidFill>
                <a:latin typeface="+mn-lt"/>
              </a:rPr>
              <a:t>Grandes temas de interés</a:t>
            </a:r>
          </a:p>
          <a:p>
            <a:pPr marL="742950" lvl="1" indent="-285750">
              <a:buFont typeface="Arial" charset="0"/>
              <a:buChar char="•"/>
            </a:pPr>
            <a:r>
              <a:rPr lang="es-ES" sz="1400" dirty="0">
                <a:solidFill>
                  <a:schemeClr val="tx1">
                    <a:lumMod val="75000"/>
                    <a:lumOff val="25000"/>
                  </a:schemeClr>
                </a:solidFill>
                <a:latin typeface="+mn-lt"/>
              </a:rPr>
              <a:t>Revisión de literatura</a:t>
            </a:r>
          </a:p>
          <a:p>
            <a:pPr marL="742950" lvl="1" indent="-285750">
              <a:buFont typeface="Arial" charset="0"/>
              <a:buChar char="•"/>
            </a:pPr>
            <a:r>
              <a:rPr lang="es-ES" sz="1400" dirty="0">
                <a:solidFill>
                  <a:schemeClr val="tx1">
                    <a:lumMod val="75000"/>
                    <a:lumOff val="25000"/>
                  </a:schemeClr>
                </a:solidFill>
                <a:latin typeface="+mn-lt"/>
              </a:rPr>
              <a:t>Desarrollo de modelo</a:t>
            </a:r>
          </a:p>
          <a:p>
            <a:pPr marL="742950" lvl="1" indent="-285750">
              <a:buFont typeface="Arial" charset="0"/>
              <a:buChar char="•"/>
            </a:pPr>
            <a:r>
              <a:rPr lang="es-ES" sz="1400" dirty="0">
                <a:solidFill>
                  <a:schemeClr val="tx1">
                    <a:lumMod val="75000"/>
                    <a:lumOff val="25000"/>
                  </a:schemeClr>
                </a:solidFill>
                <a:latin typeface="+mn-lt"/>
              </a:rPr>
              <a:t>Desarrollo de un plan de </a:t>
            </a:r>
            <a:r>
              <a:rPr lang="es-ES" sz="1400" dirty="0" smtClean="0">
                <a:solidFill>
                  <a:schemeClr val="tx1">
                    <a:lumMod val="75000"/>
                    <a:lumOff val="25000"/>
                  </a:schemeClr>
                </a:solidFill>
                <a:latin typeface="+mn-lt"/>
              </a:rPr>
              <a:t>análisis</a:t>
            </a:r>
          </a:p>
          <a:p>
            <a:pPr marL="742950" lvl="1" indent="-285750">
              <a:buFont typeface="Arial" charset="0"/>
              <a:buChar char="•"/>
            </a:pPr>
            <a:endParaRPr lang="es-ES" sz="1400" dirty="0">
              <a:solidFill>
                <a:schemeClr val="tx1">
                  <a:lumMod val="75000"/>
                  <a:lumOff val="25000"/>
                </a:schemeClr>
              </a:solidFill>
              <a:latin typeface="+mn-lt"/>
            </a:endParaRPr>
          </a:p>
          <a:p>
            <a:r>
              <a:rPr lang="es-ES" dirty="0">
                <a:solidFill>
                  <a:schemeClr val="tx1">
                    <a:lumMod val="75000"/>
                    <a:lumOff val="25000"/>
                  </a:schemeClr>
                </a:solidFill>
                <a:latin typeface="+mn-lt"/>
              </a:rPr>
              <a:t>Matriz de </a:t>
            </a:r>
            <a:r>
              <a:rPr lang="es-ES" dirty="0" smtClean="0">
                <a:solidFill>
                  <a:schemeClr val="tx1">
                    <a:lumMod val="75000"/>
                    <a:lumOff val="25000"/>
                  </a:schemeClr>
                </a:solidFill>
                <a:latin typeface="+mn-lt"/>
              </a:rPr>
              <a:t>variables</a:t>
            </a:r>
          </a:p>
          <a:p>
            <a:endParaRPr lang="es-ES" dirty="0">
              <a:solidFill>
                <a:schemeClr val="tx1">
                  <a:lumMod val="75000"/>
                  <a:lumOff val="25000"/>
                </a:schemeClr>
              </a:solidFill>
              <a:latin typeface="+mn-lt"/>
            </a:endParaRPr>
          </a:p>
          <a:p>
            <a:r>
              <a:rPr lang="es-ES" dirty="0">
                <a:solidFill>
                  <a:schemeClr val="tx1">
                    <a:lumMod val="75000"/>
                    <a:lumOff val="25000"/>
                  </a:schemeClr>
                </a:solidFill>
                <a:latin typeface="+mn-lt"/>
              </a:rPr>
              <a:t>Potenciales efectos </a:t>
            </a:r>
            <a:r>
              <a:rPr lang="es-ES" dirty="0" smtClean="0">
                <a:solidFill>
                  <a:schemeClr val="tx1">
                    <a:lumMod val="75000"/>
                    <a:lumOff val="25000"/>
                  </a:schemeClr>
                </a:solidFill>
                <a:latin typeface="+mn-lt"/>
              </a:rPr>
              <a:t>cuestionario</a:t>
            </a:r>
          </a:p>
          <a:p>
            <a:endParaRPr lang="es-ES" dirty="0">
              <a:solidFill>
                <a:schemeClr val="tx1">
                  <a:lumMod val="75000"/>
                  <a:lumOff val="25000"/>
                </a:schemeClr>
              </a:solidFill>
              <a:latin typeface="+mn-lt"/>
            </a:endParaRPr>
          </a:p>
          <a:p>
            <a:r>
              <a:rPr lang="es-ES" dirty="0">
                <a:solidFill>
                  <a:schemeClr val="tx1">
                    <a:lumMod val="75000"/>
                    <a:lumOff val="25000"/>
                  </a:schemeClr>
                </a:solidFill>
                <a:latin typeface="+mn-lt"/>
              </a:rPr>
              <a:t>Organizo un esquema</a:t>
            </a:r>
          </a:p>
          <a:p>
            <a:endParaRPr lang="es-ES_tradnl" dirty="0"/>
          </a:p>
          <a:p>
            <a:pPr marL="742950" lvl="1" indent="-285750">
              <a:buFont typeface="Arial" charset="0"/>
              <a:buChar char="•"/>
            </a:pPr>
            <a:endParaRPr lang="es-ES" sz="1400" dirty="0">
              <a:solidFill>
                <a:schemeClr val="tx1">
                  <a:lumMod val="75000"/>
                  <a:lumOff val="25000"/>
                </a:schemeClr>
              </a:solidFill>
              <a:latin typeface="+mn-lt"/>
            </a:endParaRPr>
          </a:p>
          <a:p>
            <a:pPr marL="285750" indent="-285750">
              <a:buFont typeface="Arial" charset="0"/>
              <a:buChar char="•"/>
            </a:pPr>
            <a:endParaRPr lang="es-ES" sz="1400" dirty="0">
              <a:solidFill>
                <a:schemeClr val="tx1">
                  <a:lumMod val="75000"/>
                  <a:lumOff val="25000"/>
                </a:schemeClr>
              </a:solidFill>
              <a:latin typeface="+mn-lt"/>
            </a:endParaRPr>
          </a:p>
        </p:txBody>
      </p:sp>
      <p:pic>
        <p:nvPicPr>
          <p:cNvPr id="38" name="Imagen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1848898"/>
            <a:ext cx="162866" cy="300888"/>
          </a:xfrm>
          <a:prstGeom prst="rect">
            <a:avLst/>
          </a:prstGeom>
        </p:spPr>
      </p:pic>
      <p:pic>
        <p:nvPicPr>
          <p:cNvPr id="41" name="Imagen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3664251"/>
            <a:ext cx="162866" cy="300888"/>
          </a:xfrm>
          <a:prstGeom prst="rect">
            <a:avLst/>
          </a:prstGeom>
        </p:spPr>
      </p:pic>
      <p:pic>
        <p:nvPicPr>
          <p:cNvPr id="47" name="Imagen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4214418"/>
            <a:ext cx="162866" cy="300888"/>
          </a:xfrm>
          <a:prstGeom prst="rect">
            <a:avLst/>
          </a:prstGeom>
        </p:spPr>
      </p:pic>
      <p:pic>
        <p:nvPicPr>
          <p:cNvPr id="48" name="Imagen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4801110"/>
            <a:ext cx="162866" cy="300888"/>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383" y="1265288"/>
            <a:ext cx="2391872" cy="4797925"/>
          </a:xfrm>
          <a:prstGeom prst="rect">
            <a:avLst/>
          </a:prstGeom>
        </p:spPr>
      </p:pic>
    </p:spTree>
    <p:extLst>
      <p:ext uri="{BB962C8B-B14F-4D97-AF65-F5344CB8AC3E}">
        <p14:creationId xmlns:p14="http://schemas.microsoft.com/office/powerpoint/2010/main" val="30758670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ctor recto 1"/>
          <p:cNvCxnSpPr/>
          <p:nvPr/>
        </p:nvCxnSpPr>
        <p:spPr>
          <a:xfrm>
            <a:off x="4360723" y="1125094"/>
            <a:ext cx="0" cy="4773288"/>
          </a:xfrm>
          <a:prstGeom prst="line">
            <a:avLst/>
          </a:prstGeom>
          <a:ln w="3175" cmpd="sng">
            <a:solidFill>
              <a:schemeClr val="tx1">
                <a:lumMod val="75000"/>
                <a:lumOff val="2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3" name="Rectángulo 2"/>
          <p:cNvSpPr/>
          <p:nvPr/>
        </p:nvSpPr>
        <p:spPr>
          <a:xfrm>
            <a:off x="720260" y="1125094"/>
            <a:ext cx="3640594" cy="405239"/>
          </a:xfrm>
          <a:prstGeom prst="rect">
            <a:avLst/>
          </a:prstGeom>
          <a:noFill/>
          <a:ln>
            <a:noFill/>
          </a:ln>
        </p:spPr>
        <p:txBody>
          <a:bodyPr wrap="square">
            <a:spAutoFit/>
          </a:bodyPr>
          <a:lstStyle/>
          <a:p>
            <a:pPr>
              <a:lnSpc>
                <a:spcPct val="110000"/>
              </a:lnSpc>
            </a:pPr>
            <a:r>
              <a:rPr lang="es-ES_tradnl" sz="2000" dirty="0">
                <a:solidFill>
                  <a:schemeClr val="tx1">
                    <a:lumMod val="75000"/>
                    <a:lumOff val="25000"/>
                  </a:schemeClr>
                </a:solidFill>
                <a:latin typeface="Franklin Gothic Medium" charset="0"/>
              </a:rPr>
              <a:t>Tipos de </a:t>
            </a:r>
            <a:r>
              <a:rPr lang="es-ES_tradnl" sz="2000" dirty="0" smtClean="0">
                <a:solidFill>
                  <a:schemeClr val="tx1">
                    <a:lumMod val="75000"/>
                    <a:lumOff val="25000"/>
                  </a:schemeClr>
                </a:solidFill>
                <a:latin typeface="Franklin Gothic Medium" charset="0"/>
              </a:rPr>
              <a:t>preguntas</a:t>
            </a:r>
            <a:endParaRPr lang="es-ES_tradnl" altLang="es-ES_tradnl" sz="2000" dirty="0">
              <a:solidFill>
                <a:schemeClr val="tx1">
                  <a:lumMod val="75000"/>
                  <a:lumOff val="25000"/>
                </a:schemeClr>
              </a:solidFill>
              <a:latin typeface="Franklin Gothic Medium" charset="0"/>
            </a:endParaRPr>
          </a:p>
        </p:txBody>
      </p:sp>
      <p:sp>
        <p:nvSpPr>
          <p:cNvPr id="4" name="Rectángulo 3"/>
          <p:cNvSpPr/>
          <p:nvPr/>
        </p:nvSpPr>
        <p:spPr>
          <a:xfrm>
            <a:off x="4722440" y="1125094"/>
            <a:ext cx="4130157" cy="4801314"/>
          </a:xfrm>
          <a:prstGeom prst="rect">
            <a:avLst/>
          </a:prstGeom>
        </p:spPr>
        <p:txBody>
          <a:bodyPr wrap="square">
            <a:spAutoFit/>
          </a:bodyPr>
          <a:lstStyle/>
          <a:p>
            <a:r>
              <a:rPr lang="es-ES_tradnl" dirty="0">
                <a:solidFill>
                  <a:schemeClr val="tx1">
                    <a:lumMod val="75000"/>
                    <a:lumOff val="25000"/>
                  </a:schemeClr>
                </a:solidFill>
                <a:latin typeface="+mn-lt"/>
              </a:rPr>
              <a:t>Conceptos </a:t>
            </a:r>
            <a:r>
              <a:rPr lang="es-ES" dirty="0" smtClean="0">
                <a:solidFill>
                  <a:schemeClr val="tx1">
                    <a:lumMod val="75000"/>
                    <a:lumOff val="25000"/>
                  </a:schemeClr>
                </a:solidFill>
                <a:latin typeface="+mn-lt"/>
              </a:rPr>
              <a:t>específicos</a:t>
            </a:r>
          </a:p>
          <a:p>
            <a:endParaRPr lang="es-ES" dirty="0">
              <a:solidFill>
                <a:schemeClr val="tx1">
                  <a:lumMod val="75000"/>
                  <a:lumOff val="25000"/>
                </a:schemeClr>
              </a:solidFill>
              <a:latin typeface="+mn-lt"/>
            </a:endParaRPr>
          </a:p>
          <a:p>
            <a:r>
              <a:rPr lang="es-ES" dirty="0" smtClean="0">
                <a:solidFill>
                  <a:schemeClr val="tx1">
                    <a:lumMod val="75000"/>
                    <a:lumOff val="25000"/>
                  </a:schemeClr>
                </a:solidFill>
                <a:latin typeface="+mn-lt"/>
              </a:rPr>
              <a:t>Filtros</a:t>
            </a:r>
          </a:p>
          <a:p>
            <a:endParaRPr lang="es-ES" dirty="0">
              <a:solidFill>
                <a:schemeClr val="tx1">
                  <a:lumMod val="75000"/>
                  <a:lumOff val="25000"/>
                </a:schemeClr>
              </a:solidFill>
              <a:latin typeface="+mn-lt"/>
            </a:endParaRPr>
          </a:p>
          <a:p>
            <a:r>
              <a:rPr lang="es-ES" dirty="0">
                <a:solidFill>
                  <a:schemeClr val="tx1">
                    <a:lumMod val="75000"/>
                    <a:lumOff val="25000"/>
                  </a:schemeClr>
                </a:solidFill>
                <a:latin typeface="+mn-lt"/>
              </a:rPr>
              <a:t>Fácticas/ </a:t>
            </a:r>
            <a:r>
              <a:rPr lang="es-ES" dirty="0" smtClean="0">
                <a:solidFill>
                  <a:schemeClr val="tx1">
                    <a:lumMod val="75000"/>
                    <a:lumOff val="25000"/>
                  </a:schemeClr>
                </a:solidFill>
                <a:latin typeface="+mn-lt"/>
              </a:rPr>
              <a:t>conocimiento</a:t>
            </a:r>
          </a:p>
          <a:p>
            <a:endParaRPr lang="es-ES" dirty="0">
              <a:solidFill>
                <a:schemeClr val="tx1">
                  <a:lumMod val="75000"/>
                  <a:lumOff val="25000"/>
                </a:schemeClr>
              </a:solidFill>
              <a:latin typeface="+mn-lt"/>
            </a:endParaRPr>
          </a:p>
          <a:p>
            <a:r>
              <a:rPr lang="es-ES" dirty="0" smtClean="0">
                <a:solidFill>
                  <a:schemeClr val="tx1">
                    <a:lumMod val="75000"/>
                    <a:lumOff val="25000"/>
                  </a:schemeClr>
                </a:solidFill>
                <a:latin typeface="+mn-lt"/>
              </a:rPr>
              <a:t>Actitudes</a:t>
            </a:r>
          </a:p>
          <a:p>
            <a:endParaRPr lang="es-ES" dirty="0">
              <a:solidFill>
                <a:schemeClr val="tx1">
                  <a:lumMod val="75000"/>
                  <a:lumOff val="25000"/>
                </a:schemeClr>
              </a:solidFill>
              <a:latin typeface="+mn-lt"/>
            </a:endParaRPr>
          </a:p>
          <a:p>
            <a:r>
              <a:rPr lang="es-ES" dirty="0">
                <a:solidFill>
                  <a:schemeClr val="tx1">
                    <a:lumMod val="75000"/>
                    <a:lumOff val="25000"/>
                  </a:schemeClr>
                </a:solidFill>
                <a:latin typeface="+mn-lt"/>
              </a:rPr>
              <a:t>Cerradas </a:t>
            </a:r>
            <a:r>
              <a:rPr lang="es-ES" dirty="0" smtClean="0">
                <a:solidFill>
                  <a:schemeClr val="tx1">
                    <a:lumMod val="75000"/>
                    <a:lumOff val="25000"/>
                  </a:schemeClr>
                </a:solidFill>
                <a:latin typeface="+mn-lt"/>
              </a:rPr>
              <a:t>dicotómicas</a:t>
            </a:r>
          </a:p>
          <a:p>
            <a:endParaRPr lang="es-ES" dirty="0">
              <a:solidFill>
                <a:schemeClr val="tx1">
                  <a:lumMod val="75000"/>
                  <a:lumOff val="25000"/>
                </a:schemeClr>
              </a:solidFill>
              <a:latin typeface="+mn-lt"/>
            </a:endParaRPr>
          </a:p>
          <a:p>
            <a:r>
              <a:rPr lang="es-ES" dirty="0">
                <a:solidFill>
                  <a:schemeClr val="tx1">
                    <a:lumMod val="75000"/>
                    <a:lumOff val="25000"/>
                  </a:schemeClr>
                </a:solidFill>
                <a:latin typeface="+mn-lt"/>
              </a:rPr>
              <a:t>Cerradas </a:t>
            </a:r>
            <a:r>
              <a:rPr lang="es-ES" dirty="0" err="1">
                <a:solidFill>
                  <a:schemeClr val="tx1">
                    <a:lumMod val="75000"/>
                    <a:lumOff val="25000"/>
                  </a:schemeClr>
                </a:solidFill>
                <a:latin typeface="+mn-lt"/>
              </a:rPr>
              <a:t>multi</a:t>
            </a:r>
            <a:r>
              <a:rPr lang="es-ES" dirty="0">
                <a:solidFill>
                  <a:schemeClr val="tx1">
                    <a:lumMod val="75000"/>
                    <a:lumOff val="25000"/>
                  </a:schemeClr>
                </a:solidFill>
                <a:latin typeface="+mn-lt"/>
              </a:rPr>
              <a:t>-respuestas </a:t>
            </a:r>
            <a:r>
              <a:rPr lang="es-ES" sz="1400" dirty="0">
                <a:solidFill>
                  <a:schemeClr val="tx1">
                    <a:lumMod val="75000"/>
                    <a:lumOff val="25000"/>
                  </a:schemeClr>
                </a:solidFill>
                <a:latin typeface="+mn-lt"/>
              </a:rPr>
              <a:t>(jerárquicas o no)</a:t>
            </a:r>
          </a:p>
          <a:p>
            <a:endParaRPr lang="es-ES" dirty="0" smtClean="0">
              <a:solidFill>
                <a:schemeClr val="tx1">
                  <a:lumMod val="75000"/>
                  <a:lumOff val="25000"/>
                </a:schemeClr>
              </a:solidFill>
              <a:latin typeface="+mn-lt"/>
            </a:endParaRPr>
          </a:p>
          <a:p>
            <a:r>
              <a:rPr lang="es-ES" dirty="0" smtClean="0">
                <a:solidFill>
                  <a:schemeClr val="tx1">
                    <a:lumMod val="75000"/>
                    <a:lumOff val="25000"/>
                  </a:schemeClr>
                </a:solidFill>
                <a:latin typeface="+mn-lt"/>
              </a:rPr>
              <a:t>Escalas</a:t>
            </a:r>
          </a:p>
          <a:p>
            <a:endParaRPr lang="es-ES" dirty="0">
              <a:solidFill>
                <a:schemeClr val="tx1">
                  <a:lumMod val="75000"/>
                  <a:lumOff val="25000"/>
                </a:schemeClr>
              </a:solidFill>
              <a:latin typeface="+mn-lt"/>
            </a:endParaRPr>
          </a:p>
          <a:p>
            <a:r>
              <a:rPr lang="es-ES" dirty="0" smtClean="0">
                <a:solidFill>
                  <a:schemeClr val="tx1">
                    <a:lumMod val="75000"/>
                    <a:lumOff val="25000"/>
                  </a:schemeClr>
                </a:solidFill>
                <a:latin typeface="+mn-lt"/>
              </a:rPr>
              <a:t>Espontáneas</a:t>
            </a:r>
          </a:p>
          <a:p>
            <a:endParaRPr lang="es-ES" dirty="0">
              <a:solidFill>
                <a:schemeClr val="tx1">
                  <a:lumMod val="75000"/>
                  <a:lumOff val="25000"/>
                </a:schemeClr>
              </a:solidFill>
              <a:latin typeface="+mn-lt"/>
            </a:endParaRPr>
          </a:p>
          <a:p>
            <a:r>
              <a:rPr lang="es-ES" dirty="0" smtClean="0">
                <a:solidFill>
                  <a:schemeClr val="tx1">
                    <a:lumMod val="75000"/>
                    <a:lumOff val="25000"/>
                  </a:schemeClr>
                </a:solidFill>
                <a:latin typeface="+mn-lt"/>
              </a:rPr>
              <a:t>Abiertas</a:t>
            </a:r>
            <a:endParaRPr lang="es-ES" dirty="0">
              <a:solidFill>
                <a:schemeClr val="tx1">
                  <a:lumMod val="75000"/>
                  <a:lumOff val="25000"/>
                </a:schemeClr>
              </a:solidFill>
              <a:latin typeface="+mn-lt"/>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1731017"/>
            <a:ext cx="162866" cy="300888"/>
          </a:xfrm>
          <a:prstGeom prst="rect">
            <a:avLst/>
          </a:prstGeom>
        </p:spPr>
      </p:pic>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3382001"/>
            <a:ext cx="162866" cy="300888"/>
          </a:xfrm>
          <a:prstGeom prst="rect">
            <a:avLst/>
          </a:prstGeom>
        </p:spPr>
      </p:pic>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3894148"/>
            <a:ext cx="162866" cy="300888"/>
          </a:xfrm>
          <a:prstGeom prst="rect">
            <a:avLst/>
          </a:prstGeom>
        </p:spPr>
      </p:pic>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4476762"/>
            <a:ext cx="162866" cy="300888"/>
          </a:xfrm>
          <a:prstGeom prst="rect">
            <a:avLst/>
          </a:prstGeom>
        </p:spPr>
      </p:pic>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1189650"/>
            <a:ext cx="162866" cy="300888"/>
          </a:xfrm>
          <a:prstGeom prst="rect">
            <a:avLst/>
          </a:prstGeom>
        </p:spPr>
      </p:pic>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2276506"/>
            <a:ext cx="162866" cy="300888"/>
          </a:xfrm>
          <a:prstGeom prst="rect">
            <a:avLst/>
          </a:prstGeom>
        </p:spPr>
      </p:pic>
      <p:pic>
        <p:nvPicPr>
          <p:cNvPr id="16" name="Imagen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2863198"/>
            <a:ext cx="162866" cy="300888"/>
          </a:xfrm>
          <a:prstGeom prst="rect">
            <a:avLst/>
          </a:prstGeom>
        </p:spPr>
      </p:pic>
      <p:pic>
        <p:nvPicPr>
          <p:cNvPr id="17" name="Imagen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4989228"/>
            <a:ext cx="162866" cy="300888"/>
          </a:xfrm>
          <a:prstGeom prst="rect">
            <a:avLst/>
          </a:prstGeom>
        </p:spPr>
      </p:pic>
      <p:pic>
        <p:nvPicPr>
          <p:cNvPr id="18" name="Imagen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5548582"/>
            <a:ext cx="162866" cy="300888"/>
          </a:xfrm>
          <a:prstGeom prst="rect">
            <a:avLst/>
          </a:prstGeom>
        </p:spPr>
      </p:pic>
    </p:spTree>
    <p:extLst>
      <p:ext uri="{BB962C8B-B14F-4D97-AF65-F5344CB8AC3E}">
        <p14:creationId xmlns:p14="http://schemas.microsoft.com/office/powerpoint/2010/main" val="18973123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ctor recto 1"/>
          <p:cNvCxnSpPr/>
          <p:nvPr/>
        </p:nvCxnSpPr>
        <p:spPr>
          <a:xfrm>
            <a:off x="4360723" y="1125094"/>
            <a:ext cx="0" cy="4088037"/>
          </a:xfrm>
          <a:prstGeom prst="line">
            <a:avLst/>
          </a:prstGeom>
          <a:ln w="3175" cmpd="sng">
            <a:solidFill>
              <a:schemeClr val="tx1">
                <a:lumMod val="75000"/>
                <a:lumOff val="2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3" name="Rectángulo 2"/>
          <p:cNvSpPr/>
          <p:nvPr/>
        </p:nvSpPr>
        <p:spPr>
          <a:xfrm>
            <a:off x="720260" y="1125094"/>
            <a:ext cx="3640594" cy="405239"/>
          </a:xfrm>
          <a:prstGeom prst="rect">
            <a:avLst/>
          </a:prstGeom>
          <a:noFill/>
          <a:ln>
            <a:noFill/>
          </a:ln>
        </p:spPr>
        <p:txBody>
          <a:bodyPr wrap="square">
            <a:spAutoFit/>
          </a:bodyPr>
          <a:lstStyle/>
          <a:p>
            <a:pPr>
              <a:lnSpc>
                <a:spcPct val="110000"/>
              </a:lnSpc>
            </a:pPr>
            <a:r>
              <a:rPr lang="es-ES_tradnl" sz="2000" dirty="0" smtClean="0">
                <a:solidFill>
                  <a:schemeClr val="tx1">
                    <a:lumMod val="75000"/>
                    <a:lumOff val="25000"/>
                  </a:schemeClr>
                </a:solidFill>
                <a:latin typeface="Franklin Gothic Medium" charset="0"/>
              </a:rPr>
              <a:t>Para escribir preguntas</a:t>
            </a:r>
            <a:endParaRPr lang="es-ES_tradnl" altLang="es-ES_tradnl" sz="2000" dirty="0">
              <a:solidFill>
                <a:schemeClr val="tx1">
                  <a:lumMod val="75000"/>
                  <a:lumOff val="25000"/>
                </a:schemeClr>
              </a:solidFill>
              <a:latin typeface="Franklin Gothic Medium" charset="0"/>
            </a:endParaRPr>
          </a:p>
        </p:txBody>
      </p:sp>
      <p:sp>
        <p:nvSpPr>
          <p:cNvPr id="4" name="Rectángulo 3"/>
          <p:cNvSpPr/>
          <p:nvPr/>
        </p:nvSpPr>
        <p:spPr>
          <a:xfrm>
            <a:off x="4722440" y="1125094"/>
            <a:ext cx="3717367" cy="4308872"/>
          </a:xfrm>
          <a:prstGeom prst="rect">
            <a:avLst/>
          </a:prstGeom>
        </p:spPr>
        <p:txBody>
          <a:bodyPr wrap="square">
            <a:spAutoFit/>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s-ES_tradnl" sz="1600" dirty="0" smtClean="0">
                <a:solidFill>
                  <a:schemeClr val="tx1">
                    <a:lumMod val="75000"/>
                    <a:lumOff val="25000"/>
                  </a:schemeClr>
                </a:solidFill>
                <a:latin typeface="+mn-lt"/>
              </a:rPr>
              <a:t>No </a:t>
            </a:r>
            <a:r>
              <a:rPr lang="es-ES_tradnl" sz="1600" dirty="0">
                <a:solidFill>
                  <a:schemeClr val="tx1">
                    <a:lumMod val="75000"/>
                    <a:lumOff val="25000"/>
                  </a:schemeClr>
                </a:solidFill>
                <a:latin typeface="+mn-lt"/>
              </a:rPr>
              <a:t>escribas preguntas </a:t>
            </a:r>
            <a:r>
              <a:rPr lang="es-ES_tradnl" sz="1600" dirty="0" err="1">
                <a:solidFill>
                  <a:schemeClr val="tx1">
                    <a:lumMod val="75000"/>
                    <a:lumOff val="25000"/>
                  </a:schemeClr>
                </a:solidFill>
                <a:latin typeface="+mn-lt"/>
              </a:rPr>
              <a:t>espec</a:t>
            </a:r>
            <a:r>
              <a:rPr lang="es-ES" sz="1600" dirty="0">
                <a:solidFill>
                  <a:schemeClr val="tx1">
                    <a:lumMod val="75000"/>
                    <a:lumOff val="25000"/>
                  </a:schemeClr>
                </a:solidFill>
                <a:latin typeface="+mn-lt"/>
              </a:rPr>
              <a:t>íficas si no tienes claro tu objetivo de </a:t>
            </a:r>
            <a:r>
              <a:rPr lang="es-ES" sz="1600" dirty="0" smtClean="0">
                <a:solidFill>
                  <a:schemeClr val="tx1">
                    <a:lumMod val="75000"/>
                    <a:lumOff val="25000"/>
                  </a:schemeClr>
                </a:solidFill>
                <a:latin typeface="+mn-lt"/>
              </a:rPr>
              <a:t>investigación.</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s-ES" sz="1600" dirty="0" smtClean="0">
              <a:solidFill>
                <a:schemeClr val="tx1">
                  <a:lumMod val="75000"/>
                  <a:lumOff val="25000"/>
                </a:schemeClr>
              </a:solidFill>
              <a:latin typeface="+mn-lt"/>
            </a:endParaRP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s-ES" sz="1600" dirty="0">
              <a:solidFill>
                <a:schemeClr val="tx1">
                  <a:lumMod val="75000"/>
                  <a:lumOff val="25000"/>
                </a:schemeClr>
              </a:solidFill>
              <a:latin typeface="+mn-lt"/>
            </a:endParaRPr>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s-ES" sz="1600" dirty="0">
                <a:solidFill>
                  <a:schemeClr val="tx1">
                    <a:lumMod val="75000"/>
                    <a:lumOff val="25000"/>
                  </a:schemeClr>
                </a:solidFill>
                <a:latin typeface="+mn-lt"/>
              </a:rPr>
              <a:t>Ten a la mano tu pregunta de investigación y los objetivos </a:t>
            </a:r>
            <a:r>
              <a:rPr lang="es-ES" sz="1600" dirty="0" smtClean="0">
                <a:solidFill>
                  <a:schemeClr val="tx1">
                    <a:lumMod val="75000"/>
                    <a:lumOff val="25000"/>
                  </a:schemeClr>
                </a:solidFill>
                <a:latin typeface="+mn-lt"/>
              </a:rPr>
              <a:t>secundarios.</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s-ES" sz="1600" dirty="0" smtClean="0">
              <a:solidFill>
                <a:schemeClr val="tx1">
                  <a:lumMod val="75000"/>
                  <a:lumOff val="25000"/>
                </a:schemeClr>
              </a:solidFill>
              <a:latin typeface="+mn-lt"/>
            </a:endParaRP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s-ES" sz="1600" dirty="0">
              <a:solidFill>
                <a:schemeClr val="tx1">
                  <a:lumMod val="75000"/>
                  <a:lumOff val="25000"/>
                </a:schemeClr>
              </a:solidFill>
              <a:latin typeface="+mn-lt"/>
            </a:endParaRPr>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s-ES" sz="1600" dirty="0">
                <a:solidFill>
                  <a:schemeClr val="tx1">
                    <a:lumMod val="75000"/>
                    <a:lumOff val="25000"/>
                  </a:schemeClr>
                </a:solidFill>
                <a:latin typeface="+mn-lt"/>
              </a:rPr>
              <a:t>En cada pregunta, pregúntate ¿Porqué quiero saber esto</a:t>
            </a:r>
            <a:r>
              <a:rPr lang="es-ES" sz="1600" dirty="0" smtClean="0">
                <a:solidFill>
                  <a:schemeClr val="tx1">
                    <a:lumMod val="75000"/>
                    <a:lumOff val="25000"/>
                  </a:schemeClr>
                </a:solidFill>
                <a:latin typeface="+mn-lt"/>
              </a:rPr>
              <a:t>?         ¿</a:t>
            </a:r>
            <a:r>
              <a:rPr lang="es-ES" sz="1600" dirty="0">
                <a:solidFill>
                  <a:schemeClr val="tx1">
                    <a:lumMod val="75000"/>
                    <a:lumOff val="25000"/>
                  </a:schemeClr>
                </a:solidFill>
                <a:latin typeface="+mn-lt"/>
              </a:rPr>
              <a:t>Para qué me </a:t>
            </a:r>
            <a:r>
              <a:rPr lang="es-ES" sz="1600" dirty="0" smtClean="0">
                <a:solidFill>
                  <a:schemeClr val="tx1">
                    <a:lumMod val="75000"/>
                    <a:lumOff val="25000"/>
                  </a:schemeClr>
                </a:solidFill>
                <a:latin typeface="+mn-lt"/>
              </a:rPr>
              <a:t>sirve?</a:t>
            </a:r>
          </a:p>
          <a:p>
            <a:pPr marR="0" lvl="0" defTabSz="914400" eaLnBrk="1" fontAlgn="auto" latinLnBrk="0" hangingPunct="1">
              <a:lnSpc>
                <a:spcPct val="100000"/>
              </a:lnSpc>
              <a:spcBef>
                <a:spcPts val="0"/>
              </a:spcBef>
              <a:spcAft>
                <a:spcPts val="0"/>
              </a:spcAft>
              <a:buClrTx/>
              <a:buSzTx/>
              <a:tabLst/>
              <a:defRPr/>
            </a:pPr>
            <a:r>
              <a:rPr lang="es-ES" sz="1600" dirty="0">
                <a:solidFill>
                  <a:schemeClr val="tx1">
                    <a:lumMod val="75000"/>
                    <a:lumOff val="25000"/>
                  </a:schemeClr>
                </a:solidFill>
                <a:latin typeface="+mn-lt"/>
              </a:rPr>
              <a:t> </a:t>
            </a:r>
            <a:r>
              <a:rPr lang="es-ES" sz="1600" dirty="0" smtClean="0">
                <a:solidFill>
                  <a:schemeClr val="tx1">
                    <a:lumMod val="75000"/>
                    <a:lumOff val="25000"/>
                  </a:schemeClr>
                </a:solidFill>
                <a:latin typeface="+mn-lt"/>
              </a:rPr>
              <a:t>         </a:t>
            </a:r>
          </a:p>
          <a:p>
            <a:pPr lvl="1" defTabSz="914400" fontAlgn="auto">
              <a:spcBef>
                <a:spcPts val="0"/>
              </a:spcBef>
              <a:spcAft>
                <a:spcPts val="0"/>
              </a:spcAft>
              <a:defRPr/>
            </a:pPr>
            <a:r>
              <a:rPr lang="es-ES" sz="1600" dirty="0" smtClean="0">
                <a:solidFill>
                  <a:schemeClr val="tx1">
                    <a:lumMod val="75000"/>
                    <a:lumOff val="25000"/>
                  </a:schemeClr>
                </a:solidFill>
                <a:latin typeface="+mn-lt"/>
              </a:rPr>
              <a:t>Responde </a:t>
            </a:r>
            <a:r>
              <a:rPr lang="es-ES" sz="1600" dirty="0">
                <a:solidFill>
                  <a:schemeClr val="tx1">
                    <a:lumMod val="75000"/>
                    <a:lumOff val="25000"/>
                  </a:schemeClr>
                </a:solidFill>
                <a:latin typeface="+mn-lt"/>
              </a:rPr>
              <a:t>pensando en la </a:t>
            </a:r>
            <a:r>
              <a:rPr lang="es-ES" sz="1600" dirty="0" smtClean="0">
                <a:solidFill>
                  <a:schemeClr val="tx1">
                    <a:lumMod val="75000"/>
                    <a:lumOff val="25000"/>
                  </a:schemeClr>
                </a:solidFill>
                <a:latin typeface="+mn-lt"/>
              </a:rPr>
              <a:t>pregunta </a:t>
            </a:r>
            <a:r>
              <a:rPr lang="es-ES" sz="1600" dirty="0">
                <a:solidFill>
                  <a:schemeClr val="tx1">
                    <a:lumMod val="75000"/>
                    <a:lumOff val="25000"/>
                  </a:schemeClr>
                </a:solidFill>
                <a:latin typeface="+mn-lt"/>
              </a:rPr>
              <a:t>de investigación </a:t>
            </a:r>
            <a:r>
              <a:rPr lang="es-ES" sz="1600" dirty="0" smtClean="0">
                <a:solidFill>
                  <a:schemeClr val="tx1">
                    <a:lumMod val="75000"/>
                    <a:lumOff val="25000"/>
                  </a:schemeClr>
                </a:solidFill>
                <a:latin typeface="+mn-lt"/>
              </a:rPr>
              <a:t>central.</a:t>
            </a:r>
            <a:endParaRPr lang="es-ES" sz="1600" dirty="0">
              <a:solidFill>
                <a:schemeClr val="tx1">
                  <a:lumMod val="75000"/>
                  <a:lumOff val="25000"/>
                </a:schemeClr>
              </a:solidFill>
              <a:latin typeface="+mn-lt"/>
            </a:endParaRPr>
          </a:p>
          <a:p>
            <a:endParaRPr lang="es-ES" dirty="0" smtClean="0">
              <a:solidFill>
                <a:schemeClr val="tx1">
                  <a:lumMod val="75000"/>
                  <a:lumOff val="25000"/>
                </a:schemeClr>
              </a:solidFill>
              <a:latin typeface="+mn-lt"/>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2358442"/>
            <a:ext cx="162866" cy="300888"/>
          </a:xfrm>
          <a:prstGeom prst="rect">
            <a:avLst/>
          </a:prstGeom>
        </p:spPr>
      </p:pic>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1189650"/>
            <a:ext cx="162866" cy="300888"/>
          </a:xfrm>
          <a:prstGeom prst="rect">
            <a:avLst/>
          </a:prstGeom>
        </p:spPr>
      </p:pic>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3593301"/>
            <a:ext cx="162866" cy="300888"/>
          </a:xfrm>
          <a:prstGeom prst="rect">
            <a:avLst/>
          </a:prstGeom>
        </p:spPr>
      </p:pic>
    </p:spTree>
    <p:extLst>
      <p:ext uri="{BB962C8B-B14F-4D97-AF65-F5344CB8AC3E}">
        <p14:creationId xmlns:p14="http://schemas.microsoft.com/office/powerpoint/2010/main" val="9863604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ctor recto 1"/>
          <p:cNvCxnSpPr/>
          <p:nvPr/>
        </p:nvCxnSpPr>
        <p:spPr>
          <a:xfrm>
            <a:off x="4360723" y="1125094"/>
            <a:ext cx="0" cy="4655596"/>
          </a:xfrm>
          <a:prstGeom prst="line">
            <a:avLst/>
          </a:prstGeom>
          <a:ln w="3175" cmpd="sng">
            <a:solidFill>
              <a:schemeClr val="tx1">
                <a:lumMod val="75000"/>
                <a:lumOff val="2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3" name="Rectángulo 2"/>
          <p:cNvSpPr/>
          <p:nvPr/>
        </p:nvSpPr>
        <p:spPr>
          <a:xfrm>
            <a:off x="720260" y="1125094"/>
            <a:ext cx="3640594" cy="1107996"/>
          </a:xfrm>
          <a:prstGeom prst="rect">
            <a:avLst/>
          </a:prstGeom>
          <a:noFill/>
          <a:ln>
            <a:noFill/>
          </a:ln>
        </p:spPr>
        <p:txBody>
          <a:bodyPr wrap="square">
            <a:spAutoFit/>
          </a:bodyPr>
          <a:lstStyle/>
          <a:p>
            <a:pPr>
              <a:lnSpc>
                <a:spcPct val="110000"/>
              </a:lnSpc>
            </a:pPr>
            <a:r>
              <a:rPr lang="es-ES_tradnl" sz="2000" dirty="0">
                <a:solidFill>
                  <a:schemeClr val="tx1">
                    <a:lumMod val="75000"/>
                    <a:lumOff val="25000"/>
                  </a:schemeClr>
                </a:solidFill>
                <a:latin typeface="Franklin Gothic Medium" charset="0"/>
              </a:rPr>
              <a:t>Tipos de </a:t>
            </a:r>
            <a:r>
              <a:rPr lang="es-ES_tradnl" sz="2000" dirty="0" smtClean="0">
                <a:solidFill>
                  <a:schemeClr val="tx1">
                    <a:lumMod val="75000"/>
                    <a:lumOff val="25000"/>
                  </a:schemeClr>
                </a:solidFill>
                <a:latin typeface="Franklin Gothic Medium" charset="0"/>
              </a:rPr>
              <a:t>variables</a:t>
            </a:r>
          </a:p>
          <a:p>
            <a:pPr>
              <a:lnSpc>
                <a:spcPct val="110000"/>
              </a:lnSpc>
            </a:pPr>
            <a:endParaRPr lang="es-ES_tradnl" altLang="es-ES_tradnl" sz="2000" dirty="0">
              <a:solidFill>
                <a:schemeClr val="tx1">
                  <a:lumMod val="75000"/>
                  <a:lumOff val="25000"/>
                </a:schemeClr>
              </a:solidFill>
              <a:latin typeface="Franklin Gothic Medium" charset="0"/>
            </a:endParaRPr>
          </a:p>
          <a:p>
            <a:pPr>
              <a:lnSpc>
                <a:spcPct val="110000"/>
              </a:lnSpc>
            </a:pPr>
            <a:r>
              <a:rPr lang="es-ES_tradnl" altLang="es-ES_tradnl" sz="2000" i="1" dirty="0" smtClean="0">
                <a:solidFill>
                  <a:schemeClr val="tx1">
                    <a:lumMod val="75000"/>
                    <a:lumOff val="25000"/>
                  </a:schemeClr>
                </a:solidFill>
                <a:latin typeface="+mn-lt"/>
              </a:rPr>
              <a:t>¿para </a:t>
            </a:r>
            <a:r>
              <a:rPr lang="es-ES_tradnl" altLang="es-ES_tradnl" sz="2000" i="1" dirty="0" err="1" smtClean="0">
                <a:solidFill>
                  <a:schemeClr val="tx1">
                    <a:lumMod val="75000"/>
                    <a:lumOff val="25000"/>
                  </a:schemeClr>
                </a:solidFill>
                <a:latin typeface="+mn-lt"/>
              </a:rPr>
              <a:t>qu</a:t>
            </a:r>
            <a:r>
              <a:rPr lang="es-ES" altLang="es-ES_tradnl" sz="2000" i="1" dirty="0" smtClean="0">
                <a:solidFill>
                  <a:schemeClr val="tx1">
                    <a:lumMod val="75000"/>
                    <a:lumOff val="25000"/>
                  </a:schemeClr>
                </a:solidFill>
                <a:latin typeface="+mn-lt"/>
              </a:rPr>
              <a:t>é sirven?</a:t>
            </a:r>
            <a:endParaRPr lang="es-ES_tradnl" altLang="es-ES_tradnl" sz="2000" i="1" dirty="0">
              <a:solidFill>
                <a:schemeClr val="tx1">
                  <a:lumMod val="75000"/>
                  <a:lumOff val="25000"/>
                </a:schemeClr>
              </a:solidFill>
              <a:latin typeface="+mn-lt"/>
            </a:endParaRPr>
          </a:p>
        </p:txBody>
      </p:sp>
      <p:sp>
        <p:nvSpPr>
          <p:cNvPr id="4" name="Rectángulo 3"/>
          <p:cNvSpPr/>
          <p:nvPr/>
        </p:nvSpPr>
        <p:spPr>
          <a:xfrm>
            <a:off x="4722440" y="1125094"/>
            <a:ext cx="3717367" cy="4955203"/>
          </a:xfrm>
          <a:prstGeom prst="rect">
            <a:avLst/>
          </a:prstGeom>
        </p:spPr>
        <p:txBody>
          <a:bodyPr wrap="square">
            <a:spAutoFit/>
          </a:bodyPr>
          <a:lstStyle/>
          <a:p>
            <a:r>
              <a:rPr lang="es-ES_tradnl" dirty="0" smtClean="0">
                <a:solidFill>
                  <a:schemeClr val="tx1">
                    <a:lumMod val="75000"/>
                    <a:lumOff val="25000"/>
                  </a:schemeClr>
                </a:solidFill>
                <a:latin typeface="+mj-lt"/>
              </a:rPr>
              <a:t>Independiente</a:t>
            </a:r>
          </a:p>
          <a:p>
            <a:endParaRPr lang="es-ES_tradnl" sz="1600" dirty="0">
              <a:solidFill>
                <a:schemeClr val="tx1">
                  <a:lumMod val="75000"/>
                  <a:lumOff val="25000"/>
                </a:schemeClr>
              </a:solidFill>
              <a:latin typeface="+mn-lt"/>
            </a:endParaRPr>
          </a:p>
          <a:p>
            <a:r>
              <a:rPr lang="es-ES_tradnl" sz="1600" dirty="0" smtClean="0">
                <a:solidFill>
                  <a:schemeClr val="tx1">
                    <a:lumMod val="75000"/>
                    <a:lumOff val="25000"/>
                  </a:schemeClr>
                </a:solidFill>
                <a:latin typeface="+mn-lt"/>
              </a:rPr>
              <a:t>	Independiente </a:t>
            </a:r>
            <a:r>
              <a:rPr lang="es-ES_tradnl" sz="1400" dirty="0" smtClean="0">
                <a:solidFill>
                  <a:schemeClr val="tx1">
                    <a:lumMod val="75000"/>
                    <a:lumOff val="25000"/>
                  </a:schemeClr>
                </a:solidFill>
                <a:latin typeface="+mn-lt"/>
              </a:rPr>
              <a:t>(explicativa</a:t>
            </a:r>
            <a:r>
              <a:rPr lang="es-ES_tradnl" sz="1400" dirty="0">
                <a:solidFill>
                  <a:schemeClr val="tx1">
                    <a:lumMod val="75000"/>
                    <a:lumOff val="25000"/>
                  </a:schemeClr>
                </a:solidFill>
                <a:latin typeface="+mn-lt"/>
              </a:rPr>
              <a:t>/ </a:t>
            </a:r>
            <a:r>
              <a:rPr lang="es-ES_tradnl" sz="1400" dirty="0" smtClean="0">
                <a:solidFill>
                  <a:schemeClr val="tx1">
                    <a:lumMod val="75000"/>
                    <a:lumOff val="25000"/>
                  </a:schemeClr>
                </a:solidFill>
                <a:latin typeface="+mn-lt"/>
              </a:rPr>
              <a:t>predictor) </a:t>
            </a:r>
            <a:r>
              <a:rPr lang="es-ES_tradnl" sz="1600" dirty="0" smtClean="0">
                <a:solidFill>
                  <a:schemeClr val="tx1">
                    <a:lumMod val="75000"/>
                    <a:lumOff val="25000"/>
                  </a:schemeClr>
                </a:solidFill>
                <a:latin typeface="+mn-lt"/>
              </a:rPr>
              <a:t>	</a:t>
            </a:r>
          </a:p>
          <a:p>
            <a:r>
              <a:rPr lang="es-ES_tradnl" sz="1600" dirty="0">
                <a:solidFill>
                  <a:schemeClr val="tx1">
                    <a:lumMod val="75000"/>
                    <a:lumOff val="25000"/>
                  </a:schemeClr>
                </a:solidFill>
                <a:latin typeface="+mn-lt"/>
              </a:rPr>
              <a:t>	</a:t>
            </a:r>
            <a:r>
              <a:rPr lang="es-ES_tradnl" sz="1600" dirty="0" smtClean="0">
                <a:solidFill>
                  <a:schemeClr val="tx1">
                    <a:lumMod val="75000"/>
                    <a:lumOff val="25000"/>
                  </a:schemeClr>
                </a:solidFill>
                <a:latin typeface="+mn-lt"/>
              </a:rPr>
              <a:t>Dependiente </a:t>
            </a:r>
            <a:r>
              <a:rPr lang="es-ES_tradnl" sz="1400" dirty="0" smtClean="0">
                <a:solidFill>
                  <a:schemeClr val="tx1">
                    <a:lumMod val="75000"/>
                    <a:lumOff val="25000"/>
                  </a:schemeClr>
                </a:solidFill>
                <a:latin typeface="+mn-lt"/>
              </a:rPr>
              <a:t>(respuesta </a:t>
            </a:r>
            <a:r>
              <a:rPr lang="es-ES_tradnl" sz="1400" dirty="0">
                <a:solidFill>
                  <a:schemeClr val="tx1">
                    <a:lumMod val="75000"/>
                    <a:lumOff val="25000"/>
                  </a:schemeClr>
                </a:solidFill>
                <a:latin typeface="+mn-lt"/>
              </a:rPr>
              <a:t>/ resultado)</a:t>
            </a:r>
          </a:p>
          <a:p>
            <a:endParaRPr lang="es-ES_tradnl" sz="1600" dirty="0" smtClean="0">
              <a:solidFill>
                <a:schemeClr val="tx1">
                  <a:lumMod val="75000"/>
                  <a:lumOff val="25000"/>
                </a:schemeClr>
              </a:solidFill>
              <a:latin typeface="+mn-lt"/>
            </a:endParaRPr>
          </a:p>
          <a:p>
            <a:endParaRPr lang="es-ES_tradnl" sz="1600" dirty="0" smtClean="0">
              <a:solidFill>
                <a:schemeClr val="tx1">
                  <a:lumMod val="75000"/>
                  <a:lumOff val="25000"/>
                </a:schemeClr>
              </a:solidFill>
              <a:latin typeface="+mn-lt"/>
            </a:endParaRPr>
          </a:p>
          <a:p>
            <a:r>
              <a:rPr lang="es-ES_tradnl" dirty="0" smtClean="0">
                <a:solidFill>
                  <a:schemeClr val="tx1">
                    <a:lumMod val="75000"/>
                    <a:lumOff val="25000"/>
                  </a:schemeClr>
                </a:solidFill>
                <a:latin typeface="+mj-lt"/>
              </a:rPr>
              <a:t>Categ</a:t>
            </a:r>
            <a:r>
              <a:rPr lang="es-ES" dirty="0" smtClean="0">
                <a:solidFill>
                  <a:schemeClr val="tx1">
                    <a:lumMod val="75000"/>
                    <a:lumOff val="25000"/>
                  </a:schemeClr>
                </a:solidFill>
                <a:latin typeface="+mj-lt"/>
              </a:rPr>
              <a:t>óricas</a:t>
            </a:r>
          </a:p>
          <a:p>
            <a:endParaRPr lang="es-ES" dirty="0">
              <a:solidFill>
                <a:schemeClr val="tx1">
                  <a:lumMod val="75000"/>
                  <a:lumOff val="25000"/>
                </a:schemeClr>
              </a:solidFill>
              <a:latin typeface="+mj-lt"/>
            </a:endParaRPr>
          </a:p>
          <a:p>
            <a:pPr marL="742950" lvl="1" indent="-285750">
              <a:buFont typeface="Arial" charset="0"/>
              <a:buChar char="•"/>
            </a:pPr>
            <a:r>
              <a:rPr lang="es-ES" sz="1600" dirty="0">
                <a:solidFill>
                  <a:schemeClr val="tx1">
                    <a:lumMod val="75000"/>
                    <a:lumOff val="25000"/>
                  </a:schemeClr>
                </a:solidFill>
                <a:latin typeface="+mn-lt"/>
              </a:rPr>
              <a:t>Binaria</a:t>
            </a:r>
          </a:p>
          <a:p>
            <a:pPr marL="742950" lvl="1" indent="-285750">
              <a:buFont typeface="Arial" charset="0"/>
              <a:buChar char="•"/>
            </a:pPr>
            <a:r>
              <a:rPr lang="es-ES" sz="1600" dirty="0">
                <a:solidFill>
                  <a:schemeClr val="tx1">
                    <a:lumMod val="75000"/>
                    <a:lumOff val="25000"/>
                  </a:schemeClr>
                </a:solidFill>
                <a:latin typeface="+mn-lt"/>
              </a:rPr>
              <a:t>Ordinal </a:t>
            </a:r>
            <a:r>
              <a:rPr lang="es-ES" sz="1400" dirty="0">
                <a:solidFill>
                  <a:schemeClr val="tx1">
                    <a:lumMod val="75000"/>
                    <a:lumOff val="25000"/>
                  </a:schemeClr>
                </a:solidFill>
                <a:latin typeface="+mn-lt"/>
              </a:rPr>
              <a:t>(niveles de jerarquía)</a:t>
            </a:r>
          </a:p>
          <a:p>
            <a:pPr marL="742950" lvl="1" indent="-285750">
              <a:buFont typeface="Arial" charset="0"/>
              <a:buChar char="•"/>
            </a:pPr>
            <a:r>
              <a:rPr lang="es-ES" sz="1600" dirty="0">
                <a:solidFill>
                  <a:schemeClr val="tx1">
                    <a:lumMod val="75000"/>
                    <a:lumOff val="25000"/>
                  </a:schemeClr>
                </a:solidFill>
                <a:latin typeface="+mn-lt"/>
              </a:rPr>
              <a:t>Nominal </a:t>
            </a:r>
            <a:r>
              <a:rPr lang="es-ES" sz="1400" dirty="0">
                <a:solidFill>
                  <a:schemeClr val="tx1">
                    <a:lumMod val="75000"/>
                    <a:lumOff val="25000"/>
                  </a:schemeClr>
                </a:solidFill>
                <a:latin typeface="+mn-lt"/>
              </a:rPr>
              <a:t>(afiliación)</a:t>
            </a:r>
          </a:p>
          <a:p>
            <a:pPr marL="742950" lvl="1" indent="-285750">
              <a:buFont typeface="Arial" charset="0"/>
              <a:buChar char="•"/>
            </a:pPr>
            <a:endParaRPr lang="es-ES" sz="1600" dirty="0" smtClean="0">
              <a:solidFill>
                <a:schemeClr val="tx1">
                  <a:lumMod val="75000"/>
                  <a:lumOff val="25000"/>
                </a:schemeClr>
              </a:solidFill>
              <a:latin typeface="+mj-lt"/>
            </a:endParaRPr>
          </a:p>
          <a:p>
            <a:pPr lvl="1"/>
            <a:endParaRPr lang="es-ES" sz="1600" dirty="0">
              <a:solidFill>
                <a:schemeClr val="tx1">
                  <a:lumMod val="75000"/>
                  <a:lumOff val="25000"/>
                </a:schemeClr>
              </a:solidFill>
              <a:latin typeface="+mj-lt"/>
            </a:endParaRPr>
          </a:p>
          <a:p>
            <a:r>
              <a:rPr lang="es-ES" dirty="0" smtClean="0">
                <a:solidFill>
                  <a:schemeClr val="tx1">
                    <a:lumMod val="75000"/>
                    <a:lumOff val="25000"/>
                  </a:schemeClr>
                </a:solidFill>
                <a:latin typeface="+mj-lt"/>
              </a:rPr>
              <a:t>Numérica</a:t>
            </a:r>
          </a:p>
          <a:p>
            <a:endParaRPr lang="es-ES" dirty="0">
              <a:solidFill>
                <a:schemeClr val="tx1">
                  <a:lumMod val="75000"/>
                  <a:lumOff val="25000"/>
                </a:schemeClr>
              </a:solidFill>
              <a:latin typeface="+mj-lt"/>
            </a:endParaRPr>
          </a:p>
          <a:p>
            <a:pPr marL="742950" lvl="1" indent="-285750">
              <a:buFont typeface="Arial" charset="0"/>
              <a:buChar char="•"/>
            </a:pPr>
            <a:r>
              <a:rPr lang="es-ES" sz="1600" dirty="0">
                <a:solidFill>
                  <a:schemeClr val="tx1">
                    <a:lumMod val="75000"/>
                    <a:lumOff val="25000"/>
                  </a:schemeClr>
                </a:solidFill>
                <a:latin typeface="+mn-lt"/>
              </a:rPr>
              <a:t>Discreta</a:t>
            </a:r>
          </a:p>
          <a:p>
            <a:pPr marL="742950" lvl="1" indent="-285750">
              <a:buFont typeface="Arial" charset="0"/>
              <a:buChar char="•"/>
            </a:pPr>
            <a:r>
              <a:rPr lang="es-ES" sz="1600" dirty="0">
                <a:solidFill>
                  <a:schemeClr val="tx1">
                    <a:lumMod val="75000"/>
                    <a:lumOff val="25000"/>
                  </a:schemeClr>
                </a:solidFill>
                <a:latin typeface="+mn-lt"/>
              </a:rPr>
              <a:t>Continua</a:t>
            </a:r>
            <a:endParaRPr lang="es-ES_tradnl" sz="1600" dirty="0">
              <a:solidFill>
                <a:schemeClr val="tx1">
                  <a:lumMod val="75000"/>
                  <a:lumOff val="25000"/>
                </a:schemeClr>
              </a:solidFill>
              <a:latin typeface="+mn-lt"/>
            </a:endParaRP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s-ES" dirty="0" smtClean="0">
              <a:solidFill>
                <a:schemeClr val="tx1">
                  <a:lumMod val="75000"/>
                  <a:lumOff val="25000"/>
                </a:schemeClr>
              </a:solidFill>
              <a:latin typeface="+mn-lt"/>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2865947"/>
            <a:ext cx="162866" cy="300888"/>
          </a:xfrm>
          <a:prstGeom prst="rect">
            <a:avLst/>
          </a:prstGeom>
        </p:spPr>
      </p:pic>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1189650"/>
            <a:ext cx="162866" cy="300888"/>
          </a:xfrm>
          <a:prstGeom prst="rect">
            <a:avLst/>
          </a:prstGeom>
        </p:spPr>
      </p:pic>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4683375"/>
            <a:ext cx="162866" cy="300888"/>
          </a:xfrm>
          <a:prstGeom prst="rect">
            <a:avLst/>
          </a:prstGeom>
        </p:spPr>
      </p:pic>
      <p:sp>
        <p:nvSpPr>
          <p:cNvPr id="8" name="CuadroTexto 7"/>
          <p:cNvSpPr txBox="1"/>
          <p:nvPr/>
        </p:nvSpPr>
        <p:spPr>
          <a:xfrm>
            <a:off x="4722310" y="1839310"/>
            <a:ext cx="536028" cy="369332"/>
          </a:xfrm>
          <a:prstGeom prst="rect">
            <a:avLst/>
          </a:prstGeom>
          <a:noFill/>
        </p:spPr>
        <p:txBody>
          <a:bodyPr wrap="square" rtlCol="0">
            <a:spAutoFit/>
          </a:bodyPr>
          <a:lstStyle/>
          <a:p>
            <a:pPr algn="ctr"/>
            <a:r>
              <a:rPr lang="es-ES_tradnl" dirty="0">
                <a:solidFill>
                  <a:schemeClr val="tx1">
                    <a:lumMod val="50000"/>
                    <a:lumOff val="50000"/>
                  </a:schemeClr>
                </a:solidFill>
                <a:latin typeface="+mj-lt"/>
              </a:rPr>
              <a:t>vs</a:t>
            </a:r>
            <a:endParaRPr lang="es-ES_tradnl" dirty="0">
              <a:latin typeface="+mj-lt"/>
            </a:endParaRPr>
          </a:p>
        </p:txBody>
      </p:sp>
    </p:spTree>
    <p:extLst>
      <p:ext uri="{BB962C8B-B14F-4D97-AF65-F5344CB8AC3E}">
        <p14:creationId xmlns:p14="http://schemas.microsoft.com/office/powerpoint/2010/main" val="8021324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ctor recto 1"/>
          <p:cNvCxnSpPr/>
          <p:nvPr/>
        </p:nvCxnSpPr>
        <p:spPr>
          <a:xfrm>
            <a:off x="4360723" y="1125094"/>
            <a:ext cx="0" cy="2154134"/>
          </a:xfrm>
          <a:prstGeom prst="line">
            <a:avLst/>
          </a:prstGeom>
          <a:ln w="3175" cmpd="sng">
            <a:solidFill>
              <a:schemeClr val="tx1">
                <a:lumMod val="75000"/>
                <a:lumOff val="2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3" name="Rectángulo 2"/>
          <p:cNvSpPr/>
          <p:nvPr/>
        </p:nvSpPr>
        <p:spPr>
          <a:xfrm>
            <a:off x="720260" y="1125094"/>
            <a:ext cx="3640594" cy="1082348"/>
          </a:xfrm>
          <a:prstGeom prst="rect">
            <a:avLst/>
          </a:prstGeom>
          <a:noFill/>
          <a:ln>
            <a:noFill/>
          </a:ln>
        </p:spPr>
        <p:txBody>
          <a:bodyPr wrap="square">
            <a:spAutoFit/>
          </a:bodyPr>
          <a:lstStyle/>
          <a:p>
            <a:pPr>
              <a:lnSpc>
                <a:spcPct val="110000"/>
              </a:lnSpc>
            </a:pPr>
            <a:r>
              <a:rPr lang="es-ES_tradnl" sz="2000" dirty="0">
                <a:solidFill>
                  <a:schemeClr val="tx1">
                    <a:lumMod val="75000"/>
                    <a:lumOff val="25000"/>
                  </a:schemeClr>
                </a:solidFill>
                <a:latin typeface="Franklin Gothic Medium" charset="0"/>
              </a:rPr>
              <a:t>Factores </a:t>
            </a:r>
            <a:r>
              <a:rPr lang="es-ES_tradnl" sz="2000" dirty="0" smtClean="0">
                <a:solidFill>
                  <a:schemeClr val="tx1">
                    <a:lumMod val="75000"/>
                    <a:lumOff val="25000"/>
                  </a:schemeClr>
                </a:solidFill>
                <a:latin typeface="Franklin Gothic Medium" charset="0"/>
              </a:rPr>
              <a:t>relacionados</a:t>
            </a:r>
          </a:p>
          <a:p>
            <a:pPr>
              <a:lnSpc>
                <a:spcPct val="110000"/>
              </a:lnSpc>
            </a:pPr>
            <a:r>
              <a:rPr lang="es-ES_tradnl" sz="2000" dirty="0" smtClean="0">
                <a:solidFill>
                  <a:schemeClr val="tx1">
                    <a:lumMod val="75000"/>
                    <a:lumOff val="25000"/>
                  </a:schemeClr>
                </a:solidFill>
                <a:latin typeface="Franklin Gothic Medium" charset="0"/>
              </a:rPr>
              <a:t>al </a:t>
            </a:r>
            <a:r>
              <a:rPr lang="es-ES_tradnl" sz="2000" dirty="0">
                <a:solidFill>
                  <a:schemeClr val="tx1">
                    <a:lumMod val="75000"/>
                    <a:lumOff val="25000"/>
                  </a:schemeClr>
                </a:solidFill>
                <a:latin typeface="Franklin Gothic Medium" charset="0"/>
              </a:rPr>
              <a:t>error en la </a:t>
            </a:r>
            <a:r>
              <a:rPr lang="es-ES_tradnl" sz="2000" dirty="0" smtClean="0">
                <a:solidFill>
                  <a:schemeClr val="tx1">
                    <a:lumMod val="75000"/>
                    <a:lumOff val="25000"/>
                  </a:schemeClr>
                </a:solidFill>
                <a:latin typeface="Franklin Gothic Medium" charset="0"/>
              </a:rPr>
              <a:t>respuesta</a:t>
            </a:r>
          </a:p>
          <a:p>
            <a:pPr>
              <a:lnSpc>
                <a:spcPct val="110000"/>
              </a:lnSpc>
            </a:pPr>
            <a:endParaRPr lang="es-ES_tradnl" altLang="es-ES_tradnl" sz="2000" dirty="0">
              <a:solidFill>
                <a:schemeClr val="tx1">
                  <a:lumMod val="75000"/>
                  <a:lumOff val="25000"/>
                </a:schemeClr>
              </a:solidFill>
              <a:latin typeface="Franklin Gothic Medium" charset="0"/>
            </a:endParaRPr>
          </a:p>
        </p:txBody>
      </p:sp>
      <p:sp>
        <p:nvSpPr>
          <p:cNvPr id="4" name="Rectángulo 3"/>
          <p:cNvSpPr/>
          <p:nvPr/>
        </p:nvSpPr>
        <p:spPr>
          <a:xfrm>
            <a:off x="4722440" y="1125094"/>
            <a:ext cx="4242884" cy="2277547"/>
          </a:xfrm>
          <a:prstGeom prst="rect">
            <a:avLst/>
          </a:prstGeom>
        </p:spPr>
        <p:txBody>
          <a:bodyPr wrap="square">
            <a:spAutoFit/>
          </a:bodyPr>
          <a:lstStyle/>
          <a:p>
            <a:r>
              <a:rPr lang="es-ES_tradnl" dirty="0" smtClean="0">
                <a:solidFill>
                  <a:schemeClr val="tx1">
                    <a:lumMod val="75000"/>
                    <a:lumOff val="25000"/>
                  </a:schemeClr>
                </a:solidFill>
                <a:latin typeface="+mj-lt"/>
              </a:rPr>
              <a:t>Memoria</a:t>
            </a:r>
          </a:p>
          <a:p>
            <a:endParaRPr lang="es-ES_tradnl" dirty="0">
              <a:solidFill>
                <a:schemeClr val="tx1">
                  <a:lumMod val="75000"/>
                  <a:lumOff val="25000"/>
                </a:schemeClr>
              </a:solidFill>
              <a:latin typeface="+mj-lt"/>
            </a:endParaRPr>
          </a:p>
          <a:p>
            <a:r>
              <a:rPr lang="es-ES_tradnl" dirty="0">
                <a:solidFill>
                  <a:schemeClr val="tx1">
                    <a:lumMod val="75000"/>
                    <a:lumOff val="25000"/>
                  </a:schemeClr>
                </a:solidFill>
                <a:latin typeface="+mj-lt"/>
              </a:rPr>
              <a:t>Motivaci</a:t>
            </a:r>
            <a:r>
              <a:rPr lang="es-ES" dirty="0" err="1" smtClean="0">
                <a:solidFill>
                  <a:schemeClr val="tx1">
                    <a:lumMod val="75000"/>
                    <a:lumOff val="25000"/>
                  </a:schemeClr>
                </a:solidFill>
                <a:latin typeface="+mj-lt"/>
              </a:rPr>
              <a:t>ón</a:t>
            </a:r>
            <a:endParaRPr lang="es-ES" dirty="0" smtClean="0">
              <a:solidFill>
                <a:schemeClr val="tx1">
                  <a:lumMod val="75000"/>
                  <a:lumOff val="25000"/>
                </a:schemeClr>
              </a:solidFill>
              <a:latin typeface="+mj-lt"/>
            </a:endParaRPr>
          </a:p>
          <a:p>
            <a:endParaRPr lang="es-ES" dirty="0">
              <a:solidFill>
                <a:schemeClr val="tx1">
                  <a:lumMod val="75000"/>
                  <a:lumOff val="25000"/>
                </a:schemeClr>
              </a:solidFill>
              <a:latin typeface="+mj-lt"/>
            </a:endParaRPr>
          </a:p>
          <a:p>
            <a:r>
              <a:rPr lang="es-ES" dirty="0" smtClean="0">
                <a:solidFill>
                  <a:schemeClr val="tx1">
                    <a:lumMod val="75000"/>
                    <a:lumOff val="25000"/>
                  </a:schemeClr>
                </a:solidFill>
                <a:latin typeface="+mj-lt"/>
              </a:rPr>
              <a:t>Comunicación</a:t>
            </a:r>
          </a:p>
          <a:p>
            <a:endParaRPr lang="es-ES" dirty="0">
              <a:solidFill>
                <a:schemeClr val="tx1">
                  <a:lumMod val="75000"/>
                  <a:lumOff val="25000"/>
                </a:schemeClr>
              </a:solidFill>
              <a:latin typeface="+mj-lt"/>
            </a:endParaRPr>
          </a:p>
          <a:p>
            <a:r>
              <a:rPr lang="es-ES" dirty="0">
                <a:solidFill>
                  <a:schemeClr val="tx1">
                    <a:lumMod val="75000"/>
                    <a:lumOff val="25000"/>
                  </a:schemeClr>
                </a:solidFill>
                <a:latin typeface="+mj-lt"/>
              </a:rPr>
              <a:t>Conocimiento</a:t>
            </a:r>
            <a:endParaRPr lang="es-ES_tradnl" dirty="0">
              <a:solidFill>
                <a:schemeClr val="tx1">
                  <a:lumMod val="75000"/>
                  <a:lumOff val="25000"/>
                </a:schemeClr>
              </a:solidFill>
              <a:latin typeface="+mj-lt"/>
            </a:endParaRPr>
          </a:p>
          <a:p>
            <a:pPr lvl="0"/>
            <a:endParaRPr lang="es-ES_tradnl" sz="1600" dirty="0">
              <a:solidFill>
                <a:schemeClr val="tx1">
                  <a:lumMod val="75000"/>
                  <a:lumOff val="25000"/>
                </a:schemeClr>
              </a:solidFill>
              <a:latin typeface="+mn-lt"/>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1698546"/>
            <a:ext cx="162866" cy="300888"/>
          </a:xfrm>
          <a:prstGeom prst="rect">
            <a:avLst/>
          </a:prstGeom>
        </p:spPr>
      </p:pic>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1189650"/>
            <a:ext cx="162866" cy="300888"/>
          </a:xfrm>
          <a:prstGeom prst="rect">
            <a:avLst/>
          </a:prstGeom>
        </p:spPr>
      </p:pic>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2271998"/>
            <a:ext cx="162866" cy="300888"/>
          </a:xfrm>
          <a:prstGeom prst="rect">
            <a:avLst/>
          </a:prstGeom>
        </p:spPr>
      </p:pic>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723" y="2807035"/>
            <a:ext cx="162866" cy="300888"/>
          </a:xfrm>
          <a:prstGeom prst="rect">
            <a:avLst/>
          </a:prstGeom>
        </p:spPr>
      </p:pic>
      <p:sp>
        <p:nvSpPr>
          <p:cNvPr id="7" name="CuadroTexto 6"/>
          <p:cNvSpPr txBox="1"/>
          <p:nvPr/>
        </p:nvSpPr>
        <p:spPr>
          <a:xfrm>
            <a:off x="1151447" y="4477407"/>
            <a:ext cx="6581417" cy="1477328"/>
          </a:xfrm>
          <a:prstGeom prst="rect">
            <a:avLst/>
          </a:prstGeom>
          <a:noFill/>
        </p:spPr>
        <p:txBody>
          <a:bodyPr wrap="none" rtlCol="0">
            <a:spAutoFit/>
          </a:bodyPr>
          <a:lstStyle/>
          <a:p>
            <a:pPr algn="ctr"/>
            <a:r>
              <a:rPr lang="es-ES_tradnl" dirty="0">
                <a:solidFill>
                  <a:schemeClr val="tx1">
                    <a:lumMod val="75000"/>
                    <a:lumOff val="25000"/>
                  </a:schemeClr>
                </a:solidFill>
                <a:latin typeface="+mj-lt"/>
              </a:rPr>
              <a:t>¿</a:t>
            </a:r>
            <a:r>
              <a:rPr lang="es-ES_tradnl" dirty="0" err="1">
                <a:solidFill>
                  <a:schemeClr val="tx1">
                    <a:lumMod val="75000"/>
                    <a:lumOff val="25000"/>
                  </a:schemeClr>
                </a:solidFill>
                <a:latin typeface="+mj-lt"/>
              </a:rPr>
              <a:t>Est</a:t>
            </a:r>
            <a:r>
              <a:rPr lang="es-ES" dirty="0">
                <a:solidFill>
                  <a:schemeClr val="tx1">
                    <a:lumMod val="75000"/>
                    <a:lumOff val="25000"/>
                  </a:schemeClr>
                </a:solidFill>
                <a:latin typeface="+mj-lt"/>
              </a:rPr>
              <a:t>á motivado mi </a:t>
            </a:r>
            <a:r>
              <a:rPr lang="es-ES" dirty="0" err="1">
                <a:solidFill>
                  <a:schemeClr val="tx1">
                    <a:lumMod val="75000"/>
                    <a:lumOff val="25000"/>
                  </a:schemeClr>
                </a:solidFill>
                <a:latin typeface="+mj-lt"/>
              </a:rPr>
              <a:t>respondente</a:t>
            </a:r>
            <a:r>
              <a:rPr lang="es-ES" dirty="0">
                <a:solidFill>
                  <a:schemeClr val="tx1">
                    <a:lumMod val="75000"/>
                    <a:lumOff val="25000"/>
                  </a:schemeClr>
                </a:solidFill>
                <a:latin typeface="+mj-lt"/>
              </a:rPr>
              <a:t>? ¿Por qué?- hablar con </a:t>
            </a:r>
            <a:r>
              <a:rPr lang="es-ES" dirty="0" smtClean="0">
                <a:solidFill>
                  <a:schemeClr val="tx1">
                    <a:lumMod val="75000"/>
                    <a:lumOff val="25000"/>
                  </a:schemeClr>
                </a:solidFill>
                <a:latin typeface="+mj-lt"/>
              </a:rPr>
              <a:t>extraños</a:t>
            </a:r>
          </a:p>
          <a:p>
            <a:pPr algn="ctr"/>
            <a:endParaRPr lang="es-ES" dirty="0">
              <a:solidFill>
                <a:schemeClr val="tx1">
                  <a:lumMod val="75000"/>
                  <a:lumOff val="25000"/>
                </a:schemeClr>
              </a:solidFill>
              <a:latin typeface="+mj-lt"/>
            </a:endParaRPr>
          </a:p>
          <a:p>
            <a:pPr algn="ctr"/>
            <a:r>
              <a:rPr lang="es-ES" dirty="0">
                <a:solidFill>
                  <a:schemeClr val="tx1">
                    <a:lumMod val="75000"/>
                    <a:lumOff val="25000"/>
                  </a:schemeClr>
                </a:solidFill>
                <a:latin typeface="+mj-lt"/>
              </a:rPr>
              <a:t>La importancia del anonimato</a:t>
            </a:r>
          </a:p>
          <a:p>
            <a:endParaRPr lang="es-ES" dirty="0" smtClean="0"/>
          </a:p>
          <a:p>
            <a:endParaRPr lang="es-ES_tradnl" dirty="0"/>
          </a:p>
        </p:txBody>
      </p:sp>
    </p:spTree>
    <p:extLst>
      <p:ext uri="{BB962C8B-B14F-4D97-AF65-F5344CB8AC3E}">
        <p14:creationId xmlns:p14="http://schemas.microsoft.com/office/powerpoint/2010/main" val="19968014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Á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rgbClr val="FFFFF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11663</TotalTime>
  <Words>1911</Words>
  <Application>Microsoft Macintosh PowerPoint</Application>
  <PresentationFormat>Presentación en pantalla (4:3)</PresentationFormat>
  <Paragraphs>426</Paragraphs>
  <Slides>24</Slides>
  <Notes>10</Notes>
  <HiddenSlides>0</HiddenSlides>
  <MMClips>0</MMClips>
  <ScaleCrop>false</ScaleCrop>
  <HeadingPairs>
    <vt:vector size="4" baseType="variant">
      <vt:variant>
        <vt:lpstr>Tema</vt:lpstr>
      </vt:variant>
      <vt:variant>
        <vt:i4>2</vt:i4>
      </vt:variant>
      <vt:variant>
        <vt:lpstr>Títulos de diapositiva</vt:lpstr>
      </vt:variant>
      <vt:variant>
        <vt:i4>24</vt:i4>
      </vt:variant>
    </vt:vector>
  </HeadingPairs>
  <TitlesOfParts>
    <vt:vector size="26" baseType="lpstr">
      <vt:lpstr>Tema de Office</vt:lpstr>
      <vt:lpstr>Diseño personalizado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Anabel Izchel Pérez Colín</dc:creator>
  <cp:lastModifiedBy>Gabriela Cordourier</cp:lastModifiedBy>
  <cp:revision>507</cp:revision>
  <cp:lastPrinted>2014-06-13T19:13:00Z</cp:lastPrinted>
  <dcterms:created xsi:type="dcterms:W3CDTF">2013-07-29T16:27:01Z</dcterms:created>
  <dcterms:modified xsi:type="dcterms:W3CDTF">2017-08-19T19:15:38Z</dcterms:modified>
</cp:coreProperties>
</file>