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664" r:id="rId5"/>
    <p:sldMasterId id="2147483666" r:id="rId6"/>
    <p:sldMasterId id="2147483662" r:id="rId7"/>
    <p:sldMasterId id="2147483660" r:id="rId8"/>
  </p:sldMasterIdLst>
  <p:notesMasterIdLst>
    <p:notesMasterId r:id="rId20"/>
  </p:notesMasterIdLst>
  <p:sldIdLst>
    <p:sldId id="256" r:id="rId9"/>
    <p:sldId id="324" r:id="rId10"/>
    <p:sldId id="821" r:id="rId11"/>
    <p:sldId id="822" r:id="rId12"/>
    <p:sldId id="258" r:id="rId13"/>
    <p:sldId id="826" r:id="rId14"/>
    <p:sldId id="347" r:id="rId15"/>
    <p:sldId id="823" r:id="rId16"/>
    <p:sldId id="824" r:id="rId17"/>
    <p:sldId id="825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0D1"/>
    <a:srgbClr val="83B818"/>
    <a:srgbClr val="BBCB9A"/>
    <a:srgbClr val="005C6A"/>
    <a:srgbClr val="0F3A45"/>
    <a:srgbClr val="007077"/>
    <a:srgbClr val="D1797D"/>
    <a:srgbClr val="A10537"/>
    <a:srgbClr val="3A4856"/>
    <a:srgbClr val="CA0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1345"/>
  </p:normalViewPr>
  <p:slideViewPr>
    <p:cSldViewPr snapToGrid="0" snapToObjects="1">
      <p:cViewPr varScale="1">
        <p:scale>
          <a:sx n="106" d="100"/>
          <a:sy n="106" d="100"/>
        </p:scale>
        <p:origin x="20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E9E3E-00BB-3942-9BBF-5BD7A97F48D4}" type="datetimeFigureOut">
              <a:rPr lang="es-ES" smtClean="0"/>
              <a:t>1/6/20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C08A8-CB86-9849-BDE9-8036642B03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3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8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75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47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D91E-534D-4EC9-A162-EA16DCB57353}" type="datetimeFigureOut">
              <a:rPr lang="es-ES" smtClean="0"/>
              <a:t>1/6/20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938D-2136-46A7-A4B3-64A132DC5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1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1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/>
          <p:cNvSpPr/>
          <p:nvPr userDrawn="1"/>
        </p:nvSpPr>
        <p:spPr>
          <a:xfrm flipV="1">
            <a:off x="1902519" y="-1"/>
            <a:ext cx="2641600" cy="6853885"/>
          </a:xfrm>
          <a:prstGeom prst="parallelogram">
            <a:avLst>
              <a:gd name="adj" fmla="val 37692"/>
            </a:avLst>
          </a:prstGeom>
          <a:solidFill>
            <a:srgbClr val="F4F8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0" y="0"/>
            <a:ext cx="3535680" cy="6853885"/>
          </a:xfrm>
          <a:prstGeom prst="rect">
            <a:avLst/>
          </a:prstGeom>
          <a:solidFill>
            <a:srgbClr val="16384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Paralelogramo 18"/>
          <p:cNvSpPr/>
          <p:nvPr userDrawn="1"/>
        </p:nvSpPr>
        <p:spPr>
          <a:xfrm>
            <a:off x="1902519" y="0"/>
            <a:ext cx="2641600" cy="6858000"/>
          </a:xfrm>
          <a:prstGeom prst="parallelogram">
            <a:avLst>
              <a:gd name="adj" fmla="val 37692"/>
            </a:avLst>
          </a:prstGeom>
          <a:solidFill>
            <a:srgbClr val="16384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Agrupar 1">
            <a:extLst>
              <a:ext uri="{FF2B5EF4-FFF2-40B4-BE49-F238E27FC236}">
                <a16:creationId xmlns:a16="http://schemas.microsoft.com/office/drawing/2014/main" id="{3F0B539E-5BE0-0D4F-A86B-F3ED9A2F90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76D53A-D913-1540-A80E-F3B88DCC332C}"/>
                </a:ext>
              </a:extLst>
            </p:cNvPr>
            <p:cNvCxnSpPr/>
            <p:nvPr userDrawn="1"/>
          </p:nvCxnSpPr>
          <p:spPr>
            <a:xfrm>
              <a:off x="48846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37EB871-419B-3140-97B0-67D1A4E5F93B}"/>
                </a:ext>
              </a:extLst>
            </p:cNvPr>
            <p:cNvCxnSpPr/>
            <p:nvPr userDrawn="1"/>
          </p:nvCxnSpPr>
          <p:spPr>
            <a:xfrm>
              <a:off x="8655538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732693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83AEEAF-E1B0-F948-85EB-6EF302EC6689}"/>
                </a:ext>
              </a:extLst>
            </p:cNvPr>
            <p:cNvCxnSpPr/>
            <p:nvPr userDrawn="1"/>
          </p:nvCxnSpPr>
          <p:spPr>
            <a:xfrm>
              <a:off x="165518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02C82D7-BD66-BB42-B8D9-8DC10496C842}"/>
                </a:ext>
              </a:extLst>
            </p:cNvPr>
            <p:cNvCxnSpPr/>
            <p:nvPr userDrawn="1"/>
          </p:nvCxnSpPr>
          <p:spPr>
            <a:xfrm>
              <a:off x="282191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398863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9EFCED7-E512-1246-826B-4C4B3EF4F8D8}"/>
                </a:ext>
              </a:extLst>
            </p:cNvPr>
            <p:cNvCxnSpPr/>
            <p:nvPr userDrawn="1"/>
          </p:nvCxnSpPr>
          <p:spPr>
            <a:xfrm>
              <a:off x="515536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19E7BBB-29C0-B840-A62B-40673634EFA7}"/>
                </a:ext>
              </a:extLst>
            </p:cNvPr>
            <p:cNvCxnSpPr/>
            <p:nvPr userDrawn="1"/>
          </p:nvCxnSpPr>
          <p:spPr>
            <a:xfrm>
              <a:off x="6322086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690737C-236E-714F-8590-10E6AF8914BD}"/>
                </a:ext>
              </a:extLst>
            </p:cNvPr>
            <p:cNvCxnSpPr/>
            <p:nvPr userDrawn="1"/>
          </p:nvCxnSpPr>
          <p:spPr>
            <a:xfrm>
              <a:off x="748881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6359769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57058-C807-C54D-BBED-4962D052AA6F}"/>
              </a:ext>
            </a:extLst>
          </p:cNvPr>
          <p:cNvSpPr/>
          <p:nvPr userDrawn="1"/>
        </p:nvSpPr>
        <p:spPr>
          <a:xfrm>
            <a:off x="11033760" y="6359769"/>
            <a:ext cx="517769" cy="4982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11211118" y="6496893"/>
            <a:ext cx="19236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ED5939-7E19-2545-80AF-EAE1296D762C}"/>
              </a:ext>
            </a:extLst>
          </p:cNvPr>
          <p:cNvCxnSpPr/>
          <p:nvPr userDrawn="1"/>
        </p:nvCxnSpPr>
        <p:spPr>
          <a:xfrm>
            <a:off x="6096000" y="-9770"/>
            <a:ext cx="0" cy="6858000"/>
          </a:xfrm>
          <a:prstGeom prst="line">
            <a:avLst/>
          </a:prstGeom>
          <a:ln w="3175" cmpd="sng">
            <a:noFill/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8996109" y="6496893"/>
            <a:ext cx="1915589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SIMO </a:t>
            </a:r>
            <a:r>
              <a:rPr lang="es-ES" sz="800" b="0" dirty="0">
                <a:solidFill>
                  <a:srgbClr val="7FB740"/>
                </a:solidFill>
                <a:latin typeface="News Gothic MT"/>
                <a:cs typeface="News Gothic MT"/>
              </a:rPr>
              <a:t>|</a:t>
            </a:r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 GENERACIÓN DE INDICADORES</a:t>
            </a:r>
          </a:p>
        </p:txBody>
      </p:sp>
    </p:spTree>
    <p:extLst>
      <p:ext uri="{BB962C8B-B14F-4D97-AF65-F5344CB8AC3E}">
        <p14:creationId xmlns:p14="http://schemas.microsoft.com/office/powerpoint/2010/main" val="22888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/>
          <p:cNvSpPr/>
          <p:nvPr userDrawn="1"/>
        </p:nvSpPr>
        <p:spPr>
          <a:xfrm flipV="1">
            <a:off x="1902519" y="-1"/>
            <a:ext cx="2641600" cy="6853885"/>
          </a:xfrm>
          <a:prstGeom prst="parallelogram">
            <a:avLst>
              <a:gd name="adj" fmla="val 37692"/>
            </a:avLst>
          </a:prstGeom>
          <a:solidFill>
            <a:srgbClr val="BBCB9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0" y="0"/>
            <a:ext cx="3535680" cy="6853885"/>
          </a:xfrm>
          <a:prstGeom prst="rect">
            <a:avLst/>
          </a:prstGeom>
          <a:solidFill>
            <a:srgbClr val="F4F8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Paralelogramo 18"/>
          <p:cNvSpPr/>
          <p:nvPr userDrawn="1"/>
        </p:nvSpPr>
        <p:spPr>
          <a:xfrm>
            <a:off x="1902519" y="0"/>
            <a:ext cx="2641600" cy="6858000"/>
          </a:xfrm>
          <a:prstGeom prst="parallelogram">
            <a:avLst>
              <a:gd name="adj" fmla="val 37692"/>
            </a:avLst>
          </a:prstGeom>
          <a:solidFill>
            <a:srgbClr val="F4F8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Agrupar 1">
            <a:extLst>
              <a:ext uri="{FF2B5EF4-FFF2-40B4-BE49-F238E27FC236}">
                <a16:creationId xmlns:a16="http://schemas.microsoft.com/office/drawing/2014/main" id="{3F0B539E-5BE0-0D4F-A86B-F3ED9A2F90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76D53A-D913-1540-A80E-F3B88DCC332C}"/>
                </a:ext>
              </a:extLst>
            </p:cNvPr>
            <p:cNvCxnSpPr/>
            <p:nvPr userDrawn="1"/>
          </p:nvCxnSpPr>
          <p:spPr>
            <a:xfrm>
              <a:off x="48846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37EB871-419B-3140-97B0-67D1A4E5F93B}"/>
                </a:ext>
              </a:extLst>
            </p:cNvPr>
            <p:cNvCxnSpPr/>
            <p:nvPr userDrawn="1"/>
          </p:nvCxnSpPr>
          <p:spPr>
            <a:xfrm>
              <a:off x="8655538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732693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83AEEAF-E1B0-F948-85EB-6EF302EC6689}"/>
                </a:ext>
              </a:extLst>
            </p:cNvPr>
            <p:cNvCxnSpPr/>
            <p:nvPr userDrawn="1"/>
          </p:nvCxnSpPr>
          <p:spPr>
            <a:xfrm>
              <a:off x="165518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02C82D7-BD66-BB42-B8D9-8DC10496C842}"/>
                </a:ext>
              </a:extLst>
            </p:cNvPr>
            <p:cNvCxnSpPr/>
            <p:nvPr userDrawn="1"/>
          </p:nvCxnSpPr>
          <p:spPr>
            <a:xfrm>
              <a:off x="282191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398863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9EFCED7-E512-1246-826B-4C4B3EF4F8D8}"/>
                </a:ext>
              </a:extLst>
            </p:cNvPr>
            <p:cNvCxnSpPr/>
            <p:nvPr userDrawn="1"/>
          </p:nvCxnSpPr>
          <p:spPr>
            <a:xfrm>
              <a:off x="515536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19E7BBB-29C0-B840-A62B-40673634EFA7}"/>
                </a:ext>
              </a:extLst>
            </p:cNvPr>
            <p:cNvCxnSpPr/>
            <p:nvPr userDrawn="1"/>
          </p:nvCxnSpPr>
          <p:spPr>
            <a:xfrm>
              <a:off x="6322086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690737C-236E-714F-8590-10E6AF8914BD}"/>
                </a:ext>
              </a:extLst>
            </p:cNvPr>
            <p:cNvCxnSpPr/>
            <p:nvPr userDrawn="1"/>
          </p:nvCxnSpPr>
          <p:spPr>
            <a:xfrm>
              <a:off x="748881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6359769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57058-C807-C54D-BBED-4962D052AA6F}"/>
              </a:ext>
            </a:extLst>
          </p:cNvPr>
          <p:cNvSpPr/>
          <p:nvPr userDrawn="1"/>
        </p:nvSpPr>
        <p:spPr>
          <a:xfrm>
            <a:off x="11033760" y="6359769"/>
            <a:ext cx="517769" cy="4982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11211118" y="6496893"/>
            <a:ext cx="19236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ED5939-7E19-2545-80AF-EAE1296D762C}"/>
              </a:ext>
            </a:extLst>
          </p:cNvPr>
          <p:cNvCxnSpPr/>
          <p:nvPr userDrawn="1"/>
        </p:nvCxnSpPr>
        <p:spPr>
          <a:xfrm>
            <a:off x="6096000" y="-9770"/>
            <a:ext cx="0" cy="6858000"/>
          </a:xfrm>
          <a:prstGeom prst="line">
            <a:avLst/>
          </a:prstGeom>
          <a:ln w="3175" cmpd="sng">
            <a:noFill/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8996108" y="6496893"/>
            <a:ext cx="1915589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SIMO </a:t>
            </a:r>
            <a:r>
              <a:rPr lang="es-ES" sz="800" b="0" dirty="0">
                <a:solidFill>
                  <a:srgbClr val="7FB740"/>
                </a:solidFill>
                <a:latin typeface="News Gothic MT"/>
                <a:cs typeface="News Gothic MT"/>
              </a:rPr>
              <a:t>|</a:t>
            </a:r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 GENERACIÓN DE INDICADORES</a:t>
            </a:r>
          </a:p>
        </p:txBody>
      </p:sp>
    </p:spTree>
    <p:extLst>
      <p:ext uri="{BB962C8B-B14F-4D97-AF65-F5344CB8AC3E}">
        <p14:creationId xmlns:p14="http://schemas.microsoft.com/office/powerpoint/2010/main" val="27542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/>
          <p:cNvSpPr/>
          <p:nvPr userDrawn="1"/>
        </p:nvSpPr>
        <p:spPr>
          <a:xfrm flipV="1">
            <a:off x="1902519" y="-1"/>
            <a:ext cx="2641600" cy="6853885"/>
          </a:xfrm>
          <a:prstGeom prst="parallelogram">
            <a:avLst>
              <a:gd name="adj" fmla="val 3769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 userDrawn="1"/>
        </p:nvSpPr>
        <p:spPr>
          <a:xfrm>
            <a:off x="0" y="0"/>
            <a:ext cx="3535680" cy="68538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Paralelogramo 18"/>
          <p:cNvSpPr/>
          <p:nvPr userDrawn="1"/>
        </p:nvSpPr>
        <p:spPr>
          <a:xfrm>
            <a:off x="1902519" y="0"/>
            <a:ext cx="2641600" cy="6858000"/>
          </a:xfrm>
          <a:prstGeom prst="parallelogram">
            <a:avLst>
              <a:gd name="adj" fmla="val 37692"/>
            </a:avLst>
          </a:prstGeom>
          <a:solidFill>
            <a:srgbClr val="B7DE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57058-C807-C54D-BBED-4962D052AA6F}"/>
              </a:ext>
            </a:extLst>
          </p:cNvPr>
          <p:cNvSpPr/>
          <p:nvPr userDrawn="1"/>
        </p:nvSpPr>
        <p:spPr>
          <a:xfrm>
            <a:off x="11033760" y="6359769"/>
            <a:ext cx="517769" cy="4982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11198294" y="6496893"/>
            <a:ext cx="218008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News Gothic MT"/>
                <a:cs typeface="News Gothic MT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News Gothic MT"/>
              <a:cs typeface="News Gothic MT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ED5939-7E19-2545-80AF-EAE1296D762C}"/>
              </a:ext>
            </a:extLst>
          </p:cNvPr>
          <p:cNvCxnSpPr/>
          <p:nvPr userDrawn="1"/>
        </p:nvCxnSpPr>
        <p:spPr>
          <a:xfrm>
            <a:off x="6096000" y="-9770"/>
            <a:ext cx="0" cy="6858000"/>
          </a:xfrm>
          <a:prstGeom prst="line">
            <a:avLst/>
          </a:prstGeom>
          <a:ln w="3175" cmpd="sng">
            <a:noFill/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8996108" y="6496893"/>
            <a:ext cx="1915589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SIMO </a:t>
            </a:r>
            <a:r>
              <a:rPr lang="es-ES" sz="800" b="0" dirty="0">
                <a:solidFill>
                  <a:srgbClr val="7FB740"/>
                </a:solidFill>
                <a:latin typeface="News Gothic MT"/>
                <a:cs typeface="News Gothic MT"/>
              </a:rPr>
              <a:t>|</a:t>
            </a:r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 GENERACIÓN DE INDICADORES</a:t>
            </a:r>
          </a:p>
        </p:txBody>
      </p:sp>
      <p:grpSp>
        <p:nvGrpSpPr>
          <p:cNvPr id="21" name="Agrupar 1">
            <a:extLst>
              <a:ext uri="{FF2B5EF4-FFF2-40B4-BE49-F238E27FC236}">
                <a16:creationId xmlns:a16="http://schemas.microsoft.com/office/drawing/2014/main" id="{3F0B539E-5BE0-0D4F-A86B-F3ED9A2F9036}"/>
              </a:ext>
            </a:extLst>
          </p:cNvPr>
          <p:cNvGrpSpPr/>
          <p:nvPr userDrawn="1"/>
        </p:nvGrpSpPr>
        <p:grpSpPr>
          <a:xfrm>
            <a:off x="216568" y="0"/>
            <a:ext cx="12192000" cy="6858000"/>
            <a:chOff x="0" y="0"/>
            <a:chExt cx="9144000" cy="6858000"/>
          </a:xfrm>
        </p:grpSpPr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E76D53A-D913-1540-A80E-F3B88DCC332C}"/>
                </a:ext>
              </a:extLst>
            </p:cNvPr>
            <p:cNvCxnSpPr/>
            <p:nvPr userDrawn="1"/>
          </p:nvCxnSpPr>
          <p:spPr>
            <a:xfrm>
              <a:off x="48846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37EB871-419B-3140-97B0-67D1A4E5F93B}"/>
                </a:ext>
              </a:extLst>
            </p:cNvPr>
            <p:cNvCxnSpPr/>
            <p:nvPr userDrawn="1"/>
          </p:nvCxnSpPr>
          <p:spPr>
            <a:xfrm>
              <a:off x="8655538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732693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B83AEEAF-E1B0-F948-85EB-6EF302EC6689}"/>
                </a:ext>
              </a:extLst>
            </p:cNvPr>
            <p:cNvCxnSpPr/>
            <p:nvPr userDrawn="1"/>
          </p:nvCxnSpPr>
          <p:spPr>
            <a:xfrm>
              <a:off x="165518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202C82D7-BD66-BB42-B8D9-8DC10496C842}"/>
                </a:ext>
              </a:extLst>
            </p:cNvPr>
            <p:cNvCxnSpPr/>
            <p:nvPr userDrawn="1"/>
          </p:nvCxnSpPr>
          <p:spPr>
            <a:xfrm>
              <a:off x="282191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398863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89EFCED7-E512-1246-826B-4C4B3EF4F8D8}"/>
                </a:ext>
              </a:extLst>
            </p:cNvPr>
            <p:cNvCxnSpPr/>
            <p:nvPr userDrawn="1"/>
          </p:nvCxnSpPr>
          <p:spPr>
            <a:xfrm>
              <a:off x="515536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19E7BBB-29C0-B840-A62B-40673634EFA7}"/>
                </a:ext>
              </a:extLst>
            </p:cNvPr>
            <p:cNvCxnSpPr/>
            <p:nvPr userDrawn="1"/>
          </p:nvCxnSpPr>
          <p:spPr>
            <a:xfrm>
              <a:off x="6322086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690737C-236E-714F-8590-10E6AF8914BD}"/>
                </a:ext>
              </a:extLst>
            </p:cNvPr>
            <p:cNvCxnSpPr/>
            <p:nvPr userDrawn="1"/>
          </p:nvCxnSpPr>
          <p:spPr>
            <a:xfrm>
              <a:off x="748881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6359769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9CDDB06-52C6-D14A-A109-DC3AB1F2ED53}"/>
              </a:ext>
            </a:extLst>
          </p:cNvPr>
          <p:cNvSpPr/>
          <p:nvPr userDrawn="1"/>
        </p:nvSpPr>
        <p:spPr>
          <a:xfrm>
            <a:off x="244230" y="244231"/>
            <a:ext cx="11700787" cy="636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57058-C807-C54D-BBED-4962D052AA6F}"/>
              </a:ext>
            </a:extLst>
          </p:cNvPr>
          <p:cNvSpPr/>
          <p:nvPr userDrawn="1"/>
        </p:nvSpPr>
        <p:spPr>
          <a:xfrm>
            <a:off x="651283" y="6359769"/>
            <a:ext cx="517769" cy="4982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815817" y="6496893"/>
            <a:ext cx="218008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News Gothic MT"/>
                <a:cs typeface="News Gothic MT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News Gothic MT"/>
              <a:cs typeface="News Gothic MT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ED5939-7E19-2545-80AF-EAE1296D762C}"/>
              </a:ext>
            </a:extLst>
          </p:cNvPr>
          <p:cNvCxnSpPr/>
          <p:nvPr userDrawn="1"/>
        </p:nvCxnSpPr>
        <p:spPr>
          <a:xfrm>
            <a:off x="6096000" y="-9770"/>
            <a:ext cx="0" cy="6858000"/>
          </a:xfrm>
          <a:prstGeom prst="line">
            <a:avLst/>
          </a:prstGeom>
          <a:ln w="3175" cmpd="sng">
            <a:noFill/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aralelogramo 19"/>
          <p:cNvSpPr/>
          <p:nvPr userDrawn="1"/>
        </p:nvSpPr>
        <p:spPr>
          <a:xfrm rot="10800000">
            <a:off x="11043920" y="-1"/>
            <a:ext cx="2641600" cy="6858000"/>
          </a:xfrm>
          <a:prstGeom prst="parallelogram">
            <a:avLst>
              <a:gd name="adj" fmla="val 37692"/>
            </a:avLst>
          </a:prstGeom>
          <a:solidFill>
            <a:srgbClr val="F4F8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Agrupar 1">
            <a:extLst>
              <a:ext uri="{FF2B5EF4-FFF2-40B4-BE49-F238E27FC236}">
                <a16:creationId xmlns:a16="http://schemas.microsoft.com/office/drawing/2014/main" id="{3F0B539E-5BE0-0D4F-A86B-F3ED9A2F90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76D53A-D913-1540-A80E-F3B88DCC332C}"/>
                </a:ext>
              </a:extLst>
            </p:cNvPr>
            <p:cNvCxnSpPr/>
            <p:nvPr userDrawn="1"/>
          </p:nvCxnSpPr>
          <p:spPr>
            <a:xfrm>
              <a:off x="48846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37EB871-419B-3140-97B0-67D1A4E5F93B}"/>
                </a:ext>
              </a:extLst>
            </p:cNvPr>
            <p:cNvCxnSpPr/>
            <p:nvPr userDrawn="1"/>
          </p:nvCxnSpPr>
          <p:spPr>
            <a:xfrm>
              <a:off x="8655538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732693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83AEEAF-E1B0-F948-85EB-6EF302EC6689}"/>
                </a:ext>
              </a:extLst>
            </p:cNvPr>
            <p:cNvCxnSpPr/>
            <p:nvPr userDrawn="1"/>
          </p:nvCxnSpPr>
          <p:spPr>
            <a:xfrm>
              <a:off x="165518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02C82D7-BD66-BB42-B8D9-8DC10496C842}"/>
                </a:ext>
              </a:extLst>
            </p:cNvPr>
            <p:cNvCxnSpPr/>
            <p:nvPr userDrawn="1"/>
          </p:nvCxnSpPr>
          <p:spPr>
            <a:xfrm>
              <a:off x="282191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398863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9EFCED7-E512-1246-826B-4C4B3EF4F8D8}"/>
                </a:ext>
              </a:extLst>
            </p:cNvPr>
            <p:cNvCxnSpPr/>
            <p:nvPr userDrawn="1"/>
          </p:nvCxnSpPr>
          <p:spPr>
            <a:xfrm>
              <a:off x="515536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19E7BBB-29C0-B840-A62B-40673634EFA7}"/>
                </a:ext>
              </a:extLst>
            </p:cNvPr>
            <p:cNvCxnSpPr/>
            <p:nvPr userDrawn="1"/>
          </p:nvCxnSpPr>
          <p:spPr>
            <a:xfrm>
              <a:off x="6322086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690737C-236E-714F-8590-10E6AF8914BD}"/>
                </a:ext>
              </a:extLst>
            </p:cNvPr>
            <p:cNvCxnSpPr/>
            <p:nvPr userDrawn="1"/>
          </p:nvCxnSpPr>
          <p:spPr>
            <a:xfrm>
              <a:off x="748881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6359769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1311659" y="6496893"/>
            <a:ext cx="1915589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l"/>
            <a:r>
              <a:rPr lang="es-ES" sz="800" b="0" dirty="0">
                <a:solidFill>
                  <a:srgbClr val="163841"/>
                </a:solidFill>
                <a:latin typeface="+mn-lt"/>
                <a:cs typeface="News Gothic MT"/>
              </a:rPr>
              <a:t>SIMO </a:t>
            </a:r>
            <a:r>
              <a:rPr lang="es-ES" sz="800" b="0" dirty="0">
                <a:solidFill>
                  <a:srgbClr val="7FB740"/>
                </a:solidFill>
                <a:latin typeface="+mn-lt"/>
                <a:cs typeface="News Gothic MT"/>
              </a:rPr>
              <a:t>|</a:t>
            </a:r>
            <a:r>
              <a:rPr lang="es-ES" sz="800" b="0" dirty="0">
                <a:solidFill>
                  <a:srgbClr val="163841"/>
                </a:solidFill>
                <a:latin typeface="+mn-lt"/>
                <a:cs typeface="News Gothic MT"/>
              </a:rPr>
              <a:t> GENERACIÓN DE INDICADORES</a:t>
            </a:r>
          </a:p>
        </p:txBody>
      </p:sp>
    </p:spTree>
    <p:extLst>
      <p:ext uri="{BB962C8B-B14F-4D97-AF65-F5344CB8AC3E}">
        <p14:creationId xmlns:p14="http://schemas.microsoft.com/office/powerpoint/2010/main" val="13277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elogramo 16"/>
          <p:cNvSpPr/>
          <p:nvPr userDrawn="1"/>
        </p:nvSpPr>
        <p:spPr>
          <a:xfrm flipV="1">
            <a:off x="-1564640" y="-1"/>
            <a:ext cx="2641600" cy="6853885"/>
          </a:xfrm>
          <a:prstGeom prst="parallelogram">
            <a:avLst>
              <a:gd name="adj" fmla="val 37692"/>
            </a:avLst>
          </a:prstGeom>
          <a:solidFill>
            <a:srgbClr val="F4F8E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Agrupar 1">
            <a:extLst>
              <a:ext uri="{FF2B5EF4-FFF2-40B4-BE49-F238E27FC236}">
                <a16:creationId xmlns:a16="http://schemas.microsoft.com/office/drawing/2014/main" id="{3F0B539E-5BE0-0D4F-A86B-F3ED9A2F90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76D53A-D913-1540-A80E-F3B88DCC332C}"/>
                </a:ext>
              </a:extLst>
            </p:cNvPr>
            <p:cNvCxnSpPr/>
            <p:nvPr userDrawn="1"/>
          </p:nvCxnSpPr>
          <p:spPr>
            <a:xfrm>
              <a:off x="48846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37EB871-419B-3140-97B0-67D1A4E5F93B}"/>
                </a:ext>
              </a:extLst>
            </p:cNvPr>
            <p:cNvCxnSpPr/>
            <p:nvPr userDrawn="1"/>
          </p:nvCxnSpPr>
          <p:spPr>
            <a:xfrm>
              <a:off x="8655538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732693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83AEEAF-E1B0-F948-85EB-6EF302EC6689}"/>
                </a:ext>
              </a:extLst>
            </p:cNvPr>
            <p:cNvCxnSpPr/>
            <p:nvPr userDrawn="1"/>
          </p:nvCxnSpPr>
          <p:spPr>
            <a:xfrm>
              <a:off x="165518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02C82D7-BD66-BB42-B8D9-8DC10496C842}"/>
                </a:ext>
              </a:extLst>
            </p:cNvPr>
            <p:cNvCxnSpPr/>
            <p:nvPr userDrawn="1"/>
          </p:nvCxnSpPr>
          <p:spPr>
            <a:xfrm>
              <a:off x="2821912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398863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9EFCED7-E512-1246-826B-4C4B3EF4F8D8}"/>
                </a:ext>
              </a:extLst>
            </p:cNvPr>
            <p:cNvCxnSpPr/>
            <p:nvPr userDrawn="1"/>
          </p:nvCxnSpPr>
          <p:spPr>
            <a:xfrm>
              <a:off x="515536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19E7BBB-29C0-B840-A62B-40673634EFA7}"/>
                </a:ext>
              </a:extLst>
            </p:cNvPr>
            <p:cNvCxnSpPr/>
            <p:nvPr userDrawn="1"/>
          </p:nvCxnSpPr>
          <p:spPr>
            <a:xfrm>
              <a:off x="6322086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690737C-236E-714F-8590-10E6AF8914BD}"/>
                </a:ext>
              </a:extLst>
            </p:cNvPr>
            <p:cNvCxnSpPr/>
            <p:nvPr userDrawn="1"/>
          </p:nvCxnSpPr>
          <p:spPr>
            <a:xfrm>
              <a:off x="7488811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2F28709-5CF2-A645-8E77-5EC259357BA3}"/>
                </a:ext>
              </a:extLst>
            </p:cNvPr>
            <p:cNvCxnSpPr/>
            <p:nvPr userDrawn="1"/>
          </p:nvCxnSpPr>
          <p:spPr>
            <a:xfrm flipH="1">
              <a:off x="0" y="6359769"/>
              <a:ext cx="9144000" cy="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A46FDF8-B2F1-DD48-851A-9FB7CA0BCD85}"/>
                </a:ext>
              </a:extLst>
            </p:cNvPr>
            <p:cNvCxnSpPr/>
            <p:nvPr userDrawn="1"/>
          </p:nvCxnSpPr>
          <p:spPr>
            <a:xfrm>
              <a:off x="4575377" y="0"/>
              <a:ext cx="0" cy="6858000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57058-C807-C54D-BBED-4962D052AA6F}"/>
              </a:ext>
            </a:extLst>
          </p:cNvPr>
          <p:cNvSpPr/>
          <p:nvPr userDrawn="1"/>
        </p:nvSpPr>
        <p:spPr>
          <a:xfrm>
            <a:off x="11033760" y="6359769"/>
            <a:ext cx="517769" cy="4982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11198294" y="6496893"/>
            <a:ext cx="218008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News Gothic MT"/>
                <a:cs typeface="News Gothic MT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News Gothic MT"/>
              <a:cs typeface="News Gothic MT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ED5939-7E19-2545-80AF-EAE1296D762C}"/>
              </a:ext>
            </a:extLst>
          </p:cNvPr>
          <p:cNvCxnSpPr/>
          <p:nvPr userDrawn="1"/>
        </p:nvCxnSpPr>
        <p:spPr>
          <a:xfrm>
            <a:off x="6096000" y="-9770"/>
            <a:ext cx="0" cy="6858000"/>
          </a:xfrm>
          <a:prstGeom prst="line">
            <a:avLst/>
          </a:prstGeom>
          <a:ln w="3175" cmpd="sng">
            <a:noFill/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9A61501-11B2-4D4C-8583-53A787BD9E21}"/>
              </a:ext>
            </a:extLst>
          </p:cNvPr>
          <p:cNvSpPr txBox="1"/>
          <p:nvPr userDrawn="1"/>
        </p:nvSpPr>
        <p:spPr>
          <a:xfrm>
            <a:off x="8996108" y="6496893"/>
            <a:ext cx="1915589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SIMO </a:t>
            </a:r>
            <a:r>
              <a:rPr lang="es-ES" sz="800" b="0" dirty="0">
                <a:solidFill>
                  <a:srgbClr val="7FB740"/>
                </a:solidFill>
                <a:latin typeface="News Gothic MT"/>
                <a:cs typeface="News Gothic MT"/>
              </a:rPr>
              <a:t>|</a:t>
            </a:r>
            <a:r>
              <a:rPr lang="es-ES" sz="800" b="0" dirty="0">
                <a:solidFill>
                  <a:srgbClr val="163841"/>
                </a:solidFill>
                <a:latin typeface="News Gothic MT"/>
                <a:cs typeface="News Gothic MT"/>
              </a:rPr>
              <a:t> GENERACIÓN DE INDICADORES</a:t>
            </a:r>
          </a:p>
        </p:txBody>
      </p:sp>
    </p:spTree>
    <p:extLst>
      <p:ext uri="{BB962C8B-B14F-4D97-AF65-F5344CB8AC3E}">
        <p14:creationId xmlns:p14="http://schemas.microsoft.com/office/powerpoint/2010/main" val="161330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84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CA20C99-DB81-1A4A-BFB6-593648189306}"/>
              </a:ext>
            </a:extLst>
          </p:cNvPr>
          <p:cNvSpPr txBox="1"/>
          <p:nvPr/>
        </p:nvSpPr>
        <p:spPr>
          <a:xfrm>
            <a:off x="271343" y="6415438"/>
            <a:ext cx="19236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rgbClr val="FFFFFF"/>
                </a:solidFill>
                <a:latin typeface="Century Gothic"/>
                <a:cs typeface="Century Gothic"/>
              </a:rPr>
              <a:pPr algn="ctr"/>
              <a:t>1</a:t>
            </a:fld>
            <a:endParaRPr lang="es-ES" sz="800" b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13" name="Imagen 12" descr="Entrada de propuestas 2018.png">
            <a:extLst>
              <a:ext uri="{FF2B5EF4-FFF2-40B4-BE49-F238E27FC236}">
                <a16:creationId xmlns:a16="http://schemas.microsoft.com/office/drawing/2014/main" id="{C81CF04B-7CF0-4148-816D-F712E388D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0"/>
          <a:stretch/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97D822-2CE8-164F-AE87-BF958198EE69}"/>
              </a:ext>
            </a:extLst>
          </p:cNvPr>
          <p:cNvSpPr txBox="1"/>
          <p:nvPr/>
        </p:nvSpPr>
        <p:spPr>
          <a:xfrm>
            <a:off x="9128257" y="4505368"/>
            <a:ext cx="1418658" cy="26161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s-ES" sz="1400" spc="300" dirty="0">
                <a:solidFill>
                  <a:srgbClr val="1BC0D1"/>
                </a:solidFill>
                <a:latin typeface="News Gothic MT"/>
                <a:cs typeface="News Gothic MT"/>
              </a:rPr>
              <a:t>JUNIO 2020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A69D236-F7C0-4F4D-B696-FB89B0E57465}"/>
              </a:ext>
            </a:extLst>
          </p:cNvPr>
          <p:cNvCxnSpPr>
            <a:cxnSpLocks/>
          </p:cNvCxnSpPr>
          <p:nvPr/>
        </p:nvCxnSpPr>
        <p:spPr>
          <a:xfrm>
            <a:off x="8747833" y="4288647"/>
            <a:ext cx="1799082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F75BAF-EB07-9B42-AC33-CB02E0103C91}"/>
              </a:ext>
            </a:extLst>
          </p:cNvPr>
          <p:cNvSpPr txBox="1"/>
          <p:nvPr/>
        </p:nvSpPr>
        <p:spPr>
          <a:xfrm>
            <a:off x="4939990" y="2808706"/>
            <a:ext cx="5606925" cy="1277273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>
            <a:defPPr>
              <a:defRPr lang="es-MX"/>
            </a:defPPr>
            <a:lvl1pPr algn="r">
              <a:lnSpc>
                <a:spcPct val="100000"/>
              </a:lnSpc>
              <a:defRPr sz="24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s-MX" sz="4000" dirty="0">
                <a:latin typeface="News Gothic MT"/>
                <a:cs typeface="News Gothic MT"/>
              </a:rPr>
              <a:t>GENERACIÓN DE INDICADORES</a:t>
            </a:r>
          </a:p>
        </p:txBody>
      </p:sp>
    </p:spTree>
    <p:extLst>
      <p:ext uri="{BB962C8B-B14F-4D97-AF65-F5344CB8AC3E}">
        <p14:creationId xmlns:p14="http://schemas.microsoft.com/office/powerpoint/2010/main" val="67388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2">
            <a:extLst>
              <a:ext uri="{FF2B5EF4-FFF2-40B4-BE49-F238E27FC236}">
                <a16:creationId xmlns:a16="http://schemas.microsoft.com/office/drawing/2014/main" id="{5B9CAA2A-540D-FA40-92F7-4CD4624C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47" y="6139289"/>
            <a:ext cx="4265847" cy="3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A86AA8-6A6C-BE4F-8C45-D6CA966FA48F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9FFBC4-662B-F74F-9712-5598C6E333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4. Ejercicio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72BED4-1EA4-014B-947B-FFE1CF53145E}"/>
              </a:ext>
            </a:extLst>
          </p:cNvPr>
          <p:cNvSpPr txBox="1"/>
          <p:nvPr/>
        </p:nvSpPr>
        <p:spPr>
          <a:xfrm>
            <a:off x="4354286" y="2681458"/>
            <a:ext cx="5646057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Proponer algunos indicadores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(tasa, razones o proporciones)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B3B912B0-7FA1-EB4D-8B26-0A2F1774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085" y="2351423"/>
            <a:ext cx="1675744" cy="16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8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E082214-D9F4-214D-9BFE-0C444E2D5138}"/>
              </a:ext>
            </a:extLst>
          </p:cNvPr>
          <p:cNvSpPr/>
          <p:nvPr/>
        </p:nvSpPr>
        <p:spPr>
          <a:xfrm>
            <a:off x="-4742" y="0"/>
            <a:ext cx="12192000" cy="6858000"/>
          </a:xfrm>
          <a:prstGeom prst="rect">
            <a:avLst/>
          </a:prstGeom>
          <a:solidFill>
            <a:srgbClr val="0D2127">
              <a:alpha val="47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A20C99-DB81-1A4A-BFB6-593648189306}"/>
              </a:ext>
            </a:extLst>
          </p:cNvPr>
          <p:cNvSpPr txBox="1"/>
          <p:nvPr/>
        </p:nvSpPr>
        <p:spPr>
          <a:xfrm>
            <a:off x="271343" y="6415438"/>
            <a:ext cx="19236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rgbClr val="FFFFFF"/>
                </a:solidFill>
                <a:latin typeface="Century Gothic"/>
                <a:cs typeface="Century Gothic"/>
              </a:rPr>
              <a:pPr algn="ctr"/>
              <a:t>11</a:t>
            </a:fld>
            <a:endParaRPr lang="es-ES" sz="800" b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13" name="Imagen 12" descr="Entrada de propuestas 2018.png">
            <a:extLst>
              <a:ext uri="{FF2B5EF4-FFF2-40B4-BE49-F238E27FC236}">
                <a16:creationId xmlns:a16="http://schemas.microsoft.com/office/drawing/2014/main" id="{C81CF04B-7CF0-4148-816D-F712E388D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0"/>
          <a:stretch/>
        </p:blipFill>
        <p:spPr>
          <a:xfrm>
            <a:off x="0" y="0"/>
            <a:ext cx="3444240" cy="6858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9F75BAF-EB07-9B42-AC33-CB02E0103C91}"/>
              </a:ext>
            </a:extLst>
          </p:cNvPr>
          <p:cNvSpPr txBox="1"/>
          <p:nvPr/>
        </p:nvSpPr>
        <p:spPr>
          <a:xfrm>
            <a:off x="4326573" y="3423920"/>
            <a:ext cx="6220342" cy="584391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>
            <a:defPPr>
              <a:defRPr lang="es-MX"/>
            </a:defPPr>
            <a:lvl1pPr algn="r">
              <a:lnSpc>
                <a:spcPct val="100000"/>
              </a:lnSpc>
              <a:defRPr sz="24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3200" dirty="0"/>
              <a:t>Gracias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586EAC-9148-4044-8BDB-B992D1AE9ACC}"/>
              </a:ext>
            </a:extLst>
          </p:cNvPr>
          <p:cNvSpPr txBox="1"/>
          <p:nvPr/>
        </p:nvSpPr>
        <p:spPr>
          <a:xfrm>
            <a:off x="9128257" y="4505368"/>
            <a:ext cx="1418658" cy="26161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s-ES" sz="1400" spc="300" dirty="0">
                <a:solidFill>
                  <a:srgbClr val="1BC0D1"/>
                </a:solidFill>
                <a:latin typeface="News Gothic MT"/>
                <a:cs typeface="News Gothic MT"/>
              </a:rPr>
              <a:t>JUNIO 2020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242E048-B4AE-6C46-B88A-AC5A8BEB2186}"/>
              </a:ext>
            </a:extLst>
          </p:cNvPr>
          <p:cNvCxnSpPr>
            <a:cxnSpLocks/>
          </p:cNvCxnSpPr>
          <p:nvPr/>
        </p:nvCxnSpPr>
        <p:spPr>
          <a:xfrm>
            <a:off x="8747833" y="4288647"/>
            <a:ext cx="1799082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0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9;p13">
            <a:extLst>
              <a:ext uri="{FF2B5EF4-FFF2-40B4-BE49-F238E27FC236}">
                <a16:creationId xmlns:a16="http://schemas.microsoft.com/office/drawing/2014/main" id="{B77F5DA6-AD41-D944-80F0-DF21EBEA1B92}"/>
              </a:ext>
            </a:extLst>
          </p:cNvPr>
          <p:cNvSpPr txBox="1"/>
          <p:nvPr/>
        </p:nvSpPr>
        <p:spPr>
          <a:xfrm>
            <a:off x="652825" y="537704"/>
            <a:ext cx="24858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1BC0D1"/>
                </a:solidFill>
                <a:latin typeface="Georgia"/>
                <a:ea typeface="Georgia"/>
                <a:cs typeface="Georgia"/>
                <a:sym typeface="Georgia"/>
              </a:rPr>
              <a:t>Índice</a:t>
            </a:r>
            <a:endParaRPr sz="2400" b="1" i="0" u="none" strike="noStrike" cap="none" dirty="0">
              <a:solidFill>
                <a:srgbClr val="1BC0D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4" name="Google Shape;110;p13">
            <a:extLst>
              <a:ext uri="{FF2B5EF4-FFF2-40B4-BE49-F238E27FC236}">
                <a16:creationId xmlns:a16="http://schemas.microsoft.com/office/drawing/2014/main" id="{9644583C-99E9-1F49-9CCF-5A1002AA9527}"/>
              </a:ext>
            </a:extLst>
          </p:cNvPr>
          <p:cNvCxnSpPr/>
          <p:nvPr/>
        </p:nvCxnSpPr>
        <p:spPr>
          <a:xfrm>
            <a:off x="767125" y="994904"/>
            <a:ext cx="333000" cy="0"/>
          </a:xfrm>
          <a:prstGeom prst="straightConnector1">
            <a:avLst/>
          </a:prstGeom>
          <a:noFill/>
          <a:ln w="19050" cap="flat" cmpd="sng">
            <a:solidFill>
              <a:srgbClr val="83B81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111;p13">
            <a:extLst>
              <a:ext uri="{FF2B5EF4-FFF2-40B4-BE49-F238E27FC236}">
                <a16:creationId xmlns:a16="http://schemas.microsoft.com/office/drawing/2014/main" id="{EDF011E3-D1BA-834E-857E-32CAD2FAD800}"/>
              </a:ext>
            </a:extLst>
          </p:cNvPr>
          <p:cNvSpPr txBox="1"/>
          <p:nvPr/>
        </p:nvSpPr>
        <p:spPr>
          <a:xfrm>
            <a:off x="652825" y="1349967"/>
            <a:ext cx="5439300" cy="49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1. Datos y variables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2. Tipos de variables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3. Indicadores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3.1. ¿Qué son?</a:t>
            </a:r>
          </a:p>
          <a:p>
            <a:pPr lvl="4">
              <a:lnSpc>
                <a:spcPct val="2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3. Ejercicio</a:t>
            </a:r>
          </a:p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	3.2. Tasa</a:t>
            </a:r>
          </a:p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	3.3. Proporción</a:t>
            </a:r>
          </a:p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	3.4. Razón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4. Ejercicios: crear una tasa, razón y proporción</a:t>
            </a:r>
            <a:endParaRPr sz="1600" b="1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pic>
        <p:nvPicPr>
          <p:cNvPr id="28" name="Google Shape;112;p13">
            <a:extLst>
              <a:ext uri="{FF2B5EF4-FFF2-40B4-BE49-F238E27FC236}">
                <a16:creationId xmlns:a16="http://schemas.microsoft.com/office/drawing/2014/main" id="{C9F1AC83-298A-E841-ADC1-EF4C4EBBE199}"/>
              </a:ext>
            </a:extLst>
          </p:cNvPr>
          <p:cNvPicPr preferRelativeResize="0"/>
          <p:nvPr/>
        </p:nvPicPr>
        <p:blipFill rotWithShape="1">
          <a:blip r:embed="rId2"/>
          <a:srcRect l="8929" r="-8929"/>
          <a:stretch/>
        </p:blipFill>
        <p:spPr>
          <a:xfrm>
            <a:off x="5925982" y="0"/>
            <a:ext cx="10403632" cy="6858000"/>
          </a:xfrm>
          <a:prstGeom prst="parallelogram">
            <a:avLst>
              <a:gd name="adj" fmla="val 35909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94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FCBA22F4-A03A-9041-B6BE-921FC9BDEAE1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44B0D-C594-B34E-922D-7C0C733AF409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1. Datos variables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42AB8EB-2B1B-684C-BEBD-8DEADD1DC113}"/>
              </a:ext>
            </a:extLst>
          </p:cNvPr>
          <p:cNvSpPr/>
          <p:nvPr/>
        </p:nvSpPr>
        <p:spPr>
          <a:xfrm>
            <a:off x="657923" y="1391879"/>
            <a:ext cx="1675744" cy="1675734"/>
          </a:xfrm>
          <a:prstGeom prst="ellipse">
            <a:avLst/>
          </a:prstGeom>
          <a:solidFill>
            <a:schemeClr val="accent5">
              <a:lumMod val="50000"/>
              <a:alpha val="8902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600" b="1" dirty="0">
              <a:solidFill>
                <a:srgbClr val="0D3C0C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5A29C4-459E-8941-A0B2-19A2BC02E0C5}"/>
              </a:ext>
            </a:extLst>
          </p:cNvPr>
          <p:cNvSpPr txBox="1"/>
          <p:nvPr/>
        </p:nvSpPr>
        <p:spPr>
          <a:xfrm>
            <a:off x="657923" y="3291059"/>
            <a:ext cx="2912591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Los datos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datos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 son números que se agrupan en categorías de acuerdo a sus características y forman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variables.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E849B0-2467-0243-BCD1-F63DE079A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1"/>
          <a:stretch/>
        </p:blipFill>
        <p:spPr>
          <a:xfrm>
            <a:off x="5316583" y="1570851"/>
            <a:ext cx="6204858" cy="3625207"/>
          </a:xfrm>
          <a:prstGeom prst="rect">
            <a:avLst/>
          </a:prstGeom>
          <a:ln w="38100" cap="sq">
            <a:solidFill>
              <a:schemeClr val="bg1">
                <a:lumMod val="85000"/>
              </a:schemeClr>
            </a:solidFill>
            <a:miter lim="800000"/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801B1A6-974C-4447-B825-174528B7A11D}"/>
              </a:ext>
            </a:extLst>
          </p:cNvPr>
          <p:cNvSpPr/>
          <p:nvPr/>
        </p:nvSpPr>
        <p:spPr>
          <a:xfrm>
            <a:off x="5486400" y="1775843"/>
            <a:ext cx="5885348" cy="176525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12E2A7-D4B0-AA46-B674-99918396A8F1}"/>
              </a:ext>
            </a:extLst>
          </p:cNvPr>
          <p:cNvSpPr txBox="1"/>
          <p:nvPr/>
        </p:nvSpPr>
        <p:spPr>
          <a:xfrm>
            <a:off x="5531652" y="1268768"/>
            <a:ext cx="1725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News Gothic MT" panose="020B0503020103020203" pitchFamily="34" charset="0"/>
              </a:rPr>
              <a:t>Variables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4301FF9-4D99-A444-9065-768A8DC9678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86400" y="1306806"/>
            <a:ext cx="0" cy="55730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50D3003-8865-6042-8322-2F407E69A7BA}"/>
              </a:ext>
            </a:extLst>
          </p:cNvPr>
          <p:cNvSpPr/>
          <p:nvPr/>
        </p:nvSpPr>
        <p:spPr>
          <a:xfrm>
            <a:off x="5486400" y="3044792"/>
            <a:ext cx="744354" cy="362551"/>
          </a:xfrm>
          <a:prstGeom prst="rect">
            <a:avLst/>
          </a:prstGeom>
          <a:solidFill>
            <a:srgbClr val="83B818">
              <a:alpha val="30000"/>
            </a:srgb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2DABA4E-09D0-564C-97C6-F52F3FA06650}"/>
              </a:ext>
            </a:extLst>
          </p:cNvPr>
          <p:cNvCxnSpPr>
            <a:cxnSpLocks/>
          </p:cNvCxnSpPr>
          <p:nvPr/>
        </p:nvCxnSpPr>
        <p:spPr>
          <a:xfrm>
            <a:off x="5486400" y="3356987"/>
            <a:ext cx="0" cy="215579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088B55-7C4D-6E4E-AB28-322339312183}"/>
              </a:ext>
            </a:extLst>
          </p:cNvPr>
          <p:cNvSpPr txBox="1"/>
          <p:nvPr/>
        </p:nvSpPr>
        <p:spPr>
          <a:xfrm>
            <a:off x="5531652" y="5249925"/>
            <a:ext cx="1725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News Gothic MT" panose="020B0503020103020203" pitchFamily="34" charset="0"/>
              </a:rPr>
              <a:t>Datos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945D6003-1282-A841-917E-592B3EE8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719" y="1754625"/>
            <a:ext cx="873167" cy="8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2917E4D4-E9E9-AF44-AB25-D859A3C1FA70}"/>
              </a:ext>
            </a:extLst>
          </p:cNvPr>
          <p:cNvCxnSpPr>
            <a:cxnSpLocks/>
          </p:cNvCxnSpPr>
          <p:nvPr/>
        </p:nvCxnSpPr>
        <p:spPr>
          <a:xfrm>
            <a:off x="2914924" y="3485062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58C39FD-EF74-5D48-AD9C-DD5DCFE6C931}"/>
              </a:ext>
            </a:extLst>
          </p:cNvPr>
          <p:cNvCxnSpPr>
            <a:cxnSpLocks/>
          </p:cNvCxnSpPr>
          <p:nvPr/>
        </p:nvCxnSpPr>
        <p:spPr>
          <a:xfrm>
            <a:off x="3362660" y="2072528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A0BA5837-96B1-BB43-8028-BE4ACA623264}"/>
              </a:ext>
            </a:extLst>
          </p:cNvPr>
          <p:cNvCxnSpPr>
            <a:cxnSpLocks/>
          </p:cNvCxnSpPr>
          <p:nvPr/>
        </p:nvCxnSpPr>
        <p:spPr>
          <a:xfrm>
            <a:off x="3362660" y="4895892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FCBA22F4-A03A-9041-B6BE-921FC9BDEAE1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44B0D-C594-B34E-922D-7C0C733AF409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2. Tipos de variables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5" name="CuadroTexto 24">
            <a:extLst>
              <a:ext uri="{FF2B5EF4-FFF2-40B4-BE49-F238E27FC236}">
                <a16:creationId xmlns:a16="http://schemas.microsoft.com/office/drawing/2014/main" id="{9A6E1CD1-AF60-1A4A-83CF-76AC493E9890}"/>
              </a:ext>
            </a:extLst>
          </p:cNvPr>
          <p:cNvSpPr txBox="1"/>
          <p:nvPr/>
        </p:nvSpPr>
        <p:spPr>
          <a:xfrm>
            <a:off x="3774475" y="1648741"/>
            <a:ext cx="2181487" cy="8475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1400" dirty="0">
                <a:solidFill>
                  <a:srgbClr val="000000"/>
                </a:solidFill>
                <a:latin typeface="News Gothic MT" panose="020B0503020103020203" pitchFamily="34" charset="0"/>
              </a:rPr>
              <a:t>Representan un atributo o cualidad:  estado civil, sexo.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16" name="CuadroTexto 39">
            <a:extLst>
              <a:ext uri="{FF2B5EF4-FFF2-40B4-BE49-F238E27FC236}">
                <a16:creationId xmlns:a16="http://schemas.microsoft.com/office/drawing/2014/main" id="{5B2906A5-8F40-3B4F-8B82-BD63B9164416}"/>
              </a:ext>
            </a:extLst>
          </p:cNvPr>
          <p:cNvSpPr txBox="1"/>
          <p:nvPr/>
        </p:nvSpPr>
        <p:spPr>
          <a:xfrm>
            <a:off x="3779520" y="1424630"/>
            <a:ext cx="2162826" cy="227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Cualitativa (categórica)</a:t>
            </a:r>
            <a:endParaRPr lang="es-ES" sz="140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Arial" panose="020B0604020202020204" pitchFamily="34" charset="0"/>
            </a:endParaRPr>
          </a:p>
        </p:txBody>
      </p:sp>
      <p:sp>
        <p:nvSpPr>
          <p:cNvPr id="21" name="CuadroTexto 24">
            <a:extLst>
              <a:ext uri="{FF2B5EF4-FFF2-40B4-BE49-F238E27FC236}">
                <a16:creationId xmlns:a16="http://schemas.microsoft.com/office/drawing/2014/main" id="{801E4702-9EED-8C4C-BEC3-10009A5FB4D4}"/>
              </a:ext>
            </a:extLst>
          </p:cNvPr>
          <p:cNvSpPr txBox="1"/>
          <p:nvPr/>
        </p:nvSpPr>
        <p:spPr>
          <a:xfrm>
            <a:off x="3774475" y="4496327"/>
            <a:ext cx="2181487" cy="8357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s-ES" sz="1400" kern="1200" dirty="0">
                <a:solidFill>
                  <a:srgbClr val="000000"/>
                </a:solidFill>
                <a:effectLst/>
                <a:latin typeface="News Gothic MT" panose="020B0503020103020203" pitchFamily="34" charset="0"/>
              </a:rPr>
              <a:t>Se pueden representar por un valor numérico: número de hijos, edad.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24" name="CuadroTexto 39">
            <a:extLst>
              <a:ext uri="{FF2B5EF4-FFF2-40B4-BE49-F238E27FC236}">
                <a16:creationId xmlns:a16="http://schemas.microsoft.com/office/drawing/2014/main" id="{28BE820B-C84F-2942-91F1-094D1DE90100}"/>
              </a:ext>
            </a:extLst>
          </p:cNvPr>
          <p:cNvSpPr txBox="1"/>
          <p:nvPr/>
        </p:nvSpPr>
        <p:spPr>
          <a:xfrm>
            <a:off x="3781118" y="4270989"/>
            <a:ext cx="2295528" cy="227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Cuantitativa (Numérica)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B4FBCFC-7B6F-1C4C-8141-15F6329DA2EC}"/>
              </a:ext>
            </a:extLst>
          </p:cNvPr>
          <p:cNvSpPr txBox="1"/>
          <p:nvPr/>
        </p:nvSpPr>
        <p:spPr>
          <a:xfrm>
            <a:off x="674652" y="3096945"/>
            <a:ext cx="2309180" cy="7962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 algn="l"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es-ES" sz="1400" kern="1200" dirty="0">
                <a:solidFill>
                  <a:srgbClr val="000000"/>
                </a:solidFill>
                <a:effectLst/>
                <a:latin typeface="News Gothic MT" panose="020B0503020103020203" pitchFamily="34" charset="0"/>
              </a:rPr>
              <a:t>Agrupa un conjunto de datos que comparten las mismas características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34" name="CuadroTexto 39">
            <a:extLst>
              <a:ext uri="{FF2B5EF4-FFF2-40B4-BE49-F238E27FC236}">
                <a16:creationId xmlns:a16="http://schemas.microsoft.com/office/drawing/2014/main" id="{BE3E8C25-0949-674B-86F9-CB8592BD062A}"/>
              </a:ext>
            </a:extLst>
          </p:cNvPr>
          <p:cNvSpPr txBox="1"/>
          <p:nvPr/>
        </p:nvSpPr>
        <p:spPr>
          <a:xfrm>
            <a:off x="720605" y="2881501"/>
            <a:ext cx="14002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0"/>
              </a:spcAft>
              <a:tabLst>
                <a:tab pos="2700020" algn="ctr"/>
                <a:tab pos="5400040" algn="r"/>
              </a:tabLst>
            </a:pPr>
            <a:r>
              <a:rPr lang="es-ES" sz="14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Variable</a:t>
            </a:r>
            <a:endParaRPr lang="es-ES" sz="140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Arial" panose="020B0604020202020204" pitchFamily="34" charset="0"/>
            </a:endParaRPr>
          </a:p>
        </p:txBody>
      </p:sp>
      <p:sp>
        <p:nvSpPr>
          <p:cNvPr id="36" name="CuadroTexto 24">
            <a:extLst>
              <a:ext uri="{FF2B5EF4-FFF2-40B4-BE49-F238E27FC236}">
                <a16:creationId xmlns:a16="http://schemas.microsoft.com/office/drawing/2014/main" id="{54FD5CD0-2E91-2D41-BDB5-32CFB821842A}"/>
              </a:ext>
            </a:extLst>
          </p:cNvPr>
          <p:cNvSpPr txBox="1"/>
          <p:nvPr/>
        </p:nvSpPr>
        <p:spPr>
          <a:xfrm>
            <a:off x="6870746" y="1186751"/>
            <a:ext cx="3111925" cy="62219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1400" dirty="0">
                <a:solidFill>
                  <a:srgbClr val="000000"/>
                </a:solidFill>
                <a:latin typeface="News Gothic MT" panose="020B0503020103020203" pitchFamily="34" charset="0"/>
              </a:rPr>
              <a:t>No es posible establecer un orden entre las categorías: sexo 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37" name="CuadroTexto 39">
            <a:extLst>
              <a:ext uri="{FF2B5EF4-FFF2-40B4-BE49-F238E27FC236}">
                <a16:creationId xmlns:a16="http://schemas.microsoft.com/office/drawing/2014/main" id="{57D0B963-76BD-8546-AE87-CC874242313F}"/>
              </a:ext>
            </a:extLst>
          </p:cNvPr>
          <p:cNvSpPr txBox="1"/>
          <p:nvPr/>
        </p:nvSpPr>
        <p:spPr>
          <a:xfrm>
            <a:off x="6878576" y="963495"/>
            <a:ext cx="1566457" cy="226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Nominal</a:t>
            </a:r>
            <a:endParaRPr lang="es-ES" sz="140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Arial" panose="020B0604020202020204" pitchFamily="34" charset="0"/>
            </a:endParaRPr>
          </a:p>
        </p:txBody>
      </p:sp>
      <p:sp>
        <p:nvSpPr>
          <p:cNvPr id="38" name="CuadroTexto 24">
            <a:extLst>
              <a:ext uri="{FF2B5EF4-FFF2-40B4-BE49-F238E27FC236}">
                <a16:creationId xmlns:a16="http://schemas.microsoft.com/office/drawing/2014/main" id="{5060D7CC-4B75-2141-85B8-2C4AFF063302}"/>
              </a:ext>
            </a:extLst>
          </p:cNvPr>
          <p:cNvSpPr txBox="1"/>
          <p:nvPr/>
        </p:nvSpPr>
        <p:spPr>
          <a:xfrm>
            <a:off x="6870745" y="2342464"/>
            <a:ext cx="3111926" cy="60948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1400" dirty="0">
                <a:solidFill>
                  <a:srgbClr val="000000"/>
                </a:solidFill>
                <a:latin typeface="News Gothic MT" panose="020B0503020103020203" pitchFamily="34" charset="0"/>
              </a:rPr>
              <a:t>Se puede establecer un orden lógico: escolaridad 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39" name="CuadroTexto 39">
            <a:extLst>
              <a:ext uri="{FF2B5EF4-FFF2-40B4-BE49-F238E27FC236}">
                <a16:creationId xmlns:a16="http://schemas.microsoft.com/office/drawing/2014/main" id="{A427220B-079A-6343-996B-D1E7FF6E7D44}"/>
              </a:ext>
            </a:extLst>
          </p:cNvPr>
          <p:cNvSpPr txBox="1"/>
          <p:nvPr/>
        </p:nvSpPr>
        <p:spPr>
          <a:xfrm>
            <a:off x="6870745" y="2119021"/>
            <a:ext cx="1565219" cy="227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Ordinal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F84A034-5229-E040-B597-90183438DBB0}"/>
              </a:ext>
            </a:extLst>
          </p:cNvPr>
          <p:cNvCxnSpPr>
            <a:cxnSpLocks/>
          </p:cNvCxnSpPr>
          <p:nvPr/>
        </p:nvCxnSpPr>
        <p:spPr>
          <a:xfrm>
            <a:off x="5955962" y="2072528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F765275-4DB3-BE4F-8DDE-51CC0518CAB6}"/>
              </a:ext>
            </a:extLst>
          </p:cNvPr>
          <p:cNvCxnSpPr>
            <a:cxnSpLocks/>
          </p:cNvCxnSpPr>
          <p:nvPr/>
        </p:nvCxnSpPr>
        <p:spPr>
          <a:xfrm flipV="1">
            <a:off x="6431056" y="1497850"/>
            <a:ext cx="0" cy="1149357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16BE6E7-4E32-9D46-8C1D-B10049309901}"/>
              </a:ext>
            </a:extLst>
          </p:cNvPr>
          <p:cNvCxnSpPr>
            <a:cxnSpLocks/>
          </p:cNvCxnSpPr>
          <p:nvPr/>
        </p:nvCxnSpPr>
        <p:spPr>
          <a:xfrm>
            <a:off x="6412005" y="1497850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24">
            <a:extLst>
              <a:ext uri="{FF2B5EF4-FFF2-40B4-BE49-F238E27FC236}">
                <a16:creationId xmlns:a16="http://schemas.microsoft.com/office/drawing/2014/main" id="{5ACD9E3B-9CA6-FE48-80E6-544640869595}"/>
              </a:ext>
            </a:extLst>
          </p:cNvPr>
          <p:cNvSpPr txBox="1"/>
          <p:nvPr/>
        </p:nvSpPr>
        <p:spPr>
          <a:xfrm>
            <a:off x="6878576" y="3798769"/>
            <a:ext cx="3104095" cy="847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1400" dirty="0">
                <a:solidFill>
                  <a:srgbClr val="000000"/>
                </a:solidFill>
                <a:latin typeface="News Gothic MT" panose="020B0503020103020203" pitchFamily="34" charset="0"/>
              </a:rPr>
              <a:t>Pueden adoptar cualquier valor en el marco de un determinado intervalo: calificaciones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F950D6B-CC6F-3346-ADF9-A9F08D2A1DB7}"/>
              </a:ext>
            </a:extLst>
          </p:cNvPr>
          <p:cNvSpPr txBox="1"/>
          <p:nvPr/>
        </p:nvSpPr>
        <p:spPr>
          <a:xfrm>
            <a:off x="6888591" y="3571670"/>
            <a:ext cx="1566457" cy="226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Continuas</a:t>
            </a:r>
            <a:endParaRPr lang="es-ES" sz="140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  <a:ea typeface="Arial" panose="020B0604020202020204" pitchFamily="34" charset="0"/>
            </a:endParaRPr>
          </a:p>
        </p:txBody>
      </p:sp>
      <p:sp>
        <p:nvSpPr>
          <p:cNvPr id="47" name="CuadroTexto 24">
            <a:extLst>
              <a:ext uri="{FF2B5EF4-FFF2-40B4-BE49-F238E27FC236}">
                <a16:creationId xmlns:a16="http://schemas.microsoft.com/office/drawing/2014/main" id="{BA325698-02C7-6A4D-AB89-51E77FA13FF4}"/>
              </a:ext>
            </a:extLst>
          </p:cNvPr>
          <p:cNvSpPr txBox="1"/>
          <p:nvPr/>
        </p:nvSpPr>
        <p:spPr>
          <a:xfrm>
            <a:off x="6878576" y="5144399"/>
            <a:ext cx="3104095" cy="8497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1400" dirty="0">
                <a:solidFill>
                  <a:srgbClr val="000000"/>
                </a:solidFill>
                <a:latin typeface="News Gothic MT" panose="020B0503020103020203" pitchFamily="34" charset="0"/>
              </a:rPr>
              <a:t>Adquieren valores que están separados entre sí en la escala: número de perros</a:t>
            </a:r>
            <a:endParaRPr lang="es-ES" sz="1400" dirty="0">
              <a:effectLst/>
              <a:latin typeface="News Gothic MT" panose="020B0503020103020203" pitchFamily="34" charset="0"/>
              <a:ea typeface="Arial" panose="020B0604020202020204" pitchFamily="34" charset="0"/>
            </a:endParaRPr>
          </a:p>
        </p:txBody>
      </p:sp>
      <p:sp>
        <p:nvSpPr>
          <p:cNvPr id="48" name="CuadroTexto 39">
            <a:extLst>
              <a:ext uri="{FF2B5EF4-FFF2-40B4-BE49-F238E27FC236}">
                <a16:creationId xmlns:a16="http://schemas.microsoft.com/office/drawing/2014/main" id="{2618569B-77D7-DA43-AB8A-7FCE5F62589E}"/>
              </a:ext>
            </a:extLst>
          </p:cNvPr>
          <p:cNvSpPr txBox="1"/>
          <p:nvPr/>
        </p:nvSpPr>
        <p:spPr>
          <a:xfrm>
            <a:off x="6878576" y="4914054"/>
            <a:ext cx="1565219" cy="227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4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Discretas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400FDEB-1BEA-4148-A0DA-A61A851AC9B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12005" y="2647207"/>
            <a:ext cx="458740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FAA9330-DE46-954E-875D-44A17C3E20F8}"/>
              </a:ext>
            </a:extLst>
          </p:cNvPr>
          <p:cNvCxnSpPr>
            <a:cxnSpLocks/>
          </p:cNvCxnSpPr>
          <p:nvPr/>
        </p:nvCxnSpPr>
        <p:spPr>
          <a:xfrm>
            <a:off x="5955962" y="4895892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FD81E01-5342-5C4B-918D-EB335133DF95}"/>
              </a:ext>
            </a:extLst>
          </p:cNvPr>
          <p:cNvCxnSpPr>
            <a:cxnSpLocks/>
          </p:cNvCxnSpPr>
          <p:nvPr/>
        </p:nvCxnSpPr>
        <p:spPr>
          <a:xfrm flipV="1">
            <a:off x="6431056" y="4222526"/>
            <a:ext cx="0" cy="1346733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A931A4E-B065-5247-B47B-F149AD93FA3F}"/>
              </a:ext>
            </a:extLst>
          </p:cNvPr>
          <p:cNvCxnSpPr>
            <a:cxnSpLocks/>
          </p:cNvCxnSpPr>
          <p:nvPr/>
        </p:nvCxnSpPr>
        <p:spPr>
          <a:xfrm>
            <a:off x="6412005" y="4222525"/>
            <a:ext cx="466571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63A12039-A4D8-5E4F-B2AB-3479686C01DB}"/>
              </a:ext>
            </a:extLst>
          </p:cNvPr>
          <p:cNvCxnSpPr>
            <a:cxnSpLocks/>
          </p:cNvCxnSpPr>
          <p:nvPr/>
        </p:nvCxnSpPr>
        <p:spPr>
          <a:xfrm>
            <a:off x="6412005" y="5569259"/>
            <a:ext cx="458740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5EEC2F9-5321-5746-92B7-8F25AEEDFD67}"/>
              </a:ext>
            </a:extLst>
          </p:cNvPr>
          <p:cNvCxnSpPr>
            <a:cxnSpLocks/>
          </p:cNvCxnSpPr>
          <p:nvPr/>
        </p:nvCxnSpPr>
        <p:spPr>
          <a:xfrm flipV="1">
            <a:off x="3381495" y="2056070"/>
            <a:ext cx="0" cy="2857984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8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F324BDC-EEC6-9E4E-BC80-2C69FC039D4D}"/>
              </a:ext>
            </a:extLst>
          </p:cNvPr>
          <p:cNvSpPr/>
          <p:nvPr/>
        </p:nvSpPr>
        <p:spPr>
          <a:xfrm>
            <a:off x="5321298" y="3804099"/>
            <a:ext cx="6236001" cy="1320800"/>
          </a:xfrm>
          <a:prstGeom prst="rect">
            <a:avLst/>
          </a:prstGeom>
          <a:solidFill>
            <a:srgbClr val="1BC0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5321299" y="2049772"/>
            <a:ext cx="622300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s-MX" b="0" i="0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Un indicador es una comparación entre dos o más valores que sirve para evaluar el comportamiento de un fenómeno.</a:t>
            </a:r>
          </a:p>
          <a:p>
            <a:endParaRPr lang="es-MX" dirty="0">
              <a:solidFill>
                <a:srgbClr val="005C6A"/>
              </a:solidFill>
              <a:latin typeface="Verdana" panose="020B0604030504040204" pitchFamily="34" charset="0"/>
            </a:endParaRPr>
          </a:p>
          <a:p>
            <a:r>
              <a:rPr lang="es-MX" dirty="0">
                <a:solidFill>
                  <a:srgbClr val="005C6A"/>
                </a:solidFill>
                <a:latin typeface="Georgia" panose="02040502050405020303" pitchFamily="18" charset="0"/>
              </a:rPr>
              <a:t>Por ejemplo:</a:t>
            </a:r>
            <a:endParaRPr lang="es-MX" dirty="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88FBB7-EF0B-F44A-A82F-72F398301DF3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4C47A14-96E2-E44D-A48E-384C08F039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 Indicadores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2CF63A-2F4D-B545-97B0-D876B0A8C0D4}"/>
              </a:ext>
            </a:extLst>
          </p:cNvPr>
          <p:cNvSpPr/>
          <p:nvPr/>
        </p:nvSpPr>
        <p:spPr>
          <a:xfrm>
            <a:off x="5330044" y="4090534"/>
            <a:ext cx="1290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0" i="0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Tasa de</a:t>
            </a:r>
          </a:p>
          <a:p>
            <a:pPr algn="r"/>
            <a:r>
              <a:rPr lang="es-MX" dirty="0">
                <a:solidFill>
                  <a:srgbClr val="005C6A"/>
                </a:solidFill>
                <a:latin typeface="Georgia" panose="02040502050405020303" pitchFamily="18" charset="0"/>
              </a:rPr>
              <a:t>desempleo</a:t>
            </a:r>
            <a:endParaRPr lang="es-MX" dirty="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E6D2AD-8F1E-7446-BD8D-18638F81817D}"/>
              </a:ext>
            </a:extLst>
          </p:cNvPr>
          <p:cNvSpPr/>
          <p:nvPr/>
        </p:nvSpPr>
        <p:spPr>
          <a:xfrm>
            <a:off x="7390983" y="3976105"/>
            <a:ext cx="251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Población desocupada</a:t>
            </a:r>
            <a:endParaRPr lang="es-MX" dirty="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959B11-B6E7-8E43-9486-39B8292DBE88}"/>
              </a:ext>
            </a:extLst>
          </p:cNvPr>
          <p:cNvSpPr/>
          <p:nvPr/>
        </p:nvSpPr>
        <p:spPr>
          <a:xfrm>
            <a:off x="6727878" y="4508186"/>
            <a:ext cx="3744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Población Económicamente Activa</a:t>
            </a:r>
            <a:endParaRPr lang="es-MX" dirty="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6A4193-5DE0-F542-93C8-5850EFDFED60}"/>
              </a:ext>
            </a:extLst>
          </p:cNvPr>
          <p:cNvSpPr/>
          <p:nvPr/>
        </p:nvSpPr>
        <p:spPr>
          <a:xfrm>
            <a:off x="10436717" y="4044367"/>
            <a:ext cx="14144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X </a:t>
            </a:r>
            <a:r>
              <a:rPr lang="es-MX" sz="3000" b="1" dirty="0">
                <a:solidFill>
                  <a:srgbClr val="005C6A"/>
                </a:solidFill>
                <a:effectLst/>
                <a:latin typeface="Georgia" panose="02040502050405020303" pitchFamily="18" charset="0"/>
              </a:rPr>
              <a:t>100</a:t>
            </a:r>
            <a:endParaRPr lang="es-MX" sz="3000" b="1" dirty="0">
              <a:solidFill>
                <a:srgbClr val="42424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605BEB-28D6-FC42-BA33-956DCEBFCDF2}"/>
              </a:ext>
            </a:extLst>
          </p:cNvPr>
          <p:cNvSpPr txBox="1"/>
          <p:nvPr/>
        </p:nvSpPr>
        <p:spPr>
          <a:xfrm>
            <a:off x="6481147" y="42290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5C6A"/>
                </a:solidFill>
                <a:latin typeface="Georgia" panose="02040502050405020303" pitchFamily="18" charset="0"/>
              </a:rPr>
              <a:t>=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7E11AA1-708F-EB4D-A739-19380A040162}"/>
              </a:ext>
            </a:extLst>
          </p:cNvPr>
          <p:cNvCxnSpPr/>
          <p:nvPr/>
        </p:nvCxnSpPr>
        <p:spPr>
          <a:xfrm>
            <a:off x="6802394" y="4413699"/>
            <a:ext cx="3571539" cy="0"/>
          </a:xfrm>
          <a:prstGeom prst="line">
            <a:avLst/>
          </a:prstGeom>
          <a:ln w="31750">
            <a:solidFill>
              <a:srgbClr val="005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FB3E7A-7DDA-EF4B-AF2F-D93881A0FBC6}"/>
              </a:ext>
            </a:extLst>
          </p:cNvPr>
          <p:cNvSpPr txBox="1"/>
          <p:nvPr/>
        </p:nvSpPr>
        <p:spPr>
          <a:xfrm>
            <a:off x="5330044" y="1403441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 1 ¿Qué son?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C9A582B5-FEE8-A141-B298-1AEFF293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51" y="2045204"/>
            <a:ext cx="1659016" cy="16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2">
            <a:extLst>
              <a:ext uri="{FF2B5EF4-FFF2-40B4-BE49-F238E27FC236}">
                <a16:creationId xmlns:a16="http://schemas.microsoft.com/office/drawing/2014/main" id="{5B9CAA2A-540D-FA40-92F7-4CD4624C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47" y="6139289"/>
            <a:ext cx="4265847" cy="3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A86AA8-6A6C-BE4F-8C45-D6CA966FA48F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9FFBC4-662B-F74F-9712-5598C6E333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 Ejercicio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72BED4-1EA4-014B-947B-FFE1CF53145E}"/>
              </a:ext>
            </a:extLst>
          </p:cNvPr>
          <p:cNvSpPr txBox="1"/>
          <p:nvPr/>
        </p:nvSpPr>
        <p:spPr>
          <a:xfrm>
            <a:off x="4354286" y="2681458"/>
            <a:ext cx="564605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Pensar en un indicador relevante 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para tener información sobre la delincuencia que hay en la Alcaldía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57D693C-5013-2F4E-9A9D-F83606355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085" y="2351423"/>
            <a:ext cx="1675744" cy="16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2">
            <a:extLst>
              <a:ext uri="{FF2B5EF4-FFF2-40B4-BE49-F238E27FC236}">
                <a16:creationId xmlns:a16="http://schemas.microsoft.com/office/drawing/2014/main" id="{5B9CAA2A-540D-FA40-92F7-4CD4624C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47" y="6139289"/>
            <a:ext cx="4265847" cy="3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A86AA8-6A6C-BE4F-8C45-D6CA966FA48F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9FFBC4-662B-F74F-9712-5598C6E333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3.2 Tasa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72BED4-1EA4-014B-947B-FFE1CF53145E}"/>
              </a:ext>
            </a:extLst>
          </p:cNvPr>
          <p:cNvSpPr txBox="1"/>
          <p:nvPr/>
        </p:nvSpPr>
        <p:spPr>
          <a:xfrm>
            <a:off x="657923" y="3291059"/>
            <a:ext cx="3121597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Cociente que resulta de dividir un número de acontecimientos sucedidos durante un periodo de tiempo (un flujo) por la población media existente durante ese periodo. 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D81CEBC-53DE-3B45-AA76-D475261EF3F5}"/>
              </a:ext>
            </a:extLst>
          </p:cNvPr>
          <p:cNvSpPr/>
          <p:nvPr/>
        </p:nvSpPr>
        <p:spPr>
          <a:xfrm>
            <a:off x="5312229" y="1391879"/>
            <a:ext cx="6879771" cy="1009291"/>
          </a:xfrm>
          <a:prstGeom prst="rect">
            <a:avLst/>
          </a:prstGeom>
          <a:solidFill>
            <a:srgbClr val="1BC0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2">
            <a:extLst>
              <a:ext uri="{FF2B5EF4-FFF2-40B4-BE49-F238E27FC236}">
                <a16:creationId xmlns:a16="http://schemas.microsoft.com/office/drawing/2014/main" id="{04B48F84-2223-0C42-9369-CD8E896DD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970" y="1481025"/>
            <a:ext cx="5979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Por ejemplo: 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</a:rPr>
              <a:t>la tasa de mortalidad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que se calcula con el número de defunciones durante un periodo de tiempo, dividido por la población media de ese mismo periodo.</a:t>
            </a:r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9A8A00B6-7B31-0248-B85C-A0F49513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23" y="1391879"/>
            <a:ext cx="1675744" cy="1675744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A7442EA-8B1F-F747-8D01-0253CB7C3B29}"/>
              </a:ext>
            </a:extLst>
          </p:cNvPr>
          <p:cNvGrpSpPr/>
          <p:nvPr/>
        </p:nvGrpSpPr>
        <p:grpSpPr>
          <a:xfrm>
            <a:off x="6486060" y="3042388"/>
            <a:ext cx="3980153" cy="753035"/>
            <a:chOff x="6472199" y="2868706"/>
            <a:chExt cx="2805354" cy="530766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5FE5DB59-5797-0342-BA67-479DFA3BB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6787" y="2868706"/>
              <a:ext cx="530766" cy="530766"/>
            </a:xfrm>
            <a:prstGeom prst="rect">
              <a:avLst/>
            </a:prstGeom>
          </p:spPr>
        </p:pic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BC2BEA76-FB78-844B-8D61-AF6814FB7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8367689" y="2868706"/>
              <a:ext cx="352390" cy="530766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65226164-D166-9044-8AAE-074F3A90A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7988591" y="2868706"/>
              <a:ext cx="352390" cy="530766"/>
            </a:xfrm>
            <a:prstGeom prst="rect">
              <a:avLst/>
            </a:prstGeom>
          </p:spPr>
        </p:pic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B50E328F-A775-9C47-92A2-58DE40AA8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7609493" y="2868706"/>
              <a:ext cx="352390" cy="530766"/>
            </a:xfrm>
            <a:prstGeom prst="rect">
              <a:avLst/>
            </a:prstGeom>
          </p:spPr>
        </p:pic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154905CE-3B6D-E047-82C3-729DC11AE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7230395" y="2868706"/>
              <a:ext cx="352390" cy="530766"/>
            </a:xfrm>
            <a:prstGeom prst="rect">
              <a:avLst/>
            </a:prstGeom>
          </p:spPr>
        </p:pic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A0D64A34-A821-EA4D-BE03-37D42E19D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6851297" y="2868706"/>
              <a:ext cx="352390" cy="530766"/>
            </a:xfrm>
            <a:prstGeom prst="rect">
              <a:avLst/>
            </a:prstGeom>
          </p:spPr>
        </p:pic>
        <p:pic>
          <p:nvPicPr>
            <p:cNvPr id="41" name="Gráfico 40">
              <a:extLst>
                <a:ext uri="{FF2B5EF4-FFF2-40B4-BE49-F238E27FC236}">
                  <a16:creationId xmlns:a16="http://schemas.microsoft.com/office/drawing/2014/main" id="{CD0828B0-B951-204E-956C-FAB9E5D0C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33607"/>
            <a:stretch/>
          </p:blipFill>
          <p:spPr>
            <a:xfrm>
              <a:off x="6472199" y="2868706"/>
              <a:ext cx="352390" cy="530766"/>
            </a:xfrm>
            <a:prstGeom prst="rect">
              <a:avLst/>
            </a:prstGeom>
          </p:spPr>
        </p:pic>
      </p:grpSp>
      <p:pic>
        <p:nvPicPr>
          <p:cNvPr id="6" name="Gráfico 5">
            <a:extLst>
              <a:ext uri="{FF2B5EF4-FFF2-40B4-BE49-F238E27FC236}">
                <a16:creationId xmlns:a16="http://schemas.microsoft.com/office/drawing/2014/main" id="{3F6532EE-A7C4-4A47-ADFA-2929D408F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0747" y="3503857"/>
            <a:ext cx="4843463" cy="8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2">
            <a:extLst>
              <a:ext uri="{FF2B5EF4-FFF2-40B4-BE49-F238E27FC236}">
                <a16:creationId xmlns:a16="http://schemas.microsoft.com/office/drawing/2014/main" id="{5B9CAA2A-540D-FA40-92F7-4CD4624C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47" y="6139289"/>
            <a:ext cx="4265847" cy="3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A86AA8-6A6C-BE4F-8C45-D6CA966FA48F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9FFBC4-662B-F74F-9712-5598C6E333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3.3 Razón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72BED4-1EA4-014B-947B-FFE1CF53145E}"/>
              </a:ext>
            </a:extLst>
          </p:cNvPr>
          <p:cNvSpPr txBox="1"/>
          <p:nvPr/>
        </p:nvSpPr>
        <p:spPr>
          <a:xfrm>
            <a:off x="657924" y="3291059"/>
            <a:ext cx="2970648" cy="16312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Cociente que resulta de dividir dos conjuntos o subconjuntos distintos que no tienen elementos comunes.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1C5636-137A-D543-BBFD-D92EA3E0AA72}"/>
              </a:ext>
            </a:extLst>
          </p:cNvPr>
          <p:cNvSpPr/>
          <p:nvPr/>
        </p:nvSpPr>
        <p:spPr>
          <a:xfrm>
            <a:off x="5312229" y="1391879"/>
            <a:ext cx="6879771" cy="1009291"/>
          </a:xfrm>
          <a:prstGeom prst="rect">
            <a:avLst/>
          </a:prstGeom>
          <a:solidFill>
            <a:srgbClr val="1BC0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50169353-68BF-634B-9AD7-67E569E2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970" y="1604136"/>
            <a:ext cx="5979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Por ejemplo: 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</a:rPr>
              <a:t>la razón de masculinidad 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que se calcula dividiendo el total de hombres entre mujeres.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24A430C-327D-7340-AE91-1DBA2513D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23" y="1391879"/>
            <a:ext cx="1675744" cy="167574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2F9B04C3-9972-744C-BBCA-CFE4356A22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9496"/>
          <a:stretch/>
        </p:blipFill>
        <p:spPr>
          <a:xfrm>
            <a:off x="6589981" y="2453769"/>
            <a:ext cx="3570020" cy="3900317"/>
          </a:xfrm>
          <a:prstGeom prst="rect">
            <a:avLst/>
          </a:prstGeom>
        </p:spPr>
      </p:pic>
      <p:sp>
        <p:nvSpPr>
          <p:cNvPr id="3" name="Forma libre 2">
            <a:extLst>
              <a:ext uri="{FF2B5EF4-FFF2-40B4-BE49-F238E27FC236}">
                <a16:creationId xmlns:a16="http://schemas.microsoft.com/office/drawing/2014/main" id="{632CC7CE-2C13-6C47-9B18-A8DD1AB4E9B6}"/>
              </a:ext>
            </a:extLst>
          </p:cNvPr>
          <p:cNvSpPr/>
          <p:nvPr/>
        </p:nvSpPr>
        <p:spPr>
          <a:xfrm>
            <a:off x="6840071" y="2734235"/>
            <a:ext cx="1999129" cy="3505200"/>
          </a:xfrm>
          <a:custGeom>
            <a:avLst/>
            <a:gdLst>
              <a:gd name="connsiteX0" fmla="*/ 0 w 1999129"/>
              <a:gd name="connsiteY0" fmla="*/ 3496236 h 3505200"/>
              <a:gd name="connsiteX1" fmla="*/ 0 w 1999129"/>
              <a:gd name="connsiteY1" fmla="*/ 0 h 3505200"/>
              <a:gd name="connsiteX2" fmla="*/ 1999129 w 1999129"/>
              <a:gd name="connsiteY2" fmla="*/ 0 h 3505200"/>
              <a:gd name="connsiteX3" fmla="*/ 1999129 w 1999129"/>
              <a:gd name="connsiteY3" fmla="*/ 1156447 h 3505200"/>
              <a:gd name="connsiteX4" fmla="*/ 1317811 w 1999129"/>
              <a:gd name="connsiteY4" fmla="*/ 1156447 h 3505200"/>
              <a:gd name="connsiteX5" fmla="*/ 1317811 w 1999129"/>
              <a:gd name="connsiteY5" fmla="*/ 2294965 h 3505200"/>
              <a:gd name="connsiteX6" fmla="*/ 654423 w 1999129"/>
              <a:gd name="connsiteY6" fmla="*/ 2294965 h 3505200"/>
              <a:gd name="connsiteX7" fmla="*/ 654423 w 1999129"/>
              <a:gd name="connsiteY7" fmla="*/ 3505200 h 3505200"/>
              <a:gd name="connsiteX8" fmla="*/ 0 w 1999129"/>
              <a:gd name="connsiteY8" fmla="*/ 3496236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9129" h="3505200">
                <a:moveTo>
                  <a:pt x="0" y="3496236"/>
                </a:moveTo>
                <a:lnTo>
                  <a:pt x="0" y="0"/>
                </a:lnTo>
                <a:lnTo>
                  <a:pt x="1999129" y="0"/>
                </a:lnTo>
                <a:lnTo>
                  <a:pt x="1999129" y="1156447"/>
                </a:lnTo>
                <a:lnTo>
                  <a:pt x="1317811" y="1156447"/>
                </a:lnTo>
                <a:lnTo>
                  <a:pt x="1317811" y="2294965"/>
                </a:lnTo>
                <a:lnTo>
                  <a:pt x="654423" y="2294965"/>
                </a:lnTo>
                <a:lnTo>
                  <a:pt x="654423" y="3505200"/>
                </a:lnTo>
                <a:lnTo>
                  <a:pt x="0" y="3496236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2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B3122E9-0B86-2245-A3D6-2EDE2FBD665F}"/>
              </a:ext>
            </a:extLst>
          </p:cNvPr>
          <p:cNvSpPr/>
          <p:nvPr/>
        </p:nvSpPr>
        <p:spPr>
          <a:xfrm>
            <a:off x="5312229" y="1391879"/>
            <a:ext cx="6879771" cy="1009291"/>
          </a:xfrm>
          <a:prstGeom prst="rect">
            <a:avLst/>
          </a:prstGeom>
          <a:solidFill>
            <a:srgbClr val="1BC0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"/>
          <p:cNvSpPr txBox="1">
            <a:spLocks noChangeArrowheads="1"/>
          </p:cNvSpPr>
          <p:nvPr/>
        </p:nvSpPr>
        <p:spPr bwMode="auto">
          <a:xfrm>
            <a:off x="5558970" y="1604136"/>
            <a:ext cx="5979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Por ejemplo: </a:t>
            </a:r>
            <a:r>
              <a:rPr lang="es-MX" sz="1600" b="1" dirty="0">
                <a:solidFill>
                  <a:schemeClr val="accent5">
                    <a:lumMod val="50000"/>
                  </a:schemeClr>
                </a:solidFill>
              </a:rPr>
              <a:t>El número de mujeres de una edad específica respecto de una población</a:t>
            </a:r>
            <a:r>
              <a:rPr lang="es-MX" sz="1600" dirty="0">
                <a:solidFill>
                  <a:schemeClr val="accent5">
                    <a:lumMod val="50000"/>
                  </a:schemeClr>
                </a:solidFill>
              </a:rPr>
              <a:t>, respecto al total de la población.</a:t>
            </a:r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5B9CAA2A-540D-FA40-92F7-4CD4624C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247" y="6139289"/>
            <a:ext cx="4265847" cy="32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defPPr>
              <a:defRPr lang="es-MX"/>
            </a:defPPr>
            <a:lvl1pPr>
              <a:lnSpc>
                <a:spcPct val="140000"/>
              </a:lnSpc>
              <a:defRPr sz="1200">
                <a:latin typeface="News Gothic MT" panose="020B0503020103020203" pitchFamily="34" charset="0"/>
                <a:cs typeface="Franklin Gothic Medium" charset="0"/>
              </a:defRPr>
            </a:lvl1pPr>
          </a:lstStyle>
          <a:p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A86AA8-6A6C-BE4F-8C45-D6CA966FA48F}"/>
              </a:ext>
            </a:extLst>
          </p:cNvPr>
          <p:cNvCxnSpPr/>
          <p:nvPr/>
        </p:nvCxnSpPr>
        <p:spPr>
          <a:xfrm>
            <a:off x="674651" y="973119"/>
            <a:ext cx="332853" cy="0"/>
          </a:xfrm>
          <a:prstGeom prst="line">
            <a:avLst/>
          </a:prstGeom>
          <a:ln w="19050" cmpd="sng">
            <a:solidFill>
              <a:srgbClr val="83B81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9FFBC4-662B-F74F-9712-5598C6E33307}"/>
              </a:ext>
            </a:extLst>
          </p:cNvPr>
          <p:cNvSpPr txBox="1"/>
          <p:nvPr/>
        </p:nvSpPr>
        <p:spPr>
          <a:xfrm>
            <a:off x="674651" y="472160"/>
            <a:ext cx="3104869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  <a:latin typeface="Georgia"/>
                <a:ea typeface="Franklin Gothic Medium" charset="0"/>
                <a:cs typeface="Georgia"/>
              </a:rPr>
              <a:t>3.4 Proporción</a:t>
            </a:r>
            <a:endParaRPr lang="es-ES" sz="2000" b="1" dirty="0">
              <a:solidFill>
                <a:schemeClr val="accent5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72BED4-1EA4-014B-947B-FFE1CF53145E}"/>
              </a:ext>
            </a:extLst>
          </p:cNvPr>
          <p:cNvSpPr txBox="1"/>
          <p:nvPr/>
        </p:nvSpPr>
        <p:spPr>
          <a:xfrm>
            <a:off x="657924" y="3291059"/>
            <a:ext cx="2970648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s-MX"/>
            </a:defPPr>
            <a:lvl1pPr>
              <a:lnSpc>
                <a:spcPct val="130000"/>
              </a:lnSpc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Cociente que resulta de dividir un subconjunto por el conjunto total en que está incluido.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7DEE25BC-29D8-BA4F-B3F4-086314F0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23" y="1391879"/>
            <a:ext cx="1675744" cy="167574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6B31F79-FB17-2245-9ED3-2BC488CC5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809" y="2613427"/>
            <a:ext cx="5012886" cy="3313602"/>
          </a:xfrm>
          <a:prstGeom prst="rect">
            <a:avLst/>
          </a:prstGeom>
        </p:spPr>
      </p:pic>
      <p:sp>
        <p:nvSpPr>
          <p:cNvPr id="7" name="Forma libre 6">
            <a:extLst>
              <a:ext uri="{FF2B5EF4-FFF2-40B4-BE49-F238E27FC236}">
                <a16:creationId xmlns:a16="http://schemas.microsoft.com/office/drawing/2014/main" id="{F2BD0D58-8679-4545-AABB-CF8DE6F06074}"/>
              </a:ext>
            </a:extLst>
          </p:cNvPr>
          <p:cNvSpPr/>
          <p:nvPr/>
        </p:nvSpPr>
        <p:spPr>
          <a:xfrm>
            <a:off x="9463314" y="2772229"/>
            <a:ext cx="1320799" cy="3062514"/>
          </a:xfrm>
          <a:custGeom>
            <a:avLst/>
            <a:gdLst>
              <a:gd name="connsiteX0" fmla="*/ 14514 w 1219200"/>
              <a:gd name="connsiteY0" fmla="*/ 0 h 3077028"/>
              <a:gd name="connsiteX1" fmla="*/ 1219200 w 1219200"/>
              <a:gd name="connsiteY1" fmla="*/ 0 h 3077028"/>
              <a:gd name="connsiteX2" fmla="*/ 1219200 w 1219200"/>
              <a:gd name="connsiteY2" fmla="*/ 3077028 h 3077028"/>
              <a:gd name="connsiteX3" fmla="*/ 566057 w 1219200"/>
              <a:gd name="connsiteY3" fmla="*/ 3077028 h 3077028"/>
              <a:gd name="connsiteX4" fmla="*/ 566057 w 1219200"/>
              <a:gd name="connsiteY4" fmla="*/ 2061028 h 3077028"/>
              <a:gd name="connsiteX5" fmla="*/ 0 w 1219200"/>
              <a:gd name="connsiteY5" fmla="*/ 2061028 h 3077028"/>
              <a:gd name="connsiteX6" fmla="*/ 14514 w 1219200"/>
              <a:gd name="connsiteY6" fmla="*/ 0 h 30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3077028">
                <a:moveTo>
                  <a:pt x="14514" y="0"/>
                </a:moveTo>
                <a:lnTo>
                  <a:pt x="1219200" y="0"/>
                </a:lnTo>
                <a:lnTo>
                  <a:pt x="1219200" y="3077028"/>
                </a:lnTo>
                <a:lnTo>
                  <a:pt x="566057" y="3077028"/>
                </a:lnTo>
                <a:lnTo>
                  <a:pt x="566057" y="2061028"/>
                </a:lnTo>
                <a:lnTo>
                  <a:pt x="0" y="2061028"/>
                </a:lnTo>
                <a:lnTo>
                  <a:pt x="14514" y="0"/>
                </a:lnTo>
                <a:close/>
              </a:path>
            </a:pathLst>
          </a:custGeom>
          <a:solidFill>
            <a:srgbClr val="83B818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128623"/>
      </p:ext>
    </p:extLst>
  </p:cSld>
  <p:clrMapOvr>
    <a:masterClrMapping/>
  </p:clrMapOvr>
</p:sld>
</file>

<file path=ppt/theme/theme1.xml><?xml version="1.0" encoding="utf-8"?>
<a:theme xmlns:a="http://schemas.openxmlformats.org/drawingml/2006/main" name="5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B853FB68CD84A974D125A9DEEB765" ma:contentTypeVersion="10" ma:contentTypeDescription="Create a new document." ma:contentTypeScope="" ma:versionID="e95551ae2764a16c82a44287fc1d9cb8">
  <xsd:schema xmlns:xsd="http://www.w3.org/2001/XMLSchema" xmlns:xs="http://www.w3.org/2001/XMLSchema" xmlns:p="http://schemas.microsoft.com/office/2006/metadata/properties" xmlns:ns3="43bb8958-f144-427f-aa86-c48e9ae61533" targetNamespace="http://schemas.microsoft.com/office/2006/metadata/properties" ma:root="true" ma:fieldsID="419320ee4b5fb848e4732b75651e37e5" ns3:_="">
    <xsd:import namespace="43bb8958-f144-427f-aa86-c48e9ae61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b8958-f144-427f-aa86-c48e9ae61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A7D52D-1306-43EF-9B9C-1C2E33276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C065DD-D676-46E8-BB34-CEC02517D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b8958-f144-427f-aa86-c48e9ae61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552B9D-5816-4531-9A03-841457CD2A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362</Words>
  <Application>Microsoft Macintosh PowerPoint</Application>
  <PresentationFormat>Panorámica</PresentationFormat>
  <Paragraphs>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Georgia</vt:lpstr>
      <vt:lpstr>News Gothic MT</vt:lpstr>
      <vt:lpstr>Verdana</vt:lpstr>
      <vt:lpstr>5_Tema de Office</vt:lpstr>
      <vt:lpstr>7_Tema de Office</vt:lpstr>
      <vt:lpstr>8_Tema de Office</vt:lpstr>
      <vt:lpstr>1_Tema de Office</vt:lpstr>
      <vt:lpstr>6_Tema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199</cp:revision>
  <dcterms:created xsi:type="dcterms:W3CDTF">2018-09-25T19:21:05Z</dcterms:created>
  <dcterms:modified xsi:type="dcterms:W3CDTF">2020-06-01T20:16:20Z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0x010100383B853FB68CD84A974D125A9DEEB765</vt:lpwstr>
  </property>
</Properties>
</file>