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56" r:id="rId2"/>
    <p:sldMasterId id="2147483660" r:id="rId3"/>
    <p:sldMasterId id="2147483666" r:id="rId4"/>
    <p:sldMasterId id="2147483668" r:id="rId5"/>
    <p:sldMasterId id="2147483662" r:id="rId6"/>
    <p:sldMasterId id="2147483682" r:id="rId7"/>
    <p:sldMasterId id="2147483691" r:id="rId8"/>
    <p:sldMasterId id="2147483700" r:id="rId9"/>
    <p:sldMasterId id="2147483689" r:id="rId10"/>
    <p:sldMasterId id="2147483664" r:id="rId11"/>
    <p:sldMasterId id="2147483670" r:id="rId12"/>
    <p:sldMasterId id="2147483672" r:id="rId13"/>
    <p:sldMasterId id="2147483674" r:id="rId14"/>
    <p:sldMasterId id="2147483694" r:id="rId15"/>
    <p:sldMasterId id="2147483676" r:id="rId16"/>
    <p:sldMasterId id="2147483678" r:id="rId17"/>
    <p:sldMasterId id="2147483698" r:id="rId18"/>
    <p:sldMasterId id="2147483680" r:id="rId19"/>
    <p:sldMasterId id="2147483696" r:id="rId20"/>
    <p:sldMasterId id="2147483687" r:id="rId21"/>
  </p:sldMasterIdLst>
  <p:notesMasterIdLst>
    <p:notesMasterId r:id="rId36"/>
  </p:notesMasterIdLst>
  <p:handoutMasterIdLst>
    <p:handoutMasterId r:id="rId37"/>
  </p:handoutMasterIdLst>
  <p:sldIdLst>
    <p:sldId id="310" r:id="rId22"/>
    <p:sldId id="311" r:id="rId23"/>
    <p:sldId id="340" r:id="rId24"/>
    <p:sldId id="339" r:id="rId25"/>
    <p:sldId id="341" r:id="rId26"/>
    <p:sldId id="342" r:id="rId27"/>
    <p:sldId id="343" r:id="rId28"/>
    <p:sldId id="344" r:id="rId29"/>
    <p:sldId id="345" r:id="rId30"/>
    <p:sldId id="347" r:id="rId31"/>
    <p:sldId id="348" r:id="rId32"/>
    <p:sldId id="349" r:id="rId33"/>
    <p:sldId id="350" r:id="rId34"/>
    <p:sldId id="351" r:id="rId3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8B"/>
    <a:srgbClr val="80B71E"/>
    <a:srgbClr val="C9D654"/>
    <a:srgbClr val="BF1C2C"/>
    <a:srgbClr val="E45548"/>
    <a:srgbClr val="08464E"/>
    <a:srgbClr val="007077"/>
    <a:srgbClr val="97CFD3"/>
    <a:srgbClr val="BDE1EA"/>
    <a:srgbClr val="A4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9"/>
    <p:restoredTop sz="94730"/>
  </p:normalViewPr>
  <p:slideViewPr>
    <p:cSldViewPr snapToGrid="0" snapToObjects="1">
      <p:cViewPr>
        <p:scale>
          <a:sx n="117" d="100"/>
          <a:sy n="117" d="100"/>
        </p:scale>
        <p:origin x="8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37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B7E1A91-FE3D-7F46-BC7F-F376C4B95A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B8766D-C3FA-B042-A072-E47C0EE315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AFBF5-4EAD-824D-80F6-7F28DD10C6BA}" type="datetimeFigureOut">
              <a:rPr lang="es-MX" smtClean="0"/>
              <a:t>03/06/20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EF15CE-6A60-2140-883F-A6F2F889AE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97FAAB-49C6-184A-BC1D-27D42ECED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C4E14-D200-1343-9642-371B6C86C7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792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C04DE-0914-404C-801C-A101370312F5}" type="datetimeFigureOut">
              <a:rPr lang="es-MX" smtClean="0"/>
              <a:t>03/06/20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92BB-CF81-324B-8CA4-999090CA2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960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2BB-CF81-324B-8CA4-999090CA2E1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20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2BB-CF81-324B-8CA4-999090CA2E1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66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92BB-CF81-324B-8CA4-999090CA2E1C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69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723D455-1580-B64D-AFA4-46896CE2CE93}"/>
              </a:ext>
            </a:extLst>
          </p:cNvPr>
          <p:cNvSpPr/>
          <p:nvPr userDrawn="1"/>
        </p:nvSpPr>
        <p:spPr>
          <a:xfrm>
            <a:off x="0" y="0"/>
            <a:ext cx="3041963" cy="5058000"/>
          </a:xfrm>
          <a:prstGeom prst="rect">
            <a:avLst/>
          </a:prstGeom>
          <a:solidFill>
            <a:srgbClr val="08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3FD8EB-2348-3247-87B6-B4D9615CC397}"/>
              </a:ext>
            </a:extLst>
          </p:cNvPr>
          <p:cNvSpPr/>
          <p:nvPr userDrawn="1"/>
        </p:nvSpPr>
        <p:spPr>
          <a:xfrm>
            <a:off x="-1" y="5058000"/>
            <a:ext cx="3041963" cy="1800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62474E2-0BE8-5946-9778-EAE6699B0D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374" y="5799028"/>
            <a:ext cx="1049212" cy="3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1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3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29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odolog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5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41CF36C-A909-364D-A741-CD07C1E3EFBD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7648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41CF36C-A909-364D-A741-CD07C1E3EFBD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093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6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41CF36C-A909-364D-A741-CD07C1E3EFBD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0038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90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41CF36C-A909-364D-A741-CD07C1E3EFBD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9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9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94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2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41CF36C-A909-364D-A741-CD07C1E3EFBD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60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0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2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todolog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82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28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9ACC1495-F0F1-8741-A3BB-581D11F0A2E1}"/>
              </a:ext>
            </a:extLst>
          </p:cNvPr>
          <p:cNvSpPr txBox="1"/>
          <p:nvPr userDrawn="1"/>
        </p:nvSpPr>
        <p:spPr>
          <a:xfrm>
            <a:off x="8886739" y="6364593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ANÁLISIS DE USUARIOS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A3DDB7-34F2-1743-8D39-2639CE0A82F2}"/>
              </a:ext>
            </a:extLst>
          </p:cNvPr>
          <p:cNvSpPr txBox="1"/>
          <p:nvPr userDrawn="1"/>
        </p:nvSpPr>
        <p:spPr>
          <a:xfrm>
            <a:off x="11734142" y="6406358"/>
            <a:ext cx="160300" cy="169277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800" b="1" smtClean="0">
                <a:solidFill>
                  <a:srgbClr val="007077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800" b="1" dirty="0">
              <a:solidFill>
                <a:srgbClr val="007077"/>
              </a:solidFill>
              <a:latin typeface="Century Gothic"/>
              <a:cs typeface="Century Gothic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FCA494-E185-414C-8239-1285AE71B88B}"/>
              </a:ext>
            </a:extLst>
          </p:cNvPr>
          <p:cNvSpPr/>
          <p:nvPr userDrawn="1"/>
        </p:nvSpPr>
        <p:spPr>
          <a:xfrm>
            <a:off x="0" y="0"/>
            <a:ext cx="3041963" cy="5058000"/>
          </a:xfrm>
          <a:prstGeom prst="rect">
            <a:avLst/>
          </a:prstGeom>
          <a:solidFill>
            <a:srgbClr val="08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7D7D50E-6ABD-8646-8EC8-FD9E7B1695FC}"/>
              </a:ext>
            </a:extLst>
          </p:cNvPr>
          <p:cNvSpPr/>
          <p:nvPr userDrawn="1"/>
        </p:nvSpPr>
        <p:spPr>
          <a:xfrm>
            <a:off x="-1" y="5058000"/>
            <a:ext cx="3041963" cy="1800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7FAC490-ADEB-A74E-B4AD-F86D1CACFE4C}"/>
              </a:ext>
            </a:extLst>
          </p:cNvPr>
          <p:cNvSpPr/>
          <p:nvPr userDrawn="1"/>
        </p:nvSpPr>
        <p:spPr>
          <a:xfrm>
            <a:off x="3032630" y="5058000"/>
            <a:ext cx="9159370" cy="1800000"/>
          </a:xfrm>
          <a:prstGeom prst="rect">
            <a:avLst/>
          </a:prstGeom>
          <a:solidFill>
            <a:srgbClr val="E4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0DFB6A4-EF27-6742-8011-9BE30C8A922A}"/>
              </a:ext>
            </a:extLst>
          </p:cNvPr>
          <p:cNvGrpSpPr/>
          <p:nvPr userDrawn="1"/>
        </p:nvGrpSpPr>
        <p:grpSpPr>
          <a:xfrm>
            <a:off x="-6417" y="0"/>
            <a:ext cx="12198417" cy="6858000"/>
            <a:chOff x="-6417" y="0"/>
            <a:chExt cx="12198417" cy="6858000"/>
          </a:xfrm>
        </p:grpSpPr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57EA1F3-AF18-D246-8A94-297E137FBE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7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DA2144C-18BD-FD46-97EC-A2A9A30466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5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B7824975-1B91-4E4B-99D3-AFAB99389C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3065C31D-6619-7747-8788-CC48ECDD1D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C9036D4-CF49-8C48-A6EC-CA4AACFA6F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5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BF01F45-EF60-6B4A-B085-E3918EFE17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487E6BB-B2D1-D34E-8E51-3B040ED8F7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7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80EDD644-BBF5-8747-88E6-807686A7AF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39A187E-9B16-7244-BF94-28C6143365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7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2882DAC-BBE7-6248-A034-337F02CDA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7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E74AB84E-0B4D-D74D-B82F-AC9ED31E1C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5740" y="721895"/>
              <a:ext cx="915626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A1B9881-20FC-B242-936F-37DA244DE2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5740" y="1076426"/>
              <a:ext cx="915626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2E60FA1F-7074-CB42-839A-AC10114712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5740" y="6137710"/>
              <a:ext cx="915626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6890C2A-A469-CC42-AFE2-FDED76CFED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AE1DE792-BA17-124E-A3B4-87F523295D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137710"/>
              <a:ext cx="303574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7593860F-36EF-EE44-A68E-0A299AFCEC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076426"/>
              <a:ext cx="303574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9FF67FFA-E36D-B34C-90AE-7BB7062856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417" y="721895"/>
              <a:ext cx="3042157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97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BC5223-63BA-8E44-A984-89B4070B23B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D1151BE-C84C-0944-B58A-4C5D8689B895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31146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A7A3896E-652E-6448-AD2A-959098E96BD0}"/>
              </a:ext>
            </a:extLst>
          </p:cNvPr>
          <p:cNvSpPr/>
          <p:nvPr userDrawn="1"/>
        </p:nvSpPr>
        <p:spPr>
          <a:xfrm>
            <a:off x="3808722" y="0"/>
            <a:ext cx="8383278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5" cy="6858000"/>
          </a:xfrm>
          <a:prstGeom prst="rect">
            <a:avLst/>
          </a:prstGeom>
          <a:solidFill>
            <a:srgbClr val="08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08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BF0C82D4-1BBA-B845-A0A5-4BAE981E8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8914"/>
          <a:stretch/>
        </p:blipFill>
        <p:spPr>
          <a:xfrm>
            <a:off x="0" y="3975100"/>
            <a:ext cx="2162556" cy="28829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12B570A7-B5B5-2745-AEEC-B8B10EE653FD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7F50DAE-C0E3-C948-A438-F22832B04049}"/>
              </a:ext>
            </a:extLst>
          </p:cNvPr>
          <p:cNvSpPr txBox="1"/>
          <p:nvPr userDrawn="1"/>
        </p:nvSpPr>
        <p:spPr>
          <a:xfrm>
            <a:off x="8268300" y="6421747"/>
            <a:ext cx="23948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PROPUESTA DE TRABAJO PARA EL PAÍS</a:t>
            </a:r>
          </a:p>
        </p:txBody>
      </p:sp>
    </p:spTree>
    <p:extLst>
      <p:ext uri="{BB962C8B-B14F-4D97-AF65-F5344CB8AC3E}">
        <p14:creationId xmlns:p14="http://schemas.microsoft.com/office/powerpoint/2010/main" val="23848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1" y="0"/>
            <a:ext cx="3813685" cy="6858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A3896E-652E-6448-AD2A-959098E96BD0}"/>
              </a:ext>
            </a:extLst>
          </p:cNvPr>
          <p:cNvSpPr/>
          <p:nvPr userDrawn="1"/>
        </p:nvSpPr>
        <p:spPr>
          <a:xfrm>
            <a:off x="3813686" y="0"/>
            <a:ext cx="8378313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5AC8B0C-1249-C348-88E8-3FF619F9D88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EC6401F-D6D9-4041-BF98-E122BC717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F654D52-A6E5-BA41-973A-69F6E37EA3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513F359-53A0-7E4D-B089-61CEB19168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7E469C4D-62F5-BF4F-98F0-54ABA609F1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CB3A7EE4-F193-CC43-8627-FAF0BC9E82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0BDA08C-E64A-9344-A607-7F7877A787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BD48E923-7877-7945-BE38-91E7114E4C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EFE82314-3A22-4B4A-AF67-8B58901DF6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0F58E926-2792-524D-9F10-4C73F65ACF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FC4F62B-59E3-6F44-B9ED-84B40801AD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88C5E92-22ED-F54C-86B3-ACFFB36BD1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F7717A3-78C2-6946-AB07-CDAC327D88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4654C0F-1DFB-AA47-BBF3-67E5871E99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5F22279B-EE01-244E-95FF-CB32DEE011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A81D8430-520E-F343-AB65-89CD9EC375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F4BB1D-267D-1545-A615-54AC196DD44C}"/>
              </a:ext>
            </a:extLst>
          </p:cNvPr>
          <p:cNvSpPr txBox="1"/>
          <p:nvPr userDrawn="1"/>
        </p:nvSpPr>
        <p:spPr>
          <a:xfrm>
            <a:off x="8268300" y="6421747"/>
            <a:ext cx="23948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PROPUESTA DE TRABAJO PARA EL PAÍS</a:t>
            </a:r>
          </a:p>
        </p:txBody>
      </p:sp>
    </p:spTree>
    <p:extLst>
      <p:ext uri="{BB962C8B-B14F-4D97-AF65-F5344CB8AC3E}">
        <p14:creationId xmlns:p14="http://schemas.microsoft.com/office/powerpoint/2010/main" val="26859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5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A3896E-652E-6448-AD2A-959098E96BD0}"/>
              </a:ext>
            </a:extLst>
          </p:cNvPr>
          <p:cNvSpPr/>
          <p:nvPr userDrawn="1"/>
        </p:nvSpPr>
        <p:spPr>
          <a:xfrm>
            <a:off x="3813685" y="0"/>
            <a:ext cx="8378314" cy="6858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7C5AF6-37DD-5B44-89D9-D09783D3E6D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9118D73-B300-654E-9ADF-2E04B63EE3BC}"/>
              </a:ext>
            </a:extLst>
          </p:cNvPr>
          <p:cNvSpPr txBox="1"/>
          <p:nvPr userDrawn="1"/>
        </p:nvSpPr>
        <p:spPr>
          <a:xfrm>
            <a:off x="8268300" y="6421747"/>
            <a:ext cx="23948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PROPUESTA DE TRABAJO PARA EL PAÍS</a:t>
            </a:r>
          </a:p>
        </p:txBody>
      </p:sp>
    </p:spTree>
    <p:extLst>
      <p:ext uri="{BB962C8B-B14F-4D97-AF65-F5344CB8AC3E}">
        <p14:creationId xmlns:p14="http://schemas.microsoft.com/office/powerpoint/2010/main" val="429407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E78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170C1C2-5998-8043-A646-617DE6A26C79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FAAAC06-294C-5C45-9083-42CA31705208}"/>
              </a:ext>
            </a:extLst>
          </p:cNvPr>
          <p:cNvSpPr txBox="1"/>
          <p:nvPr userDrawn="1"/>
        </p:nvSpPr>
        <p:spPr>
          <a:xfrm>
            <a:off x="8912708" y="6421747"/>
            <a:ext cx="175047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PROYECTOS ELECTORALES</a:t>
            </a:r>
          </a:p>
        </p:txBody>
      </p:sp>
    </p:spTree>
    <p:extLst>
      <p:ext uri="{BB962C8B-B14F-4D97-AF65-F5344CB8AC3E}">
        <p14:creationId xmlns:p14="http://schemas.microsoft.com/office/powerpoint/2010/main" val="42554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4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A4CE99-7821-614A-A55E-BC486CBB07C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CFDE47-DCA2-F043-9080-FBE1394F76DF}"/>
              </a:ext>
            </a:extLst>
          </p:cNvPr>
          <p:cNvSpPr txBox="1"/>
          <p:nvPr userDrawn="1"/>
        </p:nvSpPr>
        <p:spPr>
          <a:xfrm>
            <a:off x="8268300" y="6421747"/>
            <a:ext cx="239488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PROPUESTA DE TRABAJO PARA EL PAÍS</a:t>
            </a:r>
          </a:p>
        </p:txBody>
      </p:sp>
    </p:spTree>
    <p:extLst>
      <p:ext uri="{BB962C8B-B14F-4D97-AF65-F5344CB8AC3E}">
        <p14:creationId xmlns:p14="http://schemas.microsoft.com/office/powerpoint/2010/main" val="25742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2876CE8-C20D-F641-8B5A-85ABE74EF418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B0BCACE-F333-DD4C-A836-358DA822237E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33181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7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5" cy="68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CC1495-F0F1-8741-A3BB-581D11F0A2E1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7B83974-BB8A-E849-A4DB-B164CF57D5C7}"/>
              </a:ext>
            </a:extLst>
          </p:cNvPr>
          <p:cNvGrpSpPr/>
          <p:nvPr userDrawn="1"/>
        </p:nvGrpSpPr>
        <p:grpSpPr>
          <a:xfrm>
            <a:off x="-6417" y="0"/>
            <a:ext cx="12198417" cy="6858000"/>
            <a:chOff x="-6417" y="0"/>
            <a:chExt cx="12198417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5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5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7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721895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1076426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6137710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18C9BEFF-6014-D843-ABF1-BB1FA484A7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137710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28DE99A-5138-2447-B042-AA0406562E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076426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BF73D49E-4208-904B-AD61-07E791FCAB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417" y="721895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1B1CDA6-07BC-B341-8896-53B5CC301971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8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B8AA5BD-8E8D-CD40-8D4A-10ECEC505705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6EBBD8-E388-3F41-9BFE-4B2593D6780E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41863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861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23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6" cy="68580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FA054E1-D34D-CA46-96A9-D80A20BE731E}"/>
              </a:ext>
            </a:extLst>
          </p:cNvPr>
          <p:cNvGrpSpPr/>
          <p:nvPr userDrawn="1"/>
        </p:nvGrpSpPr>
        <p:grpSpPr>
          <a:xfrm>
            <a:off x="-6417" y="0"/>
            <a:ext cx="12198417" cy="6858000"/>
            <a:chOff x="-6417" y="0"/>
            <a:chExt cx="12198417" cy="6858000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72BDBF3-82B8-0340-AC7C-C892960F8A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E7BCAE9-FBB0-0D44-9AC0-97606075CE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5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AEB5BE61-4DCD-7445-8FCC-407A38AAF6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BFAE678-785D-EE41-A4A8-DCF28F0658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FBE30974-4C71-AE48-B249-B5DF1AEFF2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5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6E9EC2C-1CC8-6045-8485-804E2B1113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8FC21F5-1B8C-2D42-A605-DAC37821CF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9CDF5AF1-AEFF-1F4F-9191-B5D78C5440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D4014D3D-F8D1-9843-ACA6-41DD885574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23BC0F65-3C4D-8E48-9FC6-312598EF2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7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A61F13D7-F821-7B49-9B20-9A905E8D53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721895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EA9909E-BA78-3A47-B07F-9DB507C30D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1076426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2283307A-015F-C142-A9F4-C373396AC6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6137710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E49C78C-2B95-874F-8DD5-2C6C862F79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6CCF5A0-356D-6649-A828-DD70DE7BCB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137710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ABA8352C-DCFF-1845-BA65-DC2D1A370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076426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2BAA836-3D6B-3143-A1B9-8A828B12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417" y="721895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5091BF5-28DE-0847-9AF4-862F790E5193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0156EC-4A50-5047-A467-B30351D80490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1092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5" cy="6858000"/>
          </a:xfrm>
          <a:prstGeom prst="rect">
            <a:avLst/>
          </a:prstGeom>
          <a:solidFill>
            <a:srgbClr val="E4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E4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001BD82-DF82-284F-B136-70D628AFC994}"/>
              </a:ext>
            </a:extLst>
          </p:cNvPr>
          <p:cNvGrpSpPr/>
          <p:nvPr userDrawn="1"/>
        </p:nvGrpSpPr>
        <p:grpSpPr>
          <a:xfrm>
            <a:off x="-6417" y="0"/>
            <a:ext cx="12198417" cy="6858000"/>
            <a:chOff x="-6417" y="0"/>
            <a:chExt cx="12198417" cy="6858000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9DBC8D28-4B0D-9648-9244-98B6D07844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274666D5-A90F-3849-ACC2-5A48968602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5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0F8E94C-7F76-1B49-AC3A-F93BEF0FF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7A3DF81-AFB6-6644-AFAF-AE353B09C0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F2FB681D-236C-9741-B376-D7D1761E07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5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EDCB7F31-21CC-3B4B-A37B-2F572F217B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90BB9F9B-04D0-5947-AD0C-F2695D2B46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2372E6D-10F1-BC46-BF83-9996EBA961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05414CED-A11F-9D42-A437-1F530635CA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7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92B78DCD-89D7-204C-A051-C7553DF0C3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7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B6B067A-835E-684C-9EB1-A8205CD675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721895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E7AD9D0-0111-EA49-A614-C399BD6C6C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1076426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DF8472B-D759-CE4B-B123-749D4BA6A6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3685" y="6137710"/>
              <a:ext cx="837831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7012F343-3FCF-6949-A4FC-CFCC8C2B01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0DCD49D-6E70-FE45-9E35-357CAB11DF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137710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3BE3B3-39D2-FA41-8D39-F381BFE6E6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076426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7EB8316-3041-174F-9385-AF64417F17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6417" y="721895"/>
              <a:ext cx="3813685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9F1CFF8-1316-744F-BAF1-C4FA6145E38E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41DFABF-DA74-A846-9F91-1C7DF5E042EF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13249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0"/>
            <a:ext cx="3813685" cy="685800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8BC91DC-F8A6-0746-8C49-E5B6FA161640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70482AB-6DF9-FC4F-8DC7-45BB5FD2863D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342671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-1" y="0"/>
            <a:ext cx="5414400" cy="685800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97C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BC5223-63BA-8E44-A984-89B4070B23B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0DB3470-F48D-8741-9CA7-DC27A235ED72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269730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9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-1" y="721895"/>
            <a:ext cx="5414400" cy="541440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BC5223-63BA-8E44-A984-89B4070B23B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47FBF5C-68FB-1C4E-B4F8-6AEC1F3E5C5D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163476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723310"/>
            <a:ext cx="6096000" cy="54144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2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86D6316-F944-0E4B-8636-02926160DF67}"/>
              </a:ext>
            </a:extLst>
          </p:cNvPr>
          <p:cNvSpPr/>
          <p:nvPr userDrawn="1"/>
        </p:nvSpPr>
        <p:spPr>
          <a:xfrm>
            <a:off x="0" y="723310"/>
            <a:ext cx="5414400" cy="54144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C33B32-306F-0E44-A495-76E808548A94}"/>
              </a:ext>
            </a:extLst>
          </p:cNvPr>
          <p:cNvSpPr/>
          <p:nvPr userDrawn="1"/>
        </p:nvSpPr>
        <p:spPr>
          <a:xfrm>
            <a:off x="11421978" y="6137710"/>
            <a:ext cx="770022" cy="720290"/>
          </a:xfrm>
          <a:prstGeom prst="rect">
            <a:avLst/>
          </a:prstGeom>
          <a:solidFill>
            <a:srgbClr val="80B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E1D0BE-D403-4F4C-83AC-B165473B1D3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" y="0"/>
            <a:chExt cx="12192000" cy="6858000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0ECC584-91FD-C841-A35D-106221968C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926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1FCC1F4-2A70-1F4F-A6E1-A71FBCC36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1806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D6F54D94-3409-7247-99EE-FE738D1EA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38852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D4F247A-9C16-E844-AE42-770BDD6D3B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07269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D2A258-CDE0-8D49-9F42-87E2B2E128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5686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1E2789E-3E06-9D4B-B287-0537656924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901C7A5-107D-874C-8217-0D40C7F6F0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15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0072F19-1F4C-F248-934D-FDCAD8EDAB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4C6DA92-657E-1441-9373-C7A549B3A9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3188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6BFBFF2-5FCD-E247-9495-C515862B11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21980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B6DA0AD9-90D5-7349-A4BA-75431D68DB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721895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5FD75B2-CF6F-FE4E-A648-B183E5E3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1076426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1AF29A-64F2-EB45-996B-0F87E67DB5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" y="6137710"/>
              <a:ext cx="12192000" cy="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631DBA-7649-A246-96CE-F577F63C97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1" y="0"/>
              <a:ext cx="0" cy="6858000"/>
            </a:xfrm>
            <a:prstGeom prst="line">
              <a:avLst/>
            </a:prstGeom>
            <a:ln w="952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6BC5223-63BA-8E44-A984-89B4070B23B7}"/>
              </a:ext>
            </a:extLst>
          </p:cNvPr>
          <p:cNvSpPr txBox="1"/>
          <p:nvPr userDrawn="1"/>
        </p:nvSpPr>
        <p:spPr>
          <a:xfrm>
            <a:off x="11421977" y="6215188"/>
            <a:ext cx="971420" cy="784830"/>
          </a:xfrm>
          <a:prstGeom prst="rect">
            <a:avLst/>
          </a:prstGeom>
          <a:noFill/>
        </p:spPr>
        <p:txBody>
          <a:bodyPr wrap="none" lIns="0" rIns="0" bIns="0" rtlCol="0">
            <a:spAutoFit/>
          </a:bodyPr>
          <a:lstStyle/>
          <a:p>
            <a:pPr algn="ctr"/>
            <a:fld id="{35603B83-AE91-D64F-9D99-3F72826B3328}" type="slidenum">
              <a:rPr lang="es-ES" sz="4800" b="1" smtClean="0">
                <a:solidFill>
                  <a:schemeClr val="bg1"/>
                </a:solidFill>
                <a:latin typeface="Century Gothic"/>
                <a:cs typeface="Century Gothic"/>
              </a:rPr>
              <a:pPr algn="ctr"/>
              <a:t>‹Nº›</a:t>
            </a:fld>
            <a:endParaRPr lang="es-ES" sz="4800" b="1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9B8546E-A272-E34E-A875-1D537B2D8CAC}"/>
              </a:ext>
            </a:extLst>
          </p:cNvPr>
          <p:cNvSpPr txBox="1"/>
          <p:nvPr userDrawn="1"/>
        </p:nvSpPr>
        <p:spPr>
          <a:xfrm>
            <a:off x="8391731" y="6421747"/>
            <a:ext cx="22714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s-MX" sz="1000" dirty="0">
                <a:solidFill>
                  <a:srgbClr val="007077"/>
                </a:solidFill>
                <a:latin typeface="+mj-lt"/>
              </a:rPr>
              <a:t>SIMO | ÍNDICE GLOBAL DE IMPUNIDAD EUA</a:t>
            </a:r>
          </a:p>
        </p:txBody>
      </p:sp>
    </p:spTree>
    <p:extLst>
      <p:ext uri="{BB962C8B-B14F-4D97-AF65-F5344CB8AC3E}">
        <p14:creationId xmlns:p14="http://schemas.microsoft.com/office/powerpoint/2010/main" val="1350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2D38142-6102-5B41-A17B-A0B11F0EFD45}"/>
              </a:ext>
            </a:extLst>
          </p:cNvPr>
          <p:cNvSpPr/>
          <p:nvPr/>
        </p:nvSpPr>
        <p:spPr>
          <a:xfrm>
            <a:off x="3041962" y="0"/>
            <a:ext cx="9150038" cy="6858000"/>
          </a:xfrm>
          <a:prstGeom prst="rect">
            <a:avLst/>
          </a:prstGeom>
          <a:gradFill>
            <a:gsLst>
              <a:gs pos="0">
                <a:srgbClr val="08464E"/>
              </a:gs>
              <a:gs pos="55000">
                <a:srgbClr val="00707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09F162-DA1E-7247-9D7D-0C3E8AE2E3C3}"/>
              </a:ext>
            </a:extLst>
          </p:cNvPr>
          <p:cNvSpPr/>
          <p:nvPr/>
        </p:nvSpPr>
        <p:spPr>
          <a:xfrm>
            <a:off x="0" y="0"/>
            <a:ext cx="3041961" cy="5058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E44708-54D7-4340-A8CB-EDFDEE5133C4}"/>
              </a:ext>
            </a:extLst>
          </p:cNvPr>
          <p:cNvSpPr/>
          <p:nvPr/>
        </p:nvSpPr>
        <p:spPr>
          <a:xfrm>
            <a:off x="-1" y="0"/>
            <a:ext cx="4004267" cy="6858000"/>
          </a:xfrm>
          <a:prstGeom prst="rect">
            <a:avLst/>
          </a:prstGeom>
          <a:solidFill>
            <a:srgbClr val="08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Llamada ovalada 2">
            <a:extLst>
              <a:ext uri="{FF2B5EF4-FFF2-40B4-BE49-F238E27FC236}">
                <a16:creationId xmlns:a16="http://schemas.microsoft.com/office/drawing/2014/main" id="{8DA566E6-3ADC-824B-9874-EBD238B94950}"/>
              </a:ext>
            </a:extLst>
          </p:cNvPr>
          <p:cNvSpPr/>
          <p:nvPr/>
        </p:nvSpPr>
        <p:spPr>
          <a:xfrm>
            <a:off x="-1" y="0"/>
            <a:ext cx="7965649" cy="6858000"/>
          </a:xfrm>
          <a:prstGeom prst="wedgeEllipseCallout">
            <a:avLst>
              <a:gd name="adj1" fmla="val -50017"/>
              <a:gd name="adj2" fmla="val 50113"/>
            </a:avLst>
          </a:prstGeom>
          <a:gradFill>
            <a:gsLst>
              <a:gs pos="13000">
                <a:srgbClr val="08464E"/>
              </a:gs>
              <a:gs pos="100000">
                <a:srgbClr val="007077"/>
              </a:gs>
            </a:gsLst>
            <a:lin ang="600000" scaled="0"/>
          </a:gradFill>
          <a:ln>
            <a:noFill/>
          </a:ln>
          <a:effectLst>
            <a:outerShdw blurRad="812800" dist="139700" dir="360000" sx="99000" sy="99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7835607-C4BF-8247-94CF-A5194DF69ECC}"/>
              </a:ext>
            </a:extLst>
          </p:cNvPr>
          <p:cNvSpPr txBox="1"/>
          <p:nvPr/>
        </p:nvSpPr>
        <p:spPr>
          <a:xfrm>
            <a:off x="2607617" y="5484339"/>
            <a:ext cx="11012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JUNIO 2020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F65F3A2-2A09-784D-810D-894C0A994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7617" y="3344746"/>
            <a:ext cx="1512426" cy="4583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4C0A961-32C4-9D46-A796-467E21270F7F}"/>
              </a:ext>
            </a:extLst>
          </p:cNvPr>
          <p:cNvSpPr txBox="1"/>
          <p:nvPr/>
        </p:nvSpPr>
        <p:spPr>
          <a:xfrm>
            <a:off x="2607617" y="3784749"/>
            <a:ext cx="7471207" cy="1523494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>
            <a:defPPr>
              <a:defRPr lang="es-MX"/>
            </a:defPPr>
            <a:lvl1pPr>
              <a:lnSpc>
                <a:spcPct val="100000"/>
              </a:lnSpc>
              <a:defRPr sz="20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s-ES_tradnl" sz="1800" dirty="0">
                <a:latin typeface="News Gothic MT" panose="020B0503020103020203" pitchFamily="34" charset="0"/>
              </a:rPr>
              <a:t>Sistemas de Inteligencia de Mercados y</a:t>
            </a:r>
            <a:r>
              <a:rPr lang="es-ES" sz="1800" dirty="0">
                <a:latin typeface="News Gothic MT" panose="020B0503020103020203" pitchFamily="34" charset="0"/>
              </a:rPr>
              <a:t> Opinión</a:t>
            </a:r>
            <a:endParaRPr lang="es-ES_tradnl" sz="1800" dirty="0">
              <a:latin typeface="News Gothic MT" panose="020B0503020103020203" pitchFamily="34" charset="0"/>
            </a:endParaRPr>
          </a:p>
          <a:p>
            <a:r>
              <a:rPr lang="es-ES_tradnl" sz="1400" b="0" dirty="0" err="1">
                <a:latin typeface="News Gothic MT" panose="020B0503020103020203" pitchFamily="34" charset="0"/>
              </a:rPr>
              <a:t>www.simoconsulting.com</a:t>
            </a:r>
            <a:r>
              <a:rPr lang="es-ES_tradnl" sz="1400" b="0" dirty="0">
                <a:latin typeface="News Gothic MT" panose="020B0503020103020203" pitchFamily="34" charset="0"/>
              </a:rPr>
              <a:t> </a:t>
            </a:r>
            <a:endParaRPr lang="es-ES_tradnl" sz="1600" b="0" dirty="0">
              <a:latin typeface="News Gothic MT" panose="020B0503020103020203" pitchFamily="34" charset="0"/>
            </a:endParaRPr>
          </a:p>
          <a:p>
            <a:r>
              <a:rPr lang="es-ES_tradnl" sz="1600" b="0" dirty="0">
                <a:latin typeface="News Gothic MT" panose="020B0503020103020203" pitchFamily="34" charset="0"/>
              </a:rPr>
              <a:t>- </a:t>
            </a:r>
          </a:p>
          <a:p>
            <a:r>
              <a:rPr lang="es-ES_tradnl" sz="1600" dirty="0">
                <a:latin typeface="News Gothic MT" panose="020B0503020103020203" pitchFamily="34" charset="0"/>
              </a:rPr>
              <a:t>Nuestro producto:</a:t>
            </a:r>
          </a:p>
          <a:p>
            <a:r>
              <a:rPr lang="es-ES_tradnl" sz="1600" b="0" dirty="0">
                <a:latin typeface="News Gothic MT" panose="020B0503020103020203" pitchFamily="34" charset="0"/>
              </a:rPr>
              <a:t>Interpretar y traducir la </a:t>
            </a:r>
            <a:r>
              <a:rPr lang="es-ES" sz="1600" b="0" dirty="0">
                <a:latin typeface="News Gothic MT" panose="020B0503020103020203" pitchFamily="34" charset="0"/>
              </a:rPr>
              <a:t>información de acuerdo a cada necesidad,</a:t>
            </a:r>
          </a:p>
          <a:p>
            <a:r>
              <a:rPr lang="es-ES" sz="1600" b="0" dirty="0">
                <a:latin typeface="News Gothic MT" panose="020B0503020103020203" pitchFamily="34" charset="0"/>
              </a:rPr>
              <a:t>Su beneficio es la toma de decisiones inteligentes</a:t>
            </a:r>
            <a:endParaRPr lang="es-ES_tradnl" sz="1600" b="0" dirty="0">
              <a:latin typeface="News Gothic MT" panose="020B0503020103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9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0AC83A4-6C02-9540-B92D-331A5341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57" y="1258508"/>
            <a:ext cx="9147843" cy="47511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588D5D-3617-634D-BCA1-F12452DEB9FE}"/>
              </a:ext>
            </a:extLst>
          </p:cNvPr>
          <p:cNvSpPr txBox="1"/>
          <p:nvPr/>
        </p:nvSpPr>
        <p:spPr>
          <a:xfrm>
            <a:off x="772544" y="882538"/>
            <a:ext cx="5091768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Comando </a:t>
            </a:r>
            <a:r>
              <a:rPr lang="es-ES_tradnl" sz="1400" b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sum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s-ES_tradnl" sz="1400" i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nombre de la variable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3" y="454147"/>
            <a:ext cx="61072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PROMEDIO / MÍNIMO / MAX / NÚMERO DE CASOS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141C7B-02E6-0340-98EA-0EB8D03CAA5C}"/>
              </a:ext>
            </a:extLst>
          </p:cNvPr>
          <p:cNvSpPr/>
          <p:nvPr/>
        </p:nvSpPr>
        <p:spPr>
          <a:xfrm>
            <a:off x="2960272" y="3188635"/>
            <a:ext cx="3516727" cy="632252"/>
          </a:xfrm>
          <a:prstGeom prst="rect">
            <a:avLst/>
          </a:prstGeom>
          <a:solidFill>
            <a:srgbClr val="E45548">
              <a:alpha val="20000"/>
            </a:srgbClr>
          </a:solidFill>
          <a:ln w="3810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01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C7D537E-3182-0244-9C8D-8F64C3061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1" b="10129"/>
          <a:stretch/>
        </p:blipFill>
        <p:spPr>
          <a:xfrm>
            <a:off x="1539994" y="1301884"/>
            <a:ext cx="9128006" cy="48376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588D5D-3617-634D-BCA1-F12452DEB9FE}"/>
              </a:ext>
            </a:extLst>
          </p:cNvPr>
          <p:cNvSpPr txBox="1"/>
          <p:nvPr/>
        </p:nvSpPr>
        <p:spPr>
          <a:xfrm>
            <a:off x="772544" y="882538"/>
            <a:ext cx="5091768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Comando </a:t>
            </a:r>
            <a:r>
              <a:rPr lang="es-ES_tradnl" sz="1400" b="1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tab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s-ES_tradnl" sz="1400" i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variable_1 variable_2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3" y="454147"/>
            <a:ext cx="61072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TABULADOS POR ESTADO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141C7B-02E6-0340-98EA-0EB8D03CAA5C}"/>
              </a:ext>
            </a:extLst>
          </p:cNvPr>
          <p:cNvSpPr/>
          <p:nvPr/>
        </p:nvSpPr>
        <p:spPr>
          <a:xfrm>
            <a:off x="3254829" y="1948543"/>
            <a:ext cx="2721428" cy="3820886"/>
          </a:xfrm>
          <a:prstGeom prst="rect">
            <a:avLst/>
          </a:prstGeom>
          <a:solidFill>
            <a:srgbClr val="E45548">
              <a:alpha val="20000"/>
            </a:srgbClr>
          </a:solidFill>
          <a:ln w="3810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4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47CB7D8-9CEB-CD4E-9DA6-C6CF8A792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"/>
          <a:stretch/>
        </p:blipFill>
        <p:spPr>
          <a:xfrm>
            <a:off x="772543" y="968828"/>
            <a:ext cx="9917228" cy="51747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3" y="454147"/>
            <a:ext cx="61072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PASAR TABULADO A EXCEL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141C7B-02E6-0340-98EA-0EB8D03CAA5C}"/>
              </a:ext>
            </a:extLst>
          </p:cNvPr>
          <p:cNvSpPr/>
          <p:nvPr/>
        </p:nvSpPr>
        <p:spPr>
          <a:xfrm>
            <a:off x="3929744" y="2437251"/>
            <a:ext cx="1948542" cy="1296549"/>
          </a:xfrm>
          <a:prstGeom prst="rect">
            <a:avLst/>
          </a:prstGeom>
          <a:solidFill>
            <a:srgbClr val="E45548">
              <a:alpha val="20000"/>
            </a:srgbClr>
          </a:solidFill>
          <a:ln w="3810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52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3" y="454147"/>
            <a:ext cx="6107227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PASAR TABULADO A EXCEL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F50A10-40BC-D944-A219-A1FCE29E83B0}"/>
              </a:ext>
            </a:extLst>
          </p:cNvPr>
          <p:cNvSpPr txBox="1"/>
          <p:nvPr/>
        </p:nvSpPr>
        <p:spPr>
          <a:xfrm>
            <a:off x="772542" y="2629204"/>
            <a:ext cx="4833601" cy="25607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/>
                <a:cs typeface="Franklin Gothic Book"/>
              </a:defRPr>
            </a:lvl1pPr>
          </a:lstStyle>
          <a:p>
            <a:r>
              <a:rPr lang="es-MX" sz="2000" b="1" dirty="0">
                <a:solidFill>
                  <a:srgbClr val="0070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variable 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  "</a:t>
            </a:r>
            <a:r>
              <a:rPr lang="es-MX" sz="2000" dirty="0">
                <a:solidFill>
                  <a:srgbClr val="BF1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000" b="1" dirty="0">
                <a:solidFill>
                  <a:srgbClr val="0070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def </a:t>
            </a:r>
            <a:r>
              <a:rPr lang="es-MX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etiqueta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  1 "</a:t>
            </a:r>
            <a:r>
              <a:rPr lang="es-MX" sz="2000" dirty="0">
                <a:solidFill>
                  <a:srgbClr val="BF1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Hombre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" 2 "</a:t>
            </a:r>
            <a:r>
              <a:rPr lang="es-MX" sz="2000" dirty="0">
                <a:solidFill>
                  <a:srgbClr val="BF1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Mujer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"                </a:t>
            </a:r>
          </a:p>
          <a:p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000" b="1" dirty="0">
                <a:solidFill>
                  <a:srgbClr val="0070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values </a:t>
            </a:r>
            <a:r>
              <a:rPr lang="es-MX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sexo</a:t>
            </a:r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etiqueta</a:t>
            </a:r>
          </a:p>
          <a:p>
            <a:endParaRPr lang="es-MX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2000" dirty="0">
                <a:latin typeface="Calibri" panose="020F0502020204030204" pitchFamily="34" charset="0"/>
                <a:cs typeface="Calibri" panose="020F0502020204030204" pitchFamily="34" charset="0"/>
              </a:rPr>
              <a:t>tab sexo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132CE2-61E6-2846-A1F6-F2DA2E17D112}"/>
              </a:ext>
            </a:extLst>
          </p:cNvPr>
          <p:cNvSpPr txBox="1"/>
          <p:nvPr/>
        </p:nvSpPr>
        <p:spPr>
          <a:xfrm>
            <a:off x="772546" y="1993548"/>
            <a:ext cx="2376007" cy="3216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/>
                <a:cs typeface="Franklin Gothic Book"/>
              </a:defRPr>
            </a:lvl1pPr>
          </a:lstStyle>
          <a:p>
            <a:pPr>
              <a:lnSpc>
                <a:spcPct val="110000"/>
              </a:lnSpc>
            </a:pPr>
            <a:r>
              <a:rPr lang="es-ES_tradnl" sz="2000" dirty="0">
                <a:solidFill>
                  <a:srgbClr val="08464E"/>
                </a:solidFill>
                <a:latin typeface="Calibri" panose="020F0502020204030204" pitchFamily="34" charset="0"/>
                <a:ea typeface="Franklin Gothic Book" charset="0"/>
                <a:cs typeface="Calibri" panose="020F0502020204030204" pitchFamily="34" charset="0"/>
              </a:rPr>
              <a:t>Código</a:t>
            </a:r>
            <a:r>
              <a:rPr lang="es-ES_tradnl" sz="1800" dirty="0">
                <a:solidFill>
                  <a:srgbClr val="08464E"/>
                </a:solidFill>
                <a:latin typeface="Calibri" panose="020F0502020204030204" pitchFamily="34" charset="0"/>
                <a:ea typeface="Franklin Gothic Book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167795-EDCE-4447-AD5F-1FACF2D2A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90"/>
          <a:stretch/>
        </p:blipFill>
        <p:spPr>
          <a:xfrm>
            <a:off x="6096000" y="1744229"/>
            <a:ext cx="4557025" cy="36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7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7847FF-469E-FF4F-A138-A434C30E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59" y="0"/>
            <a:ext cx="9150039" cy="610361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65F3A2-2A09-784D-810D-894C0A99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374" y="5799028"/>
            <a:ext cx="1049212" cy="31794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7AF1850-2B8A-B540-9E1A-88E2BB5CCF97}"/>
              </a:ext>
            </a:extLst>
          </p:cNvPr>
          <p:cNvSpPr/>
          <p:nvPr/>
        </p:nvSpPr>
        <p:spPr>
          <a:xfrm>
            <a:off x="3041962" y="5058000"/>
            <a:ext cx="9150038" cy="1800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E01D6A-5542-A24F-B1E6-6AC0350DDE04}"/>
              </a:ext>
            </a:extLst>
          </p:cNvPr>
          <p:cNvSpPr txBox="1"/>
          <p:nvPr/>
        </p:nvSpPr>
        <p:spPr>
          <a:xfrm>
            <a:off x="10404311" y="6117694"/>
            <a:ext cx="11012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JUNIO 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34E17F-7393-0142-967D-39E7E5379C35}"/>
              </a:ext>
            </a:extLst>
          </p:cNvPr>
          <p:cNvSpPr txBox="1"/>
          <p:nvPr/>
        </p:nvSpPr>
        <p:spPr>
          <a:xfrm>
            <a:off x="3980891" y="5791159"/>
            <a:ext cx="7471207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>
            <a:defPPr>
              <a:defRPr lang="es-MX"/>
            </a:defPPr>
            <a:lvl1pPr>
              <a:lnSpc>
                <a:spcPct val="100000"/>
              </a:lnSpc>
              <a:defRPr sz="20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algn="r"/>
            <a:r>
              <a:rPr lang="es-ES_tradnl" sz="1800" dirty="0">
                <a:latin typeface="News Gothic MT" panose="020B0503020103020203" pitchFamily="34" charset="0"/>
              </a:rPr>
              <a:t>GRACIAS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6C7491-46BB-884A-8FFB-C70D04A2B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77" y="4310758"/>
            <a:ext cx="2072034" cy="4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7847FF-469E-FF4F-A138-A434C30E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59" y="0"/>
            <a:ext cx="9150039" cy="610361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F65F3A2-2A09-784D-810D-894C0A99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374" y="5799028"/>
            <a:ext cx="1049212" cy="31794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7AF1850-2B8A-B540-9E1A-88E2BB5CCF97}"/>
              </a:ext>
            </a:extLst>
          </p:cNvPr>
          <p:cNvSpPr/>
          <p:nvPr/>
        </p:nvSpPr>
        <p:spPr>
          <a:xfrm>
            <a:off x="3041962" y="5058000"/>
            <a:ext cx="9150038" cy="1800000"/>
          </a:xfrm>
          <a:prstGeom prst="rect">
            <a:avLst/>
          </a:prstGeom>
          <a:solidFill>
            <a:srgbClr val="00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E01D6A-5542-A24F-B1E6-6AC0350DDE04}"/>
              </a:ext>
            </a:extLst>
          </p:cNvPr>
          <p:cNvSpPr txBox="1"/>
          <p:nvPr/>
        </p:nvSpPr>
        <p:spPr>
          <a:xfrm>
            <a:off x="10404311" y="6117694"/>
            <a:ext cx="11012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JUNIO 2020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E34E17F-7393-0142-967D-39E7E5379C35}"/>
              </a:ext>
            </a:extLst>
          </p:cNvPr>
          <p:cNvSpPr txBox="1"/>
          <p:nvPr/>
        </p:nvSpPr>
        <p:spPr>
          <a:xfrm>
            <a:off x="3980891" y="5791159"/>
            <a:ext cx="7471207" cy="323165"/>
          </a:xfrm>
          <a:prstGeom prst="rect">
            <a:avLst/>
          </a:prstGeom>
          <a:noFill/>
        </p:spPr>
        <p:txBody>
          <a:bodyPr wrap="square" lIns="0" rIns="0" bIns="0" rtlCol="0" anchor="b">
            <a:spAutoFit/>
          </a:bodyPr>
          <a:lstStyle>
            <a:defPPr>
              <a:defRPr lang="es-MX"/>
            </a:defPPr>
            <a:lvl1pPr>
              <a:lnSpc>
                <a:spcPct val="100000"/>
              </a:lnSpc>
              <a:defRPr sz="20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algn="r"/>
            <a:r>
              <a:rPr lang="es-ES_tradnl" sz="1800" dirty="0">
                <a:latin typeface="News Gothic MT" panose="020B0503020103020203" pitchFamily="34" charset="0"/>
              </a:rPr>
              <a:t>STATA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6C7491-46BB-884A-8FFB-C70D04A2B7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77" y="4310758"/>
            <a:ext cx="2072034" cy="4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5588D5D-3617-634D-BCA1-F12452DEB9FE}"/>
              </a:ext>
            </a:extLst>
          </p:cNvPr>
          <p:cNvSpPr txBox="1"/>
          <p:nvPr/>
        </p:nvSpPr>
        <p:spPr>
          <a:xfrm>
            <a:off x="772544" y="882538"/>
            <a:ext cx="5091768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1. Pasar el archivo .</a:t>
            </a:r>
            <a:r>
              <a:rPr lang="es-ES_tradnl" sz="1400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dbf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a .</a:t>
            </a:r>
            <a:r>
              <a:rPr lang="es-ES_tradnl" sz="1400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csv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para poder abrirlo en </a:t>
            </a:r>
            <a:r>
              <a:rPr lang="es-ES_tradnl" sz="1400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Stata</a:t>
            </a:r>
            <a:endParaRPr lang="es-ES_tradnl" sz="1400" dirty="0">
              <a:solidFill>
                <a:srgbClr val="007077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</a:t>
            </a:r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.dbf </a:t>
            </a:r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Stata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559D53-1565-2046-ABBD-26B03DD9C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" t="8248" b="809"/>
          <a:stretch/>
        </p:blipFill>
        <p:spPr>
          <a:xfrm>
            <a:off x="1506995" y="1443020"/>
            <a:ext cx="9178010" cy="46940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89D7773-BED0-034A-A4B3-AC2BEBFA9871}"/>
              </a:ext>
            </a:extLst>
          </p:cNvPr>
          <p:cNvSpPr/>
          <p:nvPr/>
        </p:nvSpPr>
        <p:spPr>
          <a:xfrm>
            <a:off x="1544701" y="1173454"/>
            <a:ext cx="6096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s-MX" sz="1400" dirty="0">
                <a:solidFill>
                  <a:srgbClr val="007077"/>
                </a:solidFill>
              </a:rPr>
              <a:t>a) En excel, poner la opción de Abrir&gt;Examinar&gt;Todos los archivos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9FC4D6-627E-AE4A-9469-4BFC4F94E5A5}"/>
              </a:ext>
            </a:extLst>
          </p:cNvPr>
          <p:cNvSpPr/>
          <p:nvPr/>
        </p:nvSpPr>
        <p:spPr>
          <a:xfrm>
            <a:off x="6046512" y="2098733"/>
            <a:ext cx="1194456" cy="121471"/>
          </a:xfrm>
          <a:prstGeom prst="rect">
            <a:avLst/>
          </a:prstGeom>
          <a:solidFill>
            <a:srgbClr val="E45548">
              <a:alpha val="20000"/>
            </a:srgbClr>
          </a:solidFill>
          <a:ln w="1905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38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</a:t>
            </a:r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.dbf </a:t>
            </a:r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Stata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9D7773-BED0-034A-A4B3-AC2BEBFA9871}"/>
              </a:ext>
            </a:extLst>
          </p:cNvPr>
          <p:cNvSpPr/>
          <p:nvPr/>
        </p:nvSpPr>
        <p:spPr>
          <a:xfrm>
            <a:off x="1544701" y="911422"/>
            <a:ext cx="6096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s-MX" sz="1400" dirty="0">
                <a:solidFill>
                  <a:srgbClr val="007077"/>
                </a:solidFill>
              </a:rPr>
              <a:t>b) Con ello se abre la base de datos en Excel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ED4FD8-FC56-D145-B404-BFDF48D20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125"/>
          <a:stretch/>
        </p:blipFill>
        <p:spPr>
          <a:xfrm>
            <a:off x="1544701" y="1184031"/>
            <a:ext cx="9123299" cy="42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</a:t>
            </a:r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.dbf </a:t>
            </a:r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Stata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9D7773-BED0-034A-A4B3-AC2BEBFA9871}"/>
              </a:ext>
            </a:extLst>
          </p:cNvPr>
          <p:cNvSpPr/>
          <p:nvPr/>
        </p:nvSpPr>
        <p:spPr>
          <a:xfrm>
            <a:off x="1544701" y="911422"/>
            <a:ext cx="6096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r>
              <a:rPr lang="es-MX" sz="1400" dirty="0">
                <a:solidFill>
                  <a:srgbClr val="007077"/>
                </a:solidFill>
              </a:rPr>
              <a:t>c) Posteriormente, guardamos el archivo en formato .csv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C87276-D356-3541-88D1-2A2EAAD16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356" r="51077" b="35676"/>
          <a:stretch/>
        </p:blipFill>
        <p:spPr>
          <a:xfrm>
            <a:off x="1533814" y="1184031"/>
            <a:ext cx="6095999" cy="45332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9FC00E-50C5-BF44-8FCA-399398931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7" t="1443" b="6010"/>
          <a:stretch/>
        </p:blipFill>
        <p:spPr>
          <a:xfrm>
            <a:off x="7805057" y="1184031"/>
            <a:ext cx="2853129" cy="19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1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</a:t>
            </a:r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.csv </a:t>
            </a:r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Stata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9FC4D6-627E-AE4A-9469-4BFC4F94E5A5}"/>
              </a:ext>
            </a:extLst>
          </p:cNvPr>
          <p:cNvSpPr/>
          <p:nvPr/>
        </p:nvSpPr>
        <p:spPr>
          <a:xfrm>
            <a:off x="6046512" y="2098733"/>
            <a:ext cx="1194456" cy="121471"/>
          </a:xfrm>
          <a:prstGeom prst="rect">
            <a:avLst/>
          </a:prstGeom>
          <a:noFill/>
          <a:ln w="1905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76FD80-E0F4-E044-BB1C-7CA57B31A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2" r="64359"/>
          <a:stretch/>
        </p:blipFill>
        <p:spPr>
          <a:xfrm>
            <a:off x="766625" y="1781045"/>
            <a:ext cx="2597061" cy="3905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8FB79B-CA2D-2F4E-A34E-586BD48DD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" t="2391" r="1473" b="4276"/>
          <a:stretch/>
        </p:blipFill>
        <p:spPr>
          <a:xfrm>
            <a:off x="3864149" y="1781045"/>
            <a:ext cx="3817485" cy="32959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D8CAE16-3B4B-EB43-9BD2-DEAE47E03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"/>
          <a:stretch/>
        </p:blipFill>
        <p:spPr>
          <a:xfrm>
            <a:off x="8182098" y="1781045"/>
            <a:ext cx="3243277" cy="3295910"/>
          </a:xfrm>
          <a:prstGeom prst="rect">
            <a:avLst/>
          </a:prstGeom>
        </p:spPr>
      </p:pic>
      <p:sp>
        <p:nvSpPr>
          <p:cNvPr id="14" name="Flecha: a la derecha 7">
            <a:extLst>
              <a:ext uri="{FF2B5EF4-FFF2-40B4-BE49-F238E27FC236}">
                <a16:creationId xmlns:a16="http://schemas.microsoft.com/office/drawing/2014/main" id="{5247A377-8E17-7849-9091-1EE66AD1EFD5}"/>
              </a:ext>
            </a:extLst>
          </p:cNvPr>
          <p:cNvSpPr/>
          <p:nvPr/>
        </p:nvSpPr>
        <p:spPr>
          <a:xfrm>
            <a:off x="7788991" y="3247894"/>
            <a:ext cx="285749" cy="438150"/>
          </a:xfrm>
          <a:prstGeom prst="rightArrow">
            <a:avLst>
              <a:gd name="adj1" fmla="val 50000"/>
              <a:gd name="adj2" fmla="val 8428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7">
            <a:extLst>
              <a:ext uri="{FF2B5EF4-FFF2-40B4-BE49-F238E27FC236}">
                <a16:creationId xmlns:a16="http://schemas.microsoft.com/office/drawing/2014/main" id="{01083B1D-8D4E-B145-83ED-6FC1A97D493E}"/>
              </a:ext>
            </a:extLst>
          </p:cNvPr>
          <p:cNvSpPr/>
          <p:nvPr/>
        </p:nvSpPr>
        <p:spPr>
          <a:xfrm>
            <a:off x="3478248" y="3247894"/>
            <a:ext cx="285749" cy="438150"/>
          </a:xfrm>
          <a:prstGeom prst="rightArrow">
            <a:avLst>
              <a:gd name="adj1" fmla="val 50000"/>
              <a:gd name="adj2" fmla="val 8428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8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</a:t>
            </a:r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.csv </a:t>
            </a:r>
            <a:r>
              <a:rPr lang="es-MX" sz="2000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Stata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79FC4D6-627E-AE4A-9469-4BFC4F94E5A5}"/>
              </a:ext>
            </a:extLst>
          </p:cNvPr>
          <p:cNvSpPr/>
          <p:nvPr/>
        </p:nvSpPr>
        <p:spPr>
          <a:xfrm>
            <a:off x="6046512" y="2098733"/>
            <a:ext cx="1194456" cy="121471"/>
          </a:xfrm>
          <a:prstGeom prst="rect">
            <a:avLst/>
          </a:prstGeom>
          <a:noFill/>
          <a:ln w="1905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CE7F11-37AD-5545-8A41-46D53EBED876}"/>
              </a:ext>
            </a:extLst>
          </p:cNvPr>
          <p:cNvSpPr txBox="1"/>
          <p:nvPr/>
        </p:nvSpPr>
        <p:spPr>
          <a:xfrm>
            <a:off x="772543" y="882538"/>
            <a:ext cx="5650027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Cuando ya está cargado el archivo, deben aparecer las variables a la derecha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36B310C-4D18-C24F-9A68-96AAAE3E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72" y="1237888"/>
            <a:ext cx="9133458" cy="4907314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9D746CE-4D08-8A4D-A92A-DEE30711B874}"/>
              </a:ext>
            </a:extLst>
          </p:cNvPr>
          <p:cNvSpPr/>
          <p:nvPr/>
        </p:nvSpPr>
        <p:spPr>
          <a:xfrm>
            <a:off x="7886871" y="1643743"/>
            <a:ext cx="2775858" cy="2525486"/>
          </a:xfrm>
          <a:prstGeom prst="rect">
            <a:avLst/>
          </a:prstGeom>
          <a:solidFill>
            <a:srgbClr val="80B71E">
              <a:alpha val="20000"/>
            </a:srgbClr>
          </a:solidFill>
          <a:ln w="38100">
            <a:solidFill>
              <a:srgbClr val="80B7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08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5588D5D-3617-634D-BCA1-F12452DEB9FE}"/>
              </a:ext>
            </a:extLst>
          </p:cNvPr>
          <p:cNvSpPr txBox="1"/>
          <p:nvPr/>
        </p:nvSpPr>
        <p:spPr>
          <a:xfrm>
            <a:off x="772544" y="882538"/>
            <a:ext cx="5091768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Comando </a:t>
            </a:r>
            <a:r>
              <a:rPr lang="es-ES_tradnl" sz="1400" b="1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tab</a:t>
            </a:r>
            <a:r>
              <a:rPr lang="es-ES_tradnl" sz="1400" b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s-ES_tradnl" sz="1400" i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nombre de la variable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2885055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TABULADOS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6A448B-21D6-C84C-82AC-FFF46ECB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28" y="1195648"/>
            <a:ext cx="9128872" cy="494800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07E7CD6-209F-294A-A282-B5CD555C8053}"/>
              </a:ext>
            </a:extLst>
          </p:cNvPr>
          <p:cNvSpPr/>
          <p:nvPr/>
        </p:nvSpPr>
        <p:spPr>
          <a:xfrm>
            <a:off x="3167102" y="4146576"/>
            <a:ext cx="2697210" cy="1078567"/>
          </a:xfrm>
          <a:prstGeom prst="rect">
            <a:avLst/>
          </a:prstGeom>
          <a:solidFill>
            <a:srgbClr val="E45548">
              <a:alpha val="20000"/>
            </a:srgbClr>
          </a:solidFill>
          <a:ln w="3810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5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5588D5D-3617-634D-BCA1-F12452DEB9FE}"/>
              </a:ext>
            </a:extLst>
          </p:cNvPr>
          <p:cNvSpPr txBox="1"/>
          <p:nvPr/>
        </p:nvSpPr>
        <p:spPr>
          <a:xfrm>
            <a:off x="772544" y="882538"/>
            <a:ext cx="5091768" cy="241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100">
                <a:solidFill>
                  <a:srgbClr val="FFFFFF"/>
                </a:solidFill>
                <a:latin typeface="Franklin Gothic Book"/>
                <a:cs typeface="Franklin Gothic Book"/>
              </a:defRPr>
            </a:lvl1pPr>
          </a:lstStyle>
          <a:p>
            <a:pPr>
              <a:buClr>
                <a:srgbClr val="31859C"/>
              </a:buClr>
              <a:defRPr/>
            </a:pP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Comando </a:t>
            </a:r>
            <a:r>
              <a:rPr lang="es-ES_tradnl" sz="1400" b="1" dirty="0" err="1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tab</a:t>
            </a:r>
            <a:r>
              <a:rPr lang="es-ES_tradnl" sz="1400" b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+ </a:t>
            </a:r>
            <a:r>
              <a:rPr lang="es-ES_tradnl" sz="1400" i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nombre de la variable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_tradnl" sz="1400" b="1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, m</a:t>
            </a:r>
            <a:r>
              <a:rPr lang="es-ES_tradnl" sz="1400" dirty="0">
                <a:solidFill>
                  <a:srgbClr val="007077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7B61DE-C1BA-8046-9992-7C64EAEFFAF6}"/>
              </a:ext>
            </a:extLst>
          </p:cNvPr>
          <p:cNvSpPr/>
          <p:nvPr/>
        </p:nvSpPr>
        <p:spPr>
          <a:xfrm>
            <a:off x="772544" y="454147"/>
            <a:ext cx="3799456" cy="4001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s-MX" sz="2000" b="1" dirty="0">
                <a:solidFill>
                  <a:srgbClr val="0846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TABULADOS CON MISSINGS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5DB887-9A6C-7340-BBE8-946CF8D2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57" y="1224331"/>
            <a:ext cx="9147843" cy="475113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7141C7B-02E6-0340-98EA-0EB8D03CAA5C}"/>
              </a:ext>
            </a:extLst>
          </p:cNvPr>
          <p:cNvSpPr/>
          <p:nvPr/>
        </p:nvSpPr>
        <p:spPr>
          <a:xfrm>
            <a:off x="2960273" y="3798234"/>
            <a:ext cx="2395498" cy="942845"/>
          </a:xfrm>
          <a:prstGeom prst="rect">
            <a:avLst/>
          </a:prstGeom>
          <a:solidFill>
            <a:srgbClr val="E45548">
              <a:alpha val="20000"/>
            </a:srgbClr>
          </a:solidFill>
          <a:ln w="38100">
            <a:solidFill>
              <a:srgbClr val="E45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05524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Metodologí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8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6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0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220</Words>
  <Application>Microsoft Macintosh PowerPoint</Application>
  <PresentationFormat>Panorámica</PresentationFormat>
  <Paragraphs>42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21</vt:i4>
      </vt:variant>
      <vt:variant>
        <vt:lpstr>Títulos de diapositiva</vt:lpstr>
      </vt:variant>
      <vt:variant>
        <vt:i4>14</vt:i4>
      </vt:variant>
    </vt:vector>
  </HeadingPairs>
  <TitlesOfParts>
    <vt:vector size="40" baseType="lpstr">
      <vt:lpstr>Arial</vt:lpstr>
      <vt:lpstr>Calibri</vt:lpstr>
      <vt:lpstr>Calibri Light</vt:lpstr>
      <vt:lpstr>Century Gothic</vt:lpstr>
      <vt:lpstr>News Gothic MT</vt:lpstr>
      <vt:lpstr>Portada</vt:lpstr>
      <vt:lpstr>2_Diseño personalizado</vt:lpstr>
      <vt:lpstr>3_Diseño personalizado</vt:lpstr>
      <vt:lpstr>6_Diseño personalizado</vt:lpstr>
      <vt:lpstr>7_Diseño personalizado</vt:lpstr>
      <vt:lpstr>4_Diseño personalizado</vt:lpstr>
      <vt:lpstr>5_Diseño personalizado</vt:lpstr>
      <vt:lpstr>16_Diseño personalizado</vt:lpstr>
      <vt:lpstr>20_Diseño personalizado</vt:lpstr>
      <vt:lpstr>15_Diseño personalizado</vt:lpstr>
      <vt:lpstr>Metodología</vt:lpstr>
      <vt:lpstr>8_Diseño personalizado</vt:lpstr>
      <vt:lpstr>9_Diseño personalizado</vt:lpstr>
      <vt:lpstr>10_Diseño personalizado</vt:lpstr>
      <vt:lpstr>17_Diseño personalizado</vt:lpstr>
      <vt:lpstr>11_Diseño personalizado</vt:lpstr>
      <vt:lpstr>12_Diseño personalizado</vt:lpstr>
      <vt:lpstr>19_Diseño personalizado</vt:lpstr>
      <vt:lpstr>13_Diseño personalizado</vt:lpstr>
      <vt:lpstr>18_Diseño personalizado</vt:lpstr>
      <vt:lpstr>14_Diseño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159</cp:revision>
  <cp:lastPrinted>2020-05-28T16:52:23Z</cp:lastPrinted>
  <dcterms:created xsi:type="dcterms:W3CDTF">2019-10-03T16:02:02Z</dcterms:created>
  <dcterms:modified xsi:type="dcterms:W3CDTF">2020-06-03T16:01:19Z</dcterms:modified>
</cp:coreProperties>
</file>