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2" r:id="rId2"/>
    <p:sldId id="445" r:id="rId3"/>
    <p:sldId id="446" r:id="rId4"/>
    <p:sldId id="447" r:id="rId5"/>
    <p:sldId id="449" r:id="rId6"/>
    <p:sldId id="451" r:id="rId7"/>
    <p:sldId id="453" r:id="rId8"/>
    <p:sldId id="448" r:id="rId9"/>
    <p:sldId id="44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A9E0"/>
    <a:srgbClr val="C4D600"/>
    <a:srgbClr val="05A28B"/>
    <a:srgbClr val="34E0C3"/>
    <a:srgbClr val="057558"/>
    <a:srgbClr val="FCC27C"/>
    <a:srgbClr val="013036"/>
    <a:srgbClr val="5AA48D"/>
    <a:srgbClr val="F37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7" autoAdjust="0"/>
    <p:restoredTop sz="94673"/>
  </p:normalViewPr>
  <p:slideViewPr>
    <p:cSldViewPr snapToGrid="0">
      <p:cViewPr varScale="1">
        <p:scale>
          <a:sx n="148" d="100"/>
          <a:sy n="148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8BAE9-94A1-463C-B10A-41DB15103547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87890-9B0E-4B95-BEE4-050970CFD39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55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83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2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0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51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8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09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307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55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6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6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6DD4-7F7C-4C70-A23A-6CC233C2A018}" type="datetimeFigureOut">
              <a:rPr lang="es-CO" smtClean="0"/>
              <a:t>20/08/19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8EEC-6B37-44EA-A4E3-261F7415C8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3" y="535038"/>
            <a:ext cx="11353208" cy="49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2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86961F-9222-5E40-B5A7-47C5AE563222}"/>
              </a:ext>
            </a:extLst>
          </p:cNvPr>
          <p:cNvSpPr txBox="1"/>
          <p:nvPr/>
        </p:nvSpPr>
        <p:spPr>
          <a:xfrm>
            <a:off x="1961394" y="2429085"/>
            <a:ext cx="85679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_tradnl" sz="3200" b="1" dirty="0">
                <a:solidFill>
                  <a:srgbClr val="00A9E0"/>
                </a:solidFill>
                <a:latin typeface="Arial Narrow" panose="020B0606020202030204" pitchFamily="34" charset="0"/>
              </a:rPr>
              <a:t>Integrando los migrantes venezolanos al mercado laboral de la cadena agro-alimentaria en Colombia: efectos en los mercados labores y la integración social de la población</a:t>
            </a:r>
            <a:endParaRPr lang="es-CO" sz="3200" b="1" dirty="0">
              <a:solidFill>
                <a:srgbClr val="00A9E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88;p14"/>
          <p:cNvSpPr/>
          <p:nvPr/>
        </p:nvSpPr>
        <p:spPr>
          <a:xfrm>
            <a:off x="2573701" y="4710260"/>
            <a:ext cx="7444942" cy="4571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1"/>
            <a:ext cx="1450669" cy="13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6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8;p14"/>
          <p:cNvSpPr/>
          <p:nvPr/>
        </p:nvSpPr>
        <p:spPr>
          <a:xfrm>
            <a:off x="141249" y="1285879"/>
            <a:ext cx="7444942" cy="4571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612004" y="2146790"/>
            <a:ext cx="525395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700" dirty="0">
                <a:solidFill>
                  <a:srgbClr val="000066"/>
                </a:solidFill>
                <a:latin typeface="Arial Narrow" panose="020B0606020202030204" pitchFamily="34" charset="0"/>
              </a:rPr>
              <a:t>PhD en Economía, Universidad Libre de Bruselas y Universidad </a:t>
            </a:r>
            <a:r>
              <a:rPr lang="es-ES" sz="17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Pompeu</a:t>
            </a:r>
            <a:r>
              <a:rPr lang="es-ES" sz="1700" dirty="0">
                <a:solidFill>
                  <a:srgbClr val="000066"/>
                </a:solidFill>
                <a:latin typeface="Arial Narrow" panose="020B0606020202030204" pitchFamily="34" charset="0"/>
              </a:rPr>
              <a:t> </a:t>
            </a:r>
            <a:r>
              <a:rPr lang="es-ES" sz="17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Fabra</a:t>
            </a:r>
            <a:endParaRPr lang="es-ES" sz="1700" dirty="0">
              <a:solidFill>
                <a:srgbClr val="000066"/>
              </a:solidFill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700" dirty="0">
                <a:solidFill>
                  <a:srgbClr val="000066"/>
                </a:solidFill>
                <a:latin typeface="Arial Narrow" panose="020B0606020202030204" pitchFamily="34" charset="0"/>
              </a:rPr>
              <a:t>Pos-Doctorado (Marie Curie) – Sussex </a:t>
            </a:r>
            <a:r>
              <a:rPr lang="es-ES" sz="17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University</a:t>
            </a:r>
            <a:r>
              <a:rPr lang="es-ES" sz="1700" dirty="0">
                <a:solidFill>
                  <a:srgbClr val="000066"/>
                </a:solidFill>
                <a:latin typeface="Arial Narrow" panose="020B0606020202030204" pitchFamily="34" charset="0"/>
              </a:rPr>
              <a:t> – </a:t>
            </a:r>
            <a:r>
              <a:rPr lang="es-ES" sz="17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Pompue</a:t>
            </a:r>
            <a:r>
              <a:rPr lang="es-ES" sz="1700" dirty="0">
                <a:solidFill>
                  <a:srgbClr val="000066"/>
                </a:solidFill>
                <a:latin typeface="Arial Narrow" panose="020B0606020202030204" pitchFamily="34" charset="0"/>
              </a:rPr>
              <a:t> </a:t>
            </a:r>
            <a:r>
              <a:rPr lang="es-ES" sz="17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University</a:t>
            </a:r>
            <a:endParaRPr lang="es-ES" sz="1700" dirty="0">
              <a:solidFill>
                <a:srgbClr val="000066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700" dirty="0">
              <a:solidFill>
                <a:srgbClr val="000066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7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700" b="0" i="0" u="none" strike="noStrike" kern="1200" cap="none" spc="0" normalizeH="0" baseline="0" noProof="0" dirty="0">
              <a:ln>
                <a:noFill/>
              </a:ln>
              <a:solidFill>
                <a:srgbClr val="013036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646" y="1746680"/>
            <a:ext cx="2682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t>Juan Carlos Muñoz-Mora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1"/>
            <a:ext cx="1450669" cy="13187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6961F-9222-5E40-B5A7-47C5AE563222}"/>
              </a:ext>
            </a:extLst>
          </p:cNvPr>
          <p:cNvSpPr txBox="1"/>
          <p:nvPr/>
        </p:nvSpPr>
        <p:spPr>
          <a:xfrm>
            <a:off x="1372877" y="715594"/>
            <a:ext cx="1054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Investigador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BCCB1-A6AD-EB4C-893A-98010E9C0FAE}"/>
              </a:ext>
            </a:extLst>
          </p:cNvPr>
          <p:cNvSpPr/>
          <p:nvPr/>
        </p:nvSpPr>
        <p:spPr>
          <a:xfrm>
            <a:off x="4195506" y="4289494"/>
            <a:ext cx="4148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s-ES" sz="2400" b="1" dirty="0">
                <a:solidFill>
                  <a:srgbClr val="000066"/>
                </a:solidFill>
                <a:latin typeface="Arial Narrow" panose="020B0606020202030204" pitchFamily="34" charset="0"/>
              </a:rPr>
              <a:t>Escuela de Economía y Finanzas</a:t>
            </a:r>
          </a:p>
          <a:p>
            <a:pPr lvl="0" algn="ctr">
              <a:defRPr/>
            </a:pPr>
            <a:r>
              <a:rPr lang="es-ES" sz="2400" b="1" dirty="0">
                <a:solidFill>
                  <a:srgbClr val="000066"/>
                </a:solidFill>
                <a:latin typeface="Arial Narrow" panose="020B0606020202030204" pitchFamily="34" charset="0"/>
              </a:rPr>
              <a:t>Departamento de Economía</a:t>
            </a:r>
          </a:p>
        </p:txBody>
      </p:sp>
    </p:spTree>
    <p:extLst>
      <p:ext uri="{BB962C8B-B14F-4D97-AF65-F5344CB8AC3E}">
        <p14:creationId xmlns:p14="http://schemas.microsoft.com/office/powerpoint/2010/main" val="362849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4"/>
          <p:cNvSpPr/>
          <p:nvPr/>
        </p:nvSpPr>
        <p:spPr>
          <a:xfrm>
            <a:off x="0" y="1247788"/>
            <a:ext cx="7444942" cy="4571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1"/>
            <a:ext cx="1450669" cy="13187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6961F-9222-5E40-B5A7-47C5AE563222}"/>
              </a:ext>
            </a:extLst>
          </p:cNvPr>
          <p:cNvSpPr txBox="1"/>
          <p:nvPr/>
        </p:nvSpPr>
        <p:spPr>
          <a:xfrm>
            <a:off x="1450669" y="640796"/>
            <a:ext cx="1054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Migración Venezolana en Colombia</a:t>
            </a:r>
            <a:endParaRPr kumimoji="0" lang="es-CO" sz="3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A51EF-4841-CC4E-9AB7-EBF7A4AE8C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22058" r="19012"/>
          <a:stretch/>
        </p:blipFill>
        <p:spPr>
          <a:xfrm>
            <a:off x="1380226" y="1194794"/>
            <a:ext cx="6385712" cy="59739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423DD9-52B2-5042-AA0B-71027DC8168C}"/>
              </a:ext>
            </a:extLst>
          </p:cNvPr>
          <p:cNvSpPr/>
          <p:nvPr/>
        </p:nvSpPr>
        <p:spPr>
          <a:xfrm>
            <a:off x="1866106" y="6401602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66"/>
                </a:solidFill>
                <a:latin typeface="Arial Narrow" panose="020B0606020202030204" pitchFamily="34" charset="0"/>
              </a:rPr>
              <a:t>Fuente: Migración Colombia,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5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4"/>
          <p:cNvSpPr/>
          <p:nvPr/>
        </p:nvSpPr>
        <p:spPr>
          <a:xfrm>
            <a:off x="0" y="1247788"/>
            <a:ext cx="7444942" cy="4571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1"/>
            <a:ext cx="1450669" cy="13187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6961F-9222-5E40-B5A7-47C5AE563222}"/>
              </a:ext>
            </a:extLst>
          </p:cNvPr>
          <p:cNvSpPr txBox="1"/>
          <p:nvPr/>
        </p:nvSpPr>
        <p:spPr>
          <a:xfrm>
            <a:off x="1519526" y="666657"/>
            <a:ext cx="1054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perfil de los migrantes</a:t>
            </a:r>
            <a:endParaRPr kumimoji="0" lang="es-CO" sz="3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760E0-8360-C44A-9E64-8FD7E443A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2"/>
          <a:stretch/>
        </p:blipFill>
        <p:spPr>
          <a:xfrm>
            <a:off x="1519525" y="1544128"/>
            <a:ext cx="7011999" cy="4378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90ADCC-278D-0547-81BA-49D93115E6D8}"/>
              </a:ext>
            </a:extLst>
          </p:cNvPr>
          <p:cNvSpPr/>
          <p:nvPr/>
        </p:nvSpPr>
        <p:spPr>
          <a:xfrm>
            <a:off x="2297427" y="6392976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66"/>
                </a:solidFill>
                <a:latin typeface="Arial Narrow" panose="020B0606020202030204" pitchFamily="34" charset="0"/>
              </a:rPr>
              <a:t>Fuente: Migración Colombia,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1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4"/>
          <p:cNvSpPr/>
          <p:nvPr/>
        </p:nvSpPr>
        <p:spPr>
          <a:xfrm>
            <a:off x="0" y="1247788"/>
            <a:ext cx="7444942" cy="4571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1"/>
            <a:ext cx="1450669" cy="13187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6961F-9222-5E40-B5A7-47C5AE563222}"/>
              </a:ext>
            </a:extLst>
          </p:cNvPr>
          <p:cNvSpPr txBox="1"/>
          <p:nvPr/>
        </p:nvSpPr>
        <p:spPr>
          <a:xfrm>
            <a:off x="1450669" y="640796"/>
            <a:ext cx="1054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Participación laboral de los migrantes venezolanos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B8DD5-EDF3-8E42-B7CA-BBB5A350E2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17635" r="23133"/>
          <a:stretch/>
        </p:blipFill>
        <p:spPr>
          <a:xfrm>
            <a:off x="2001327" y="1359413"/>
            <a:ext cx="5072333" cy="54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4"/>
          <p:cNvSpPr/>
          <p:nvPr/>
        </p:nvSpPr>
        <p:spPr>
          <a:xfrm>
            <a:off x="0" y="1247788"/>
            <a:ext cx="7444942" cy="4571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1"/>
            <a:ext cx="1450669" cy="13187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6961F-9222-5E40-B5A7-47C5AE563222}"/>
              </a:ext>
            </a:extLst>
          </p:cNvPr>
          <p:cNvSpPr txBox="1"/>
          <p:nvPr/>
        </p:nvSpPr>
        <p:spPr>
          <a:xfrm>
            <a:off x="1450669" y="640796"/>
            <a:ext cx="1054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problema: Venezolanos en Colombia</a:t>
            </a:r>
            <a:endParaRPr kumimoji="0" lang="es-CO" sz="3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47FB-E70A-D342-9343-A4BE9679B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26151" r="8771" b="14414"/>
          <a:stretch/>
        </p:blipFill>
        <p:spPr>
          <a:xfrm>
            <a:off x="1061049" y="1530172"/>
            <a:ext cx="8091578" cy="42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5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;p14"/>
          <p:cNvSpPr/>
          <p:nvPr/>
        </p:nvSpPr>
        <p:spPr>
          <a:xfrm>
            <a:off x="96644" y="1284902"/>
            <a:ext cx="7444942" cy="4571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612004" y="2146790"/>
            <a:ext cx="52539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7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Consolidación del sector rural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7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Programas de planeación territorial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7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Catastro multipropósito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700" b="0" i="0" u="none" strike="noStrike" kern="1200" cap="none" spc="0" normalizeH="0" baseline="0" noProof="0" dirty="0">
              <a:ln>
                <a:noFill/>
              </a:ln>
              <a:solidFill>
                <a:srgbClr val="013036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13"/>
            <a:ext cx="1450669" cy="13187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6961F-9222-5E40-B5A7-47C5AE563222}"/>
              </a:ext>
            </a:extLst>
          </p:cNvPr>
          <p:cNvSpPr txBox="1"/>
          <p:nvPr/>
        </p:nvSpPr>
        <p:spPr>
          <a:xfrm>
            <a:off x="1450669" y="726745"/>
            <a:ext cx="6677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Vínculos con Asia </a:t>
            </a:r>
            <a:endParaRPr kumimoji="0" lang="es-CO" sz="3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855430" y="1746680"/>
            <a:ext cx="1875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Desarrollo Rural 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2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3" y="780428"/>
            <a:ext cx="5028571" cy="4571429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99" y="6006102"/>
            <a:ext cx="3573145" cy="6515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6342743" y="2351315"/>
            <a:ext cx="48546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rgbClr val="000066"/>
                </a:solidFill>
              </a:rPr>
              <a:t>Juan Carlos Muñoz-Mora</a:t>
            </a:r>
          </a:p>
          <a:p>
            <a:r>
              <a:rPr lang="es-CO" sz="3600" dirty="0">
                <a:solidFill>
                  <a:srgbClr val="000066"/>
                </a:solidFill>
              </a:rPr>
              <a:t>jmunozm1@eafit.edu.co</a:t>
            </a:r>
          </a:p>
          <a:p>
            <a:endParaRPr lang="es-CO" sz="36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73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119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Contratista Digital</dc:creator>
  <cp:lastModifiedBy>Juan-Carlos Munoz-Mora</cp:lastModifiedBy>
  <cp:revision>44</cp:revision>
  <dcterms:created xsi:type="dcterms:W3CDTF">2019-01-17T20:05:49Z</dcterms:created>
  <dcterms:modified xsi:type="dcterms:W3CDTF">2019-08-20T16:39:21Z</dcterms:modified>
</cp:coreProperties>
</file>