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9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7"/>
    <p:restoredTop sz="94655"/>
  </p:normalViewPr>
  <p:slideViewPr>
    <p:cSldViewPr snapToGrid="0" snapToObjects="1">
      <p:cViewPr varScale="1">
        <p:scale>
          <a:sx n="85" d="100"/>
          <a:sy n="85" d="100"/>
        </p:scale>
        <p:origin x="200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E808-E464-0B4F-B09B-458FD43E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92EA2-AF47-7341-BFE5-A093CBA24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0ADF-10B6-1647-8ACD-5971D1D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E87F-D530-0542-A7A3-01D07D7B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0E4F-F021-9449-8BC5-B139C364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811B-23AD-4B45-A510-BB72B364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A9E2A-FD64-5E49-835A-E94D00EB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0B3E-AEFA-9C4C-9DAC-65E76904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9258-5EF9-ED4B-B8BC-B4E98A7D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7C73-5E7E-FA4E-86AC-788C186A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5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CA31B-D929-234B-A168-3F25A4276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EFB4A-183C-C74B-BE65-D95ABFBE0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96FA-00B5-A94F-84FB-0B3FCB33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DCB8-89B4-5147-BE24-3ECE5A34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D643-7C6A-8F4E-BEDA-BC4C9A38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0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37A3-5751-754F-899F-71E5E8CA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B448-1276-BA4A-BE54-B8C93E538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A1D8-FF8B-064A-A20B-B32BE769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3D0F-BDFA-9243-BBEF-FE372F84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51B7-5F4A-6347-811B-1A7E4C62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BA4C-B45A-DA4D-89A0-C5C7B313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4E4AB-CED0-BC4D-8624-6D5532AB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22DC-6820-4642-97E4-B4217000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7E4B7-05D9-4445-805A-8FD5A4F5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BE90-CD2E-DE47-9BA9-21B4CA4C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DDF4-7286-C04D-8DB1-B4BD1330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2729D-9B6E-BB46-B4FA-2B57FB2EA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43F5D-5FBC-0943-BD18-FBD3784C7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7722B-6217-D64B-8A0A-39209A21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FC47-CC9B-B74D-9F0B-54981CB0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4FF3D-3867-EA4D-9132-1D18E262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E392-F5FB-7642-9F02-A85BAF8C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7413-77FC-CD4B-8DCD-B94FAEC0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C30D-B48A-6F4D-9399-2134CEC6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0755C-75FD-7242-93B2-AC502A979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BD940-CF0E-EE43-AFC4-61856A329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A45AA-8F1F-F145-99C7-F5572F9D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A45FF-9AD9-504E-9497-290F5614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84B2E-88E8-414D-A3E5-716C539E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79BC-19EB-AC49-B081-C3EE4CAD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67AF8-7037-C740-999B-3AF342A9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2A0DD-B3C5-4949-B696-C99F7CF0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11F4C-5229-4A43-8716-CC943FE9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9AFEA-8607-8147-967E-A6BD96E6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63132-3728-1140-B18B-48B2D656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DF1A3-A0BE-D441-8A23-0D9D5ABD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4286-3780-CE44-A805-BBE16950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0E46-CD54-5D4C-965E-163E07D2A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CB53D-5536-DD43-BAF9-354770AA4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1A419-3E75-CD49-BC08-2A8C5E68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3877C-3219-CA4C-B9DD-60E4CCA4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32710-5EEC-E343-B79C-5185C896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C227-E99D-B14F-95F1-F30E5F52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00C50-E839-E346-B882-FB923B790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40763-F8BE-014F-89DC-4266D4721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9529E-54BF-4B4E-8161-0DBACCBD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B9B1-651E-FE40-B238-9D6A1D4A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2B46E-58CF-8F4F-89C2-1BD94E29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3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C5B7B-3E81-1048-83E0-7F0DF524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6ED2E-4A76-7D4D-8327-894C96F6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C00B-7DA4-F24D-A25A-C4F262FEE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0D44-02A0-D943-8F2B-D4F4200A0522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12B2-BD62-1849-9663-6EF9BF71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9AE1-47E2-934E-934B-64C81734F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F7B0-9184-D345-A28B-4F0E70E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5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4900-15DD-CE48-8115-AC0AE59C3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 </a:t>
            </a:r>
            <a:r>
              <a:rPr lang="en-GB" b="1" dirty="0"/>
              <a:t>LA INFLACIÓN Y EL ÍNDICE DE PRECIOS AL CONSUMIDOR, IPC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FA401-2121-5D45-BD10-BA088B822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Medición</a:t>
            </a:r>
            <a:r>
              <a:rPr lang="en-US" dirty="0"/>
              <a:t> </a:t>
            </a:r>
            <a:r>
              <a:rPr lang="en-US" dirty="0" err="1"/>
              <a:t>Económica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3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3CCA-C98E-0D4D-A5B6-4EFE862A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/>
              <a:t>IPC – </a:t>
            </a:r>
            <a:r>
              <a:rPr lang="en-US" sz="4800" b="1" u="sng" dirty="0" err="1"/>
              <a:t>Indice</a:t>
            </a:r>
            <a:r>
              <a:rPr lang="en-US" sz="4800" b="1" u="sng" dirty="0"/>
              <a:t> </a:t>
            </a:r>
            <a:r>
              <a:rPr lang="en-US" sz="4800" b="1" u="sng" dirty="0" err="1"/>
              <a:t>Precios</a:t>
            </a:r>
            <a:r>
              <a:rPr lang="en-US" sz="4800" b="1" u="sng" dirty="0"/>
              <a:t> al </a:t>
            </a:r>
            <a:r>
              <a:rPr lang="en-US" sz="4800" b="1" u="sng" dirty="0" err="1"/>
              <a:t>Consumidor</a:t>
            </a:r>
            <a:endParaRPr lang="en-US" sz="4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B6F9-8CD7-B147-BE48-F3C3C4104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202049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000" dirty="0"/>
          </a:p>
          <a:p>
            <a:pPr marL="0" indent="0" algn="ctr">
              <a:buNone/>
            </a:pPr>
            <a:r>
              <a:rPr lang="en-GB" sz="4000" dirty="0"/>
              <a:t>El IPC </a:t>
            </a:r>
            <a:r>
              <a:rPr lang="en-GB" sz="4000" dirty="0" err="1"/>
              <a:t>es</a:t>
            </a:r>
            <a:r>
              <a:rPr lang="en-GB" sz="4000" dirty="0"/>
              <a:t> un </a:t>
            </a:r>
            <a:r>
              <a:rPr lang="en-GB" sz="4000" dirty="0" err="1"/>
              <a:t>índice</a:t>
            </a:r>
            <a:r>
              <a:rPr lang="en-GB" sz="4000" dirty="0"/>
              <a:t> de </a:t>
            </a:r>
            <a:r>
              <a:rPr lang="en-GB" sz="4000" dirty="0" err="1"/>
              <a:t>precios</a:t>
            </a:r>
            <a:r>
              <a:rPr lang="en-GB" sz="4000" dirty="0"/>
              <a:t> </a:t>
            </a:r>
            <a:r>
              <a:rPr lang="en-GB" sz="4000" dirty="0" err="1"/>
              <a:t>ponderado</a:t>
            </a:r>
            <a:r>
              <a:rPr lang="en-GB" sz="4000" dirty="0"/>
              <a:t> que </a:t>
            </a:r>
            <a:r>
              <a:rPr lang="en-GB" sz="4000" dirty="0" err="1"/>
              <a:t>permite</a:t>
            </a:r>
            <a:r>
              <a:rPr lang="en-GB" sz="4000" dirty="0"/>
              <a:t> </a:t>
            </a:r>
            <a:r>
              <a:rPr lang="en-GB" sz="4000" dirty="0" err="1"/>
              <a:t>medir</a:t>
            </a:r>
            <a:r>
              <a:rPr lang="en-GB" sz="4000" dirty="0"/>
              <a:t> la </a:t>
            </a:r>
            <a:r>
              <a:rPr lang="en-GB" sz="4000" dirty="0" err="1"/>
              <a:t>variación</a:t>
            </a:r>
            <a:r>
              <a:rPr lang="en-GB" sz="4000" dirty="0"/>
              <a:t> </a:t>
            </a:r>
            <a:r>
              <a:rPr lang="en-GB" sz="4000" dirty="0" err="1"/>
              <a:t>porcentual</a:t>
            </a:r>
            <a:r>
              <a:rPr lang="en-GB" sz="4000" dirty="0"/>
              <a:t> </a:t>
            </a:r>
            <a:r>
              <a:rPr lang="en-GB" sz="4000" dirty="0" err="1"/>
              <a:t>promedio</a:t>
            </a:r>
            <a:r>
              <a:rPr lang="en-GB" sz="4000" dirty="0"/>
              <a:t> de </a:t>
            </a:r>
            <a:r>
              <a:rPr lang="en-GB" sz="4000" dirty="0" err="1"/>
              <a:t>los</a:t>
            </a:r>
            <a:r>
              <a:rPr lang="en-GB" sz="4000" dirty="0"/>
              <a:t> </a:t>
            </a:r>
            <a:r>
              <a:rPr lang="en-GB" sz="4000" dirty="0" err="1"/>
              <a:t>precios</a:t>
            </a:r>
            <a:r>
              <a:rPr lang="en-GB" sz="4000" dirty="0"/>
              <a:t> al </a:t>
            </a:r>
            <a:r>
              <a:rPr lang="en-GB" sz="4000" dirty="0" err="1"/>
              <a:t>por</a:t>
            </a:r>
            <a:r>
              <a:rPr lang="en-GB" sz="4000" dirty="0"/>
              <a:t> </a:t>
            </a:r>
            <a:r>
              <a:rPr lang="en-GB" sz="4000" dirty="0" err="1"/>
              <a:t>menor</a:t>
            </a:r>
            <a:r>
              <a:rPr lang="en-GB" sz="4000" dirty="0"/>
              <a:t> de un conjunto de </a:t>
            </a:r>
            <a:r>
              <a:rPr lang="en-GB" sz="4000" b="1" u="sng" dirty="0" err="1"/>
              <a:t>bienes</a:t>
            </a:r>
            <a:r>
              <a:rPr lang="en-GB" sz="4000" dirty="0"/>
              <a:t> y </a:t>
            </a:r>
            <a:r>
              <a:rPr lang="en-GB" sz="4000" b="1" u="sng" dirty="0" err="1"/>
              <a:t>servicios</a:t>
            </a:r>
            <a:r>
              <a:rPr lang="en-GB" sz="4000" dirty="0"/>
              <a:t> finales </a:t>
            </a:r>
            <a:r>
              <a:rPr lang="en-GB" sz="4000" dirty="0" err="1"/>
              <a:t>destinados</a:t>
            </a:r>
            <a:r>
              <a:rPr lang="en-GB" sz="4000" dirty="0"/>
              <a:t> al </a:t>
            </a:r>
            <a:r>
              <a:rPr lang="en-GB" sz="4000" dirty="0" err="1"/>
              <a:t>consumo</a:t>
            </a:r>
            <a:r>
              <a:rPr lang="en-GB" sz="4000" dirty="0"/>
              <a:t> de </a:t>
            </a:r>
            <a:r>
              <a:rPr lang="en-GB" sz="4000" dirty="0" err="1"/>
              <a:t>los</a:t>
            </a:r>
            <a:r>
              <a:rPr lang="en-GB" sz="4000" dirty="0"/>
              <a:t> </a:t>
            </a:r>
            <a:r>
              <a:rPr lang="en-GB" sz="4000" dirty="0" err="1"/>
              <a:t>individuos</a:t>
            </a:r>
            <a:r>
              <a:rPr lang="en-GB" sz="4000" dirty="0"/>
              <a:t> y de </a:t>
            </a:r>
            <a:r>
              <a:rPr lang="en-GB" sz="4000" dirty="0" err="1"/>
              <a:t>los</a:t>
            </a:r>
            <a:r>
              <a:rPr lang="en-GB" sz="4000" dirty="0"/>
              <a:t> </a:t>
            </a:r>
            <a:r>
              <a:rPr lang="en-GB" sz="4000" dirty="0" err="1"/>
              <a:t>hogares</a:t>
            </a:r>
            <a:r>
              <a:rPr lang="en-GB" sz="4000" dirty="0"/>
              <a:t>. 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078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309B-E0A1-6C43-9591-1D47881E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IPC </a:t>
            </a:r>
            <a:r>
              <a:rPr lang="en-US" b="1" dirty="0" err="1"/>
              <a:t>en</a:t>
            </a:r>
            <a:r>
              <a:rPr lang="en-US" b="1" dirty="0"/>
              <a:t> Colombia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885038-4CD3-3745-AEA2-F696943C2CAD}"/>
              </a:ext>
            </a:extLst>
          </p:cNvPr>
          <p:cNvCxnSpPr/>
          <p:nvPr/>
        </p:nvCxnSpPr>
        <p:spPr>
          <a:xfrm>
            <a:off x="838200" y="4077325"/>
            <a:ext cx="1079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5073EA-643E-6941-9594-7BD891240CBC}"/>
              </a:ext>
            </a:extLst>
          </p:cNvPr>
          <p:cNvCxnSpPr/>
          <p:nvPr/>
        </p:nvCxnSpPr>
        <p:spPr>
          <a:xfrm>
            <a:off x="943131" y="3972393"/>
            <a:ext cx="0" cy="29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724F80-1B9A-0747-ADA9-91DBB5C2054E}"/>
              </a:ext>
            </a:extLst>
          </p:cNvPr>
          <p:cNvSpPr/>
          <p:nvPr/>
        </p:nvSpPr>
        <p:spPr>
          <a:xfrm>
            <a:off x="668055" y="4272197"/>
            <a:ext cx="5501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1918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0BA62-8624-5846-9033-B6AFAF60CF03}"/>
              </a:ext>
            </a:extLst>
          </p:cNvPr>
          <p:cNvSpPr/>
          <p:nvPr/>
        </p:nvSpPr>
        <p:spPr>
          <a:xfrm>
            <a:off x="526990" y="3469745"/>
            <a:ext cx="8322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Medellin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5D5C87-CD68-5E42-8B33-762B433E45ED}"/>
              </a:ext>
            </a:extLst>
          </p:cNvPr>
          <p:cNvCxnSpPr/>
          <p:nvPr/>
        </p:nvCxnSpPr>
        <p:spPr>
          <a:xfrm>
            <a:off x="1455298" y="3972393"/>
            <a:ext cx="0" cy="29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E7DE5-A84A-D74F-BD9F-CC8126C2D40C}"/>
              </a:ext>
            </a:extLst>
          </p:cNvPr>
          <p:cNvSpPr/>
          <p:nvPr/>
        </p:nvSpPr>
        <p:spPr>
          <a:xfrm>
            <a:off x="1218206" y="4272197"/>
            <a:ext cx="5501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1923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5CA23-4BEA-0E41-86C4-B958A7304A7C}"/>
              </a:ext>
            </a:extLst>
          </p:cNvPr>
          <p:cNvSpPr/>
          <p:nvPr/>
        </p:nvSpPr>
        <p:spPr>
          <a:xfrm>
            <a:off x="1104977" y="3161968"/>
            <a:ext cx="70064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Bogotá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E020F-BA36-ED4E-873B-A9AF56167EE2}"/>
              </a:ext>
            </a:extLst>
          </p:cNvPr>
          <p:cNvSpPr/>
          <p:nvPr/>
        </p:nvSpPr>
        <p:spPr>
          <a:xfrm>
            <a:off x="2318507" y="4272197"/>
            <a:ext cx="5501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1937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1F5FFF-C7B7-6E48-BB5B-CA1F2D2989E8}"/>
              </a:ext>
            </a:extLst>
          </p:cNvPr>
          <p:cNvCxnSpPr/>
          <p:nvPr/>
        </p:nvCxnSpPr>
        <p:spPr>
          <a:xfrm>
            <a:off x="2583592" y="3927423"/>
            <a:ext cx="0" cy="29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E9A2D-9EDC-F048-908C-F091553B38FF}"/>
              </a:ext>
            </a:extLst>
          </p:cNvPr>
          <p:cNvSpPr/>
          <p:nvPr/>
        </p:nvSpPr>
        <p:spPr>
          <a:xfrm>
            <a:off x="4539550" y="4310150"/>
            <a:ext cx="5501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1954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DED27-3457-694F-8DFD-7C7279AF57EE}"/>
              </a:ext>
            </a:extLst>
          </p:cNvPr>
          <p:cNvSpPr/>
          <p:nvPr/>
        </p:nvSpPr>
        <p:spPr>
          <a:xfrm>
            <a:off x="6379564" y="4296116"/>
            <a:ext cx="5501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1979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66951C-F8FC-7C48-9F49-B9785B329411}"/>
              </a:ext>
            </a:extLst>
          </p:cNvPr>
          <p:cNvCxnSpPr/>
          <p:nvPr/>
        </p:nvCxnSpPr>
        <p:spPr>
          <a:xfrm>
            <a:off x="4814626" y="3927423"/>
            <a:ext cx="0" cy="29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201118-CA23-9D48-8E7A-3592790349EA}"/>
              </a:ext>
            </a:extLst>
          </p:cNvPr>
          <p:cNvCxnSpPr/>
          <p:nvPr/>
        </p:nvCxnSpPr>
        <p:spPr>
          <a:xfrm>
            <a:off x="6646181" y="3927423"/>
            <a:ext cx="0" cy="29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D809F8B-DACE-2946-AC10-DFFC81DCC0F3}"/>
              </a:ext>
            </a:extLst>
          </p:cNvPr>
          <p:cNvSpPr/>
          <p:nvPr/>
        </p:nvSpPr>
        <p:spPr>
          <a:xfrm>
            <a:off x="7476344" y="4310153"/>
            <a:ext cx="5501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1989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4C4630-77B0-7D4E-8CD0-7D643E3FDCCB}"/>
              </a:ext>
            </a:extLst>
          </p:cNvPr>
          <p:cNvSpPr/>
          <p:nvPr/>
        </p:nvSpPr>
        <p:spPr>
          <a:xfrm>
            <a:off x="8411046" y="4310150"/>
            <a:ext cx="5501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1998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8DA052-1421-CF41-82DC-55B18544B35B}"/>
              </a:ext>
            </a:extLst>
          </p:cNvPr>
          <p:cNvCxnSpPr/>
          <p:nvPr/>
        </p:nvCxnSpPr>
        <p:spPr>
          <a:xfrm>
            <a:off x="7751420" y="3927423"/>
            <a:ext cx="0" cy="29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8D2930-F82D-AC4F-9527-5310C953BDAE}"/>
              </a:ext>
            </a:extLst>
          </p:cNvPr>
          <p:cNvCxnSpPr/>
          <p:nvPr/>
        </p:nvCxnSpPr>
        <p:spPr>
          <a:xfrm>
            <a:off x="8721355" y="3914932"/>
            <a:ext cx="0" cy="29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6B3A78-DBF6-4F4A-B7D4-9239706E934B}"/>
              </a:ext>
            </a:extLst>
          </p:cNvPr>
          <p:cNvSpPr/>
          <p:nvPr/>
        </p:nvSpPr>
        <p:spPr>
          <a:xfrm>
            <a:off x="9657727" y="4297661"/>
            <a:ext cx="5501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C78033-9986-DB4B-80D1-FB561802518D}"/>
              </a:ext>
            </a:extLst>
          </p:cNvPr>
          <p:cNvCxnSpPr/>
          <p:nvPr/>
        </p:nvCxnSpPr>
        <p:spPr>
          <a:xfrm>
            <a:off x="9917813" y="3914932"/>
            <a:ext cx="0" cy="29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7A2EF5-C964-9C4F-B7B6-A2F052BA7726}"/>
              </a:ext>
            </a:extLst>
          </p:cNvPr>
          <p:cNvSpPr/>
          <p:nvPr/>
        </p:nvSpPr>
        <p:spPr>
          <a:xfrm>
            <a:off x="11073048" y="4296116"/>
            <a:ext cx="5501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307542-3122-3A4B-BAB2-FAF4D76D5EED}"/>
              </a:ext>
            </a:extLst>
          </p:cNvPr>
          <p:cNvCxnSpPr/>
          <p:nvPr/>
        </p:nvCxnSpPr>
        <p:spPr>
          <a:xfrm>
            <a:off x="11348124" y="3887450"/>
            <a:ext cx="0" cy="299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548D1-626E-254F-9F06-EC10D9306810}"/>
              </a:ext>
            </a:extLst>
          </p:cNvPr>
          <p:cNvSpPr/>
          <p:nvPr/>
        </p:nvSpPr>
        <p:spPr>
          <a:xfrm>
            <a:off x="1938310" y="2854191"/>
            <a:ext cx="11736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Bogotá</a:t>
            </a:r>
            <a:b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alimenticios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D25843-3C08-FD48-A4EC-13574280EBF0}"/>
              </a:ext>
            </a:extLst>
          </p:cNvPr>
          <p:cNvSpPr/>
          <p:nvPr/>
        </p:nvSpPr>
        <p:spPr>
          <a:xfrm>
            <a:off x="4230171" y="3217544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effectLst/>
                <a:latin typeface="Helvetica" pitchFamily="2" charset="0"/>
              </a:rPr>
              <a:t>IPC-20</a:t>
            </a:r>
            <a:br>
              <a:rPr lang="en-GB" sz="1400" dirty="0">
                <a:effectLst/>
                <a:latin typeface="Helvetica" pitchFamily="2" charset="0"/>
              </a:rPr>
            </a:br>
            <a:r>
              <a:rPr lang="en-GB" sz="1400" dirty="0">
                <a:effectLst/>
                <a:latin typeface="Helvetica" pitchFamily="2" charset="0"/>
              </a:rPr>
              <a:t>(7 </a:t>
            </a:r>
            <a:r>
              <a:rPr lang="en-GB" sz="1400" dirty="0" err="1">
                <a:effectLst/>
                <a:latin typeface="Helvetica" pitchFamily="2" charset="0"/>
              </a:rPr>
              <a:t>ciudades</a:t>
            </a:r>
            <a:r>
              <a:rPr lang="en-GB" sz="1400" dirty="0">
                <a:effectLst/>
                <a:latin typeface="Helvetica" pitchFamily="2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6095AB-C633-FD4B-A7F0-079EEF92651B}"/>
              </a:ext>
            </a:extLst>
          </p:cNvPr>
          <p:cNvSpPr/>
          <p:nvPr/>
        </p:nvSpPr>
        <p:spPr>
          <a:xfrm>
            <a:off x="6061726" y="3250315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effectLst/>
                <a:latin typeface="Helvetica" pitchFamily="2" charset="0"/>
              </a:rPr>
              <a:t>IPC-40</a:t>
            </a:r>
            <a:br>
              <a:rPr lang="en-GB" sz="1400" dirty="0">
                <a:effectLst/>
                <a:latin typeface="Helvetica" pitchFamily="2" charset="0"/>
              </a:rPr>
            </a:br>
            <a:r>
              <a:rPr lang="en-GB" sz="1400" dirty="0">
                <a:effectLst/>
                <a:latin typeface="Helvetica" pitchFamily="2" charset="0"/>
              </a:rPr>
              <a:t>(7 </a:t>
            </a:r>
            <a:r>
              <a:rPr lang="en-GB" sz="1400" dirty="0" err="1">
                <a:effectLst/>
                <a:latin typeface="Helvetica" pitchFamily="2" charset="0"/>
              </a:rPr>
              <a:t>ciudades</a:t>
            </a:r>
            <a:r>
              <a:rPr lang="en-GB" sz="1400" dirty="0">
                <a:effectLst/>
                <a:latin typeface="Helvetica" pitchFamily="2" charset="0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D1B9CF-B98F-284D-8F22-03B969C1F197}"/>
              </a:ext>
            </a:extLst>
          </p:cNvPr>
          <p:cNvSpPr/>
          <p:nvPr/>
        </p:nvSpPr>
        <p:spPr>
          <a:xfrm>
            <a:off x="838200" y="5021705"/>
            <a:ext cx="5922364" cy="944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151A29-C2ED-C545-A2AD-7C85370B7A2C}"/>
              </a:ext>
            </a:extLst>
          </p:cNvPr>
          <p:cNvSpPr/>
          <p:nvPr/>
        </p:nvSpPr>
        <p:spPr>
          <a:xfrm>
            <a:off x="1168950" y="5309229"/>
            <a:ext cx="52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effectLst/>
                <a:latin typeface="Calibri" panose="020F0502020204030204" pitchFamily="34" charset="0"/>
              </a:rPr>
              <a:t>bienes</a:t>
            </a:r>
            <a:r>
              <a:rPr lang="en-GB" dirty="0">
                <a:effectLst/>
                <a:latin typeface="Calibri" panose="020F0502020204030204" pitchFamily="34" charset="0"/>
              </a:rPr>
              <a:t> </a:t>
            </a:r>
            <a:r>
              <a:rPr lang="en-GB" dirty="0" err="1">
                <a:effectLst/>
                <a:latin typeface="Calibri" panose="020F0502020204030204" pitchFamily="34" charset="0"/>
              </a:rPr>
              <a:t>alimenticios</a:t>
            </a:r>
            <a:r>
              <a:rPr lang="en-GB" dirty="0">
                <a:effectLst/>
                <a:latin typeface="Calibri" panose="020F0502020204030204" pitchFamily="34" charset="0"/>
              </a:rPr>
              <a:t>, </a:t>
            </a:r>
            <a:r>
              <a:rPr lang="en-GB" dirty="0" err="1">
                <a:effectLst/>
                <a:latin typeface="Calibri" panose="020F0502020204030204" pitchFamily="34" charset="0"/>
              </a:rPr>
              <a:t>vivienda</a:t>
            </a:r>
            <a:r>
              <a:rPr lang="en-GB" dirty="0">
                <a:effectLst/>
                <a:latin typeface="Calibri" panose="020F0502020204030204" pitchFamily="34" charset="0"/>
              </a:rPr>
              <a:t>, </a:t>
            </a:r>
            <a:r>
              <a:rPr lang="en-GB" dirty="0" err="1">
                <a:effectLst/>
                <a:latin typeface="Calibri" panose="020F0502020204030204" pitchFamily="34" charset="0"/>
              </a:rPr>
              <a:t>vestuario</a:t>
            </a:r>
            <a:r>
              <a:rPr lang="en-GB" dirty="0">
                <a:effectLst/>
                <a:latin typeface="Calibri" panose="020F0502020204030204" pitchFamily="34" charset="0"/>
              </a:rPr>
              <a:t> y </a:t>
            </a:r>
            <a:r>
              <a:rPr lang="en-GB" dirty="0" err="1">
                <a:effectLst/>
                <a:latin typeface="Calibri" panose="020F0502020204030204" pitchFamily="34" charset="0"/>
              </a:rPr>
              <a:t>misceláneas</a:t>
            </a:r>
            <a:r>
              <a:rPr lang="en-GB" dirty="0"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B23C09-AB9A-104A-9826-A4418A69D41D}"/>
              </a:ext>
            </a:extLst>
          </p:cNvPr>
          <p:cNvSpPr/>
          <p:nvPr/>
        </p:nvSpPr>
        <p:spPr>
          <a:xfrm>
            <a:off x="7051379" y="3284282"/>
            <a:ext cx="1268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effectLst/>
                <a:latin typeface="Helvetica" pitchFamily="2" charset="0"/>
              </a:rPr>
              <a:t>IPC-60</a:t>
            </a:r>
            <a:br>
              <a:rPr lang="en-GB" sz="1400" dirty="0">
                <a:effectLst/>
                <a:latin typeface="Helvetica" pitchFamily="2" charset="0"/>
              </a:rPr>
            </a:br>
            <a:r>
              <a:rPr lang="en-GB" sz="1400" dirty="0">
                <a:effectLst/>
                <a:latin typeface="Helvetica" pitchFamily="2" charset="0"/>
              </a:rPr>
              <a:t>(13 </a:t>
            </a:r>
            <a:r>
              <a:rPr lang="en-GB" sz="1400" dirty="0" err="1">
                <a:effectLst/>
                <a:latin typeface="Helvetica" pitchFamily="2" charset="0"/>
              </a:rPr>
              <a:t>ciudades</a:t>
            </a:r>
            <a:r>
              <a:rPr lang="en-GB" sz="1400" dirty="0">
                <a:effectLst/>
                <a:latin typeface="Helvetica" pitchFamily="2" charset="0"/>
              </a:rPr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D65BFB-56A4-9C42-B434-3951C9021DF3}"/>
              </a:ext>
            </a:extLst>
          </p:cNvPr>
          <p:cNvSpPr/>
          <p:nvPr/>
        </p:nvSpPr>
        <p:spPr>
          <a:xfrm>
            <a:off x="7230636" y="5020708"/>
            <a:ext cx="4218737" cy="9443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C616EE-9B67-1B4F-A1CF-87FA9C4C8756}"/>
              </a:ext>
            </a:extLst>
          </p:cNvPr>
          <p:cNvSpPr/>
          <p:nvPr/>
        </p:nvSpPr>
        <p:spPr>
          <a:xfrm>
            <a:off x="8319676" y="5158118"/>
            <a:ext cx="2539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Se </a:t>
            </a:r>
            <a:r>
              <a:rPr lang="en-GB" dirty="0" err="1">
                <a:latin typeface="Calibri" panose="020F0502020204030204" pitchFamily="34" charset="0"/>
              </a:rPr>
              <a:t>incliyern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también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</a:rPr>
              <a:t>servicios</a:t>
            </a:r>
            <a:endParaRPr lang="en-GB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20679C-FD8B-AD49-8919-5C4BFB5F757C}"/>
              </a:ext>
            </a:extLst>
          </p:cNvPr>
          <p:cNvSpPr/>
          <p:nvPr/>
        </p:nvSpPr>
        <p:spPr>
          <a:xfrm>
            <a:off x="8319676" y="3499586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IPC-98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E8CE9B-0FDD-1E40-9096-E71145D9BF4E}"/>
              </a:ext>
            </a:extLst>
          </p:cNvPr>
          <p:cNvSpPr/>
          <p:nvPr/>
        </p:nvSpPr>
        <p:spPr>
          <a:xfrm>
            <a:off x="9546557" y="3518193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IPC-2008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232583-A5A0-BC48-859D-D3F1BF37BA3B}"/>
              </a:ext>
            </a:extLst>
          </p:cNvPr>
          <p:cNvSpPr/>
          <p:nvPr/>
        </p:nvSpPr>
        <p:spPr>
          <a:xfrm>
            <a:off x="10773438" y="3518193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IPC-2018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07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5EF3-6BF4-4848-998B-17C58BE5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IPC – 18 - </a:t>
            </a:r>
            <a:r>
              <a:rPr lang="en-US" b="1" dirty="0" err="1"/>
              <a:t>Características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2EA0-95D6-E242-AE6B-B28E46B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Período</a:t>
            </a:r>
            <a:r>
              <a:rPr lang="en-GB" b="1" dirty="0"/>
              <a:t> base</a:t>
            </a:r>
            <a:r>
              <a:rPr lang="en-GB" dirty="0"/>
              <a:t>: el IPC-18 </a:t>
            </a:r>
            <a:r>
              <a:rPr lang="en-GB" dirty="0" err="1"/>
              <a:t>tiene</a:t>
            </a:r>
            <a:r>
              <a:rPr lang="en-GB" dirty="0"/>
              <a:t> de base a </a:t>
            </a:r>
            <a:r>
              <a:rPr lang="en-GB" dirty="0" err="1"/>
              <a:t>diciembre</a:t>
            </a:r>
            <a:r>
              <a:rPr lang="en-GB" dirty="0"/>
              <a:t> de 2018=100.00</a:t>
            </a:r>
          </a:p>
          <a:p>
            <a:r>
              <a:rPr lang="en-GB" b="1" dirty="0" err="1"/>
              <a:t>Agrupación</a:t>
            </a:r>
            <a:r>
              <a:rPr lang="en-GB" b="1" dirty="0"/>
              <a:t> de </a:t>
            </a:r>
            <a:r>
              <a:rPr lang="en-GB" b="1" dirty="0" err="1"/>
              <a:t>hogares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Ingresos</a:t>
            </a:r>
            <a:r>
              <a:rPr lang="en-GB" dirty="0"/>
              <a:t> altos, </a:t>
            </a:r>
            <a:r>
              <a:rPr lang="en-GB" dirty="0" err="1"/>
              <a:t>medios</a:t>
            </a:r>
            <a:r>
              <a:rPr lang="en-GB" dirty="0"/>
              <a:t> y </a:t>
            </a:r>
            <a:r>
              <a:rPr lang="en-GB" dirty="0" err="1"/>
              <a:t>bajos</a:t>
            </a:r>
            <a:r>
              <a:rPr lang="en-GB" dirty="0"/>
              <a:t>. </a:t>
            </a:r>
          </a:p>
          <a:p>
            <a:r>
              <a:rPr lang="en-GB" b="1" dirty="0" err="1"/>
              <a:t>Número</a:t>
            </a:r>
            <a:r>
              <a:rPr lang="en-GB" b="1" dirty="0"/>
              <a:t> de </a:t>
            </a:r>
            <a:r>
              <a:rPr lang="en-GB" b="1" dirty="0" err="1"/>
              <a:t>bienes</a:t>
            </a:r>
            <a:r>
              <a:rPr lang="en-GB" b="1" dirty="0"/>
              <a:t> finales y </a:t>
            </a:r>
            <a:r>
              <a:rPr lang="en-GB" b="1" dirty="0" err="1"/>
              <a:t>servicios</a:t>
            </a:r>
            <a:r>
              <a:rPr lang="en-GB" b="1" dirty="0"/>
              <a:t> </a:t>
            </a:r>
            <a:r>
              <a:rPr lang="en-GB" dirty="0"/>
              <a:t>(B y S.):  443 </a:t>
            </a:r>
            <a:r>
              <a:rPr lang="en-GB" dirty="0" err="1"/>
              <a:t>bienes</a:t>
            </a:r>
            <a:r>
              <a:rPr lang="en-GB" dirty="0"/>
              <a:t> y </a:t>
            </a:r>
            <a:r>
              <a:rPr lang="en-GB" dirty="0" err="1"/>
              <a:t>servicios</a:t>
            </a:r>
            <a:r>
              <a:rPr lang="en-GB" dirty="0"/>
              <a:t>, </a:t>
            </a:r>
            <a:r>
              <a:rPr lang="en-GB" dirty="0" err="1"/>
              <a:t>agrupados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12 </a:t>
            </a:r>
            <a:r>
              <a:rPr lang="en-GB" dirty="0" err="1"/>
              <a:t>Divisiones</a:t>
            </a:r>
            <a:r>
              <a:rPr lang="en-GB" dirty="0"/>
              <a:t>, </a:t>
            </a:r>
            <a:r>
              <a:rPr lang="en-GB" dirty="0" err="1"/>
              <a:t>denominada</a:t>
            </a:r>
            <a:r>
              <a:rPr lang="en-GB" dirty="0"/>
              <a:t> la “</a:t>
            </a:r>
            <a:r>
              <a:rPr lang="en-GB" i="1" dirty="0"/>
              <a:t>canasta familiar</a:t>
            </a:r>
            <a:r>
              <a:rPr lang="en-GB" dirty="0"/>
              <a:t>”</a:t>
            </a:r>
          </a:p>
          <a:p>
            <a:r>
              <a:rPr lang="en-GB" b="1" dirty="0" err="1"/>
              <a:t>Participaciones</a:t>
            </a:r>
            <a:r>
              <a:rPr lang="en-GB" b="1" dirty="0"/>
              <a:t> de </a:t>
            </a:r>
            <a:r>
              <a:rPr lang="en-GB" b="1" dirty="0" err="1"/>
              <a:t>grupos</a:t>
            </a:r>
            <a:r>
              <a:rPr lang="en-GB" b="1" dirty="0"/>
              <a:t> de </a:t>
            </a:r>
            <a:r>
              <a:rPr lang="en-GB" b="1" dirty="0" err="1"/>
              <a:t>bienes</a:t>
            </a:r>
            <a:r>
              <a:rPr lang="en-GB" b="1" dirty="0"/>
              <a:t> y </a:t>
            </a:r>
            <a:r>
              <a:rPr lang="en-GB" b="1" dirty="0" err="1"/>
              <a:t>servicios</a:t>
            </a:r>
            <a:r>
              <a:rPr lang="en-GB" b="1" dirty="0"/>
              <a:t> </a:t>
            </a:r>
            <a:r>
              <a:rPr lang="en-GB" b="1" dirty="0" err="1"/>
              <a:t>según</a:t>
            </a:r>
            <a:r>
              <a:rPr lang="en-GB" b="1" dirty="0"/>
              <a:t> </a:t>
            </a:r>
            <a:r>
              <a:rPr lang="en-GB" b="1" dirty="0" err="1"/>
              <a:t>nivel</a:t>
            </a:r>
            <a:r>
              <a:rPr lang="en-GB" b="1" dirty="0"/>
              <a:t> de </a:t>
            </a:r>
            <a:r>
              <a:rPr lang="en-GB" b="1" dirty="0" err="1"/>
              <a:t>ingresos</a:t>
            </a:r>
            <a:r>
              <a:rPr lang="en-GB" b="1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5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64CEB-FB7F-974E-8521-CB95C5F2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82" y="67676"/>
            <a:ext cx="5103838" cy="67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5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BA64-3E81-E940-84F6-CEFA33C2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Usos</a:t>
            </a:r>
            <a:r>
              <a:rPr lang="en-US" dirty="0"/>
              <a:t> del IPC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7FBF-27C6-2F4A-B061-7AD31C53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Deflactar</a:t>
            </a:r>
            <a:r>
              <a:rPr lang="en-US" dirty="0"/>
              <a:t> series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BE256-7405-5A4C-95B4-2F9E7F98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01" y="2449955"/>
            <a:ext cx="7031382" cy="18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9CFAC-E103-894C-A30E-32B81B28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31" y="746593"/>
            <a:ext cx="7851682" cy="50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3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5919F9-1B0F-C046-BD84-9089854B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01" y="257435"/>
            <a:ext cx="7489621" cy="64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0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0918-EED7-B846-B270-88153DF8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876" y="3213257"/>
            <a:ext cx="10515600" cy="1325563"/>
          </a:xfrm>
        </p:spPr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debate de </a:t>
            </a:r>
            <a:r>
              <a:rPr lang="en-US" dirty="0" err="1"/>
              <a:t>países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F55F-4561-F048-A520-E9E34852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977" y="2442119"/>
            <a:ext cx="7715794" cy="1325563"/>
          </a:xfrm>
        </p:spPr>
        <p:txBody>
          <a:bodyPr/>
          <a:lstStyle/>
          <a:p>
            <a:pPr algn="ctr"/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dinero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316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3705-440D-5E48-BCD6-710A880E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12" y="1263922"/>
            <a:ext cx="10515600" cy="4351338"/>
          </a:xfrm>
        </p:spPr>
        <p:txBody>
          <a:bodyPr/>
          <a:lstStyle/>
          <a:p>
            <a:pPr algn="ctr"/>
            <a:r>
              <a:rPr lang="en-US" b="1" u="sng" dirty="0" err="1"/>
              <a:t>Dinero</a:t>
            </a:r>
            <a:r>
              <a:rPr lang="en-US" dirty="0"/>
              <a:t>: el medio de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aceptado</a:t>
            </a:r>
            <a:r>
              <a:rPr lang="en-US" dirty="0"/>
              <a:t> para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bienes</a:t>
            </a:r>
            <a:r>
              <a:rPr lang="en-US" dirty="0"/>
              <a:t> y </a:t>
            </a:r>
            <a:r>
              <a:rPr lang="en-US" dirty="0" err="1"/>
              <a:t>servicios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b="1" u="sng" dirty="0" err="1"/>
              <a:t>Papel</a:t>
            </a:r>
            <a:r>
              <a:rPr lang="en-US" b="1" u="sng" dirty="0"/>
              <a:t> </a:t>
            </a:r>
            <a:r>
              <a:rPr lang="en-US" b="1" u="sng" dirty="0" err="1"/>
              <a:t>moneda</a:t>
            </a:r>
            <a:r>
              <a:rPr lang="en-US" b="1" u="sng" dirty="0"/>
              <a:t> (FIAT Money):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medio de </a:t>
            </a:r>
            <a:r>
              <a:rPr lang="en-US" dirty="0" err="1"/>
              <a:t>cambio</a:t>
            </a:r>
            <a:r>
              <a:rPr lang="en-US" dirty="0"/>
              <a:t> (</a:t>
            </a:r>
            <a:r>
              <a:rPr lang="en-US" dirty="0" err="1"/>
              <a:t>dinero</a:t>
            </a:r>
            <a:r>
              <a:rPr lang="en-US" dirty="0"/>
              <a:t>) que no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ningún</a:t>
            </a:r>
            <a:r>
              <a:rPr lang="en-US" dirty="0"/>
              <a:t> valor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representación</a:t>
            </a:r>
            <a:r>
              <a:rPr lang="en-US" dirty="0"/>
              <a:t> de valor </a:t>
            </a:r>
            <a:r>
              <a:rPr lang="en-US" dirty="0" err="1"/>
              <a:t>definido</a:t>
            </a:r>
            <a:r>
              <a:rPr lang="en-US" dirty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344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898-4314-BD4C-8E1E-851A3899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8" y="2363742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Negociemos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2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362627-D5BF-1143-9350-4D9A6EB4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93482"/>
              </p:ext>
            </p:extLst>
          </p:nvPr>
        </p:nvGraphicFramePr>
        <p:xfrm>
          <a:off x="2294709" y="1283789"/>
          <a:ext cx="7763691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2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8F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Round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8F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Round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8F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88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26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94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/>
                        <a:t>Totals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41E4011-0311-904B-AC4D-298AA3B9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8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DF72-A456-EB40-8FD4-99EA3D3E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inflación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4A03-7523-EB42-AD4F-04B9A7E4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4345"/>
            <a:ext cx="10515600" cy="1440089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… el </a:t>
            </a:r>
            <a:r>
              <a:rPr lang="en-GB" dirty="0" err="1"/>
              <a:t>incremento</a:t>
            </a:r>
            <a:r>
              <a:rPr lang="en-GB" dirty="0"/>
              <a:t> o </a:t>
            </a:r>
            <a:r>
              <a:rPr lang="en-GB" dirty="0" err="1"/>
              <a:t>variación</a:t>
            </a:r>
            <a:r>
              <a:rPr lang="en-GB" dirty="0"/>
              <a:t> </a:t>
            </a:r>
            <a:r>
              <a:rPr lang="en-GB" b="1" u="sng" dirty="0" err="1"/>
              <a:t>generalizada</a:t>
            </a:r>
            <a:r>
              <a:rPr lang="en-GB" dirty="0"/>
              <a:t>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precios</a:t>
            </a:r>
            <a:r>
              <a:rPr lang="en-GB" dirty="0"/>
              <a:t> (</a:t>
            </a:r>
            <a:r>
              <a:rPr lang="en-GB" dirty="0" err="1"/>
              <a:t>minoristas</a:t>
            </a:r>
            <a:r>
              <a:rPr lang="en-GB" dirty="0"/>
              <a:t>)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bienes</a:t>
            </a:r>
            <a:r>
              <a:rPr lang="en-GB" dirty="0"/>
              <a:t> finales y </a:t>
            </a:r>
            <a:r>
              <a:rPr lang="en-GB" dirty="0" err="1"/>
              <a:t>servicios</a:t>
            </a:r>
            <a:r>
              <a:rPr lang="en-GB" dirty="0"/>
              <a:t> de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economía</a:t>
            </a:r>
            <a:r>
              <a:rPr lang="en-GB" dirty="0"/>
              <a:t>: “</a:t>
            </a:r>
            <a:r>
              <a:rPr lang="en-GB" i="1" dirty="0"/>
              <a:t>la </a:t>
            </a:r>
            <a:r>
              <a:rPr lang="en-GB" i="1" dirty="0" err="1"/>
              <a:t>inflación</a:t>
            </a:r>
            <a:r>
              <a:rPr lang="en-GB" i="1" dirty="0"/>
              <a:t> </a:t>
            </a:r>
            <a:r>
              <a:rPr lang="en-GB" i="1" dirty="0" err="1"/>
              <a:t>como</a:t>
            </a:r>
            <a:r>
              <a:rPr lang="en-GB" i="1" dirty="0"/>
              <a:t> un </a:t>
            </a:r>
            <a:r>
              <a:rPr lang="en-GB" i="1" dirty="0" err="1"/>
              <a:t>aumento</a:t>
            </a:r>
            <a:r>
              <a:rPr lang="en-GB" i="1" dirty="0"/>
              <a:t> del </a:t>
            </a:r>
            <a:r>
              <a:rPr lang="en-GB" i="1" dirty="0" err="1"/>
              <a:t>nivel</a:t>
            </a:r>
            <a:r>
              <a:rPr lang="en-GB" i="1" dirty="0"/>
              <a:t> general de </a:t>
            </a:r>
            <a:r>
              <a:rPr lang="en-GB" i="1" dirty="0" err="1"/>
              <a:t>precios</a:t>
            </a:r>
            <a:r>
              <a:rPr lang="en-GB" i="1" dirty="0"/>
              <a:t>” </a:t>
            </a:r>
            <a:endParaRPr lang="en-GB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B3E-E618-7742-8918-9A116B28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La </a:t>
            </a:r>
            <a:r>
              <a:rPr lang="en-GB" b="1" dirty="0" err="1"/>
              <a:t>teoría</a:t>
            </a:r>
            <a:r>
              <a:rPr lang="en-GB" b="1" dirty="0"/>
              <a:t> </a:t>
            </a:r>
            <a:r>
              <a:rPr lang="en-GB" b="1" dirty="0" err="1"/>
              <a:t>cuantitativa</a:t>
            </a:r>
            <a:r>
              <a:rPr lang="en-GB" b="1" dirty="0"/>
              <a:t> del </a:t>
            </a:r>
            <a:r>
              <a:rPr lang="en-GB" b="1" dirty="0" err="1"/>
              <a:t>dinero</a:t>
            </a:r>
            <a:r>
              <a:rPr lang="en-GB" b="1" dirty="0"/>
              <a:t>: </a:t>
            </a:r>
            <a:r>
              <a:rPr lang="en-GB" b="1" dirty="0" err="1"/>
              <a:t>versión</a:t>
            </a:r>
            <a:r>
              <a:rPr lang="en-GB" b="1" dirty="0"/>
              <a:t> </a:t>
            </a:r>
            <a:r>
              <a:rPr lang="en-GB" b="1" dirty="0" err="1"/>
              <a:t>clásica</a:t>
            </a:r>
            <a:r>
              <a:rPr lang="en-GB" b="1" dirty="0"/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F921-6233-6143-8974-6F4BB46F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M V =P T</a:t>
            </a:r>
          </a:p>
          <a:p>
            <a:r>
              <a:rPr lang="en-GB" dirty="0"/>
              <a:t>M: </a:t>
            </a:r>
            <a:r>
              <a:rPr lang="en-GB" dirty="0" err="1"/>
              <a:t>Saldo</a:t>
            </a:r>
            <a:r>
              <a:rPr lang="en-GB" dirty="0"/>
              <a:t> de la </a:t>
            </a:r>
            <a:r>
              <a:rPr lang="en-GB" dirty="0" err="1"/>
              <a:t>cantidad</a:t>
            </a:r>
            <a:r>
              <a:rPr lang="en-GB" dirty="0"/>
              <a:t> de </a:t>
            </a:r>
            <a:r>
              <a:rPr lang="en-GB" dirty="0" err="1"/>
              <a:t>dinero</a:t>
            </a:r>
            <a:r>
              <a:rPr lang="en-GB" dirty="0"/>
              <a:t> de </a:t>
            </a:r>
            <a:r>
              <a:rPr lang="en-GB" dirty="0" err="1"/>
              <a:t>curso</a:t>
            </a:r>
            <a:r>
              <a:rPr lang="en-GB" dirty="0"/>
              <a:t> legal (</a:t>
            </a:r>
            <a:r>
              <a:rPr lang="en-GB" dirty="0" err="1"/>
              <a:t>oferta</a:t>
            </a:r>
            <a:r>
              <a:rPr lang="en-GB" dirty="0"/>
              <a:t> </a:t>
            </a:r>
            <a:r>
              <a:rPr lang="en-GB" dirty="0" err="1"/>
              <a:t>monetaria</a:t>
            </a:r>
            <a:r>
              <a:rPr lang="en-GB" dirty="0"/>
              <a:t>) </a:t>
            </a:r>
          </a:p>
          <a:p>
            <a:r>
              <a:rPr lang="en-GB" dirty="0"/>
              <a:t>V: </a:t>
            </a:r>
            <a:r>
              <a:rPr lang="en-GB" dirty="0" err="1"/>
              <a:t>Velocidad</a:t>
            </a:r>
            <a:r>
              <a:rPr lang="en-GB" dirty="0"/>
              <a:t> de </a:t>
            </a:r>
            <a:r>
              <a:rPr lang="en-GB" dirty="0" err="1"/>
              <a:t>circulación</a:t>
            </a:r>
            <a:r>
              <a:rPr lang="en-GB" dirty="0"/>
              <a:t> del </a:t>
            </a:r>
            <a:r>
              <a:rPr lang="en-GB" dirty="0" err="1"/>
              <a:t>dinero</a:t>
            </a:r>
            <a:r>
              <a:rPr lang="en-GB" dirty="0"/>
              <a:t>, o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veces</a:t>
            </a:r>
            <a:r>
              <a:rPr lang="en-GB" dirty="0"/>
              <a:t> que se </a:t>
            </a:r>
            <a:r>
              <a:rPr lang="en-GB" dirty="0" err="1"/>
              <a:t>utiliza</a:t>
            </a:r>
            <a:r>
              <a:rPr lang="en-GB" dirty="0"/>
              <a:t> el </a:t>
            </a:r>
            <a:r>
              <a:rPr lang="en-GB" dirty="0" err="1"/>
              <a:t>dinero</a:t>
            </a:r>
            <a:r>
              <a:rPr lang="en-GB" dirty="0"/>
              <a:t> para </a:t>
            </a:r>
            <a:r>
              <a:rPr lang="en-GB" dirty="0" err="1"/>
              <a:t>hacer</a:t>
            </a:r>
            <a:r>
              <a:rPr lang="en-GB" dirty="0"/>
              <a:t> </a:t>
            </a:r>
            <a:r>
              <a:rPr lang="en-GB" dirty="0" err="1"/>
              <a:t>pagos</a:t>
            </a:r>
            <a:r>
              <a:rPr lang="en-GB" dirty="0"/>
              <a:t>. </a:t>
            </a:r>
          </a:p>
          <a:p>
            <a:r>
              <a:rPr lang="en-GB" dirty="0"/>
              <a:t>P.T: </a:t>
            </a:r>
            <a:r>
              <a:rPr lang="en-GB" dirty="0" err="1"/>
              <a:t>Valor</a:t>
            </a:r>
            <a:r>
              <a:rPr lang="en-GB" dirty="0"/>
              <a:t> </a:t>
            </a:r>
            <a:r>
              <a:rPr lang="en-GB" dirty="0" err="1"/>
              <a:t>monetario</a:t>
            </a:r>
            <a:r>
              <a:rPr lang="en-GB" dirty="0"/>
              <a:t> de las </a:t>
            </a:r>
            <a:r>
              <a:rPr lang="en-GB" dirty="0" err="1"/>
              <a:t>transacciones</a:t>
            </a:r>
            <a:r>
              <a:rPr lang="en-GB" dirty="0"/>
              <a:t> T, </a:t>
            </a:r>
            <a:r>
              <a:rPr lang="en-GB" dirty="0" err="1"/>
              <a:t>siendo</a:t>
            </a:r>
            <a:r>
              <a:rPr lang="en-GB" dirty="0"/>
              <a:t> P, </a:t>
            </a:r>
            <a:r>
              <a:rPr lang="en-GB" dirty="0" err="1"/>
              <a:t>nivel</a:t>
            </a:r>
            <a:r>
              <a:rPr lang="en-GB" dirty="0"/>
              <a:t> de </a:t>
            </a:r>
            <a:r>
              <a:rPr lang="en-GB" dirty="0" err="1"/>
              <a:t>precios</a:t>
            </a:r>
            <a:r>
              <a:rPr lang="en-GB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la </a:t>
            </a:r>
            <a:r>
              <a:rPr lang="en-GB" dirty="0" err="1"/>
              <a:t>teoría</a:t>
            </a:r>
            <a:r>
              <a:rPr lang="en-GB" dirty="0"/>
              <a:t> </a:t>
            </a:r>
            <a:r>
              <a:rPr lang="en-GB" dirty="0" err="1"/>
              <a:t>cuantitativa</a:t>
            </a:r>
            <a:r>
              <a:rPr lang="en-GB" dirty="0"/>
              <a:t> del </a:t>
            </a:r>
            <a:r>
              <a:rPr lang="en-GB" dirty="0" err="1"/>
              <a:t>dinero</a:t>
            </a:r>
            <a:r>
              <a:rPr lang="en-GB" dirty="0"/>
              <a:t> </a:t>
            </a:r>
            <a:r>
              <a:rPr lang="en-GB" dirty="0" err="1"/>
              <a:t>supone</a:t>
            </a:r>
            <a:r>
              <a:rPr lang="en-GB" dirty="0"/>
              <a:t> que la causa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cambios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el </a:t>
            </a:r>
            <a:r>
              <a:rPr lang="en-GB" dirty="0" err="1"/>
              <a:t>nivel</a:t>
            </a:r>
            <a:r>
              <a:rPr lang="en-GB" dirty="0"/>
              <a:t> de </a:t>
            </a:r>
            <a:r>
              <a:rPr lang="en-GB" dirty="0" err="1"/>
              <a:t>precios</a:t>
            </a:r>
            <a:r>
              <a:rPr lang="en-GB" dirty="0"/>
              <a:t>, (P, </a:t>
            </a:r>
            <a:r>
              <a:rPr lang="en-GB" dirty="0" err="1"/>
              <a:t>Inflación</a:t>
            </a:r>
            <a:r>
              <a:rPr lang="en-GB" dirty="0"/>
              <a:t>) </a:t>
            </a:r>
            <a:r>
              <a:rPr lang="en-GB" dirty="0" err="1"/>
              <a:t>depende</a:t>
            </a:r>
            <a:r>
              <a:rPr lang="en-GB" dirty="0"/>
              <a:t> de </a:t>
            </a:r>
            <a:r>
              <a:rPr lang="en-GB" u="sng" dirty="0" err="1"/>
              <a:t>los</a:t>
            </a:r>
            <a:r>
              <a:rPr lang="en-GB" u="sng" dirty="0"/>
              <a:t> </a:t>
            </a:r>
            <a:r>
              <a:rPr lang="en-GB" u="sng" dirty="0" err="1"/>
              <a:t>cambios</a:t>
            </a:r>
            <a:r>
              <a:rPr lang="en-GB" u="sng" dirty="0"/>
              <a:t> </a:t>
            </a:r>
            <a:r>
              <a:rPr lang="en-GB" u="sng" dirty="0" err="1"/>
              <a:t>en</a:t>
            </a:r>
            <a:r>
              <a:rPr lang="en-GB" u="sng" dirty="0"/>
              <a:t> la </a:t>
            </a:r>
            <a:r>
              <a:rPr lang="en-GB" u="sng" dirty="0" err="1"/>
              <a:t>cantidad</a:t>
            </a:r>
            <a:r>
              <a:rPr lang="en-GB" u="sng" dirty="0"/>
              <a:t> de </a:t>
            </a:r>
            <a:r>
              <a:rPr lang="en-GB" u="sng" dirty="0" err="1"/>
              <a:t>dinero</a:t>
            </a:r>
            <a:r>
              <a:rPr lang="en-GB" u="sng" dirty="0"/>
              <a:t> </a:t>
            </a:r>
            <a:r>
              <a:rPr lang="en-GB" u="sng" dirty="0" err="1"/>
              <a:t>en</a:t>
            </a:r>
            <a:r>
              <a:rPr lang="en-GB" u="sng" dirty="0"/>
              <a:t> </a:t>
            </a:r>
            <a:r>
              <a:rPr lang="en-GB" u="sng" dirty="0" err="1"/>
              <a:t>circulación</a:t>
            </a:r>
            <a:r>
              <a:rPr lang="en-GB" u="sng" dirty="0"/>
              <a:t> (M)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términos</a:t>
            </a:r>
            <a:r>
              <a:rPr lang="en-GB" dirty="0"/>
              <a:t> </a:t>
            </a:r>
            <a:r>
              <a:rPr lang="en-GB" dirty="0" err="1"/>
              <a:t>nominales</a:t>
            </a:r>
            <a:r>
              <a:rPr lang="en-GB" dirty="0"/>
              <a:t>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2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189C-AE87-244A-AEC2-3BB80B88C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4497"/>
            <a:ext cx="10515600" cy="541246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La </a:t>
            </a:r>
            <a:r>
              <a:rPr lang="en-GB" b="1" dirty="0" err="1"/>
              <a:t>inflación</a:t>
            </a:r>
            <a:r>
              <a:rPr lang="en-GB" b="1" dirty="0"/>
              <a:t> de </a:t>
            </a:r>
            <a:r>
              <a:rPr lang="en-GB" b="1" dirty="0" err="1"/>
              <a:t>demanda</a:t>
            </a:r>
            <a:r>
              <a:rPr lang="en-GB" b="1" dirty="0"/>
              <a:t> </a:t>
            </a:r>
            <a:r>
              <a:rPr lang="en-GB" b="1" dirty="0" err="1"/>
              <a:t>agregada</a:t>
            </a:r>
            <a:endParaRPr lang="en-GB" b="1" dirty="0"/>
          </a:p>
          <a:p>
            <a:pPr lvl="1"/>
            <a:r>
              <a:rPr lang="en-GB" dirty="0" err="1"/>
              <a:t>Teoría</a:t>
            </a:r>
            <a:r>
              <a:rPr lang="en-GB" dirty="0"/>
              <a:t> </a:t>
            </a:r>
            <a:r>
              <a:rPr lang="en-GB" dirty="0" err="1"/>
              <a:t>cuantitativa</a:t>
            </a:r>
            <a:r>
              <a:rPr lang="en-GB" dirty="0"/>
              <a:t> del </a:t>
            </a:r>
            <a:r>
              <a:rPr lang="en-GB" dirty="0" err="1"/>
              <a:t>dinero</a:t>
            </a:r>
            <a:r>
              <a:rPr lang="en-GB" dirty="0"/>
              <a:t> (</a:t>
            </a:r>
            <a:r>
              <a:rPr lang="en-US" dirty="0"/>
              <a:t>M V =P T</a:t>
            </a:r>
            <a:r>
              <a:rPr lang="en-GB" dirty="0"/>
              <a:t>)</a:t>
            </a:r>
          </a:p>
          <a:p>
            <a:pPr lvl="2"/>
            <a:r>
              <a:rPr lang="en-GB" u="sng" dirty="0" err="1"/>
              <a:t>los</a:t>
            </a:r>
            <a:r>
              <a:rPr lang="en-GB" u="sng" dirty="0"/>
              <a:t> </a:t>
            </a:r>
            <a:r>
              <a:rPr lang="en-GB" u="sng" dirty="0" err="1"/>
              <a:t>cambios</a:t>
            </a:r>
            <a:r>
              <a:rPr lang="en-GB" u="sng" dirty="0"/>
              <a:t> </a:t>
            </a:r>
            <a:r>
              <a:rPr lang="en-GB" u="sng" dirty="0" err="1"/>
              <a:t>en</a:t>
            </a:r>
            <a:r>
              <a:rPr lang="en-GB" u="sng" dirty="0"/>
              <a:t> la </a:t>
            </a:r>
            <a:r>
              <a:rPr lang="en-GB" u="sng" dirty="0" err="1"/>
              <a:t>cantidad</a:t>
            </a:r>
            <a:r>
              <a:rPr lang="en-GB" u="sng" dirty="0"/>
              <a:t> de </a:t>
            </a:r>
            <a:r>
              <a:rPr lang="en-GB" u="sng" dirty="0" err="1"/>
              <a:t>dinero</a:t>
            </a:r>
            <a:r>
              <a:rPr lang="en-GB" u="sng" dirty="0"/>
              <a:t> </a:t>
            </a:r>
            <a:r>
              <a:rPr lang="en-GB" u="sng" dirty="0" err="1"/>
              <a:t>en</a:t>
            </a:r>
            <a:r>
              <a:rPr lang="en-GB" u="sng" dirty="0"/>
              <a:t> </a:t>
            </a:r>
            <a:r>
              <a:rPr lang="en-GB" u="sng" dirty="0" err="1"/>
              <a:t>circulación</a:t>
            </a:r>
            <a:r>
              <a:rPr lang="en-GB" u="sng" dirty="0"/>
              <a:t> (M)</a:t>
            </a:r>
          </a:p>
          <a:p>
            <a:pPr lvl="1"/>
            <a:r>
              <a:rPr lang="en-GB" dirty="0" err="1"/>
              <a:t>Enfoque</a:t>
            </a:r>
            <a:r>
              <a:rPr lang="en-GB" dirty="0"/>
              <a:t> </a:t>
            </a:r>
            <a:r>
              <a:rPr lang="en-GB" dirty="0" err="1"/>
              <a:t>keynesiano</a:t>
            </a:r>
            <a:r>
              <a:rPr lang="en-GB" dirty="0"/>
              <a:t> </a:t>
            </a:r>
          </a:p>
          <a:p>
            <a:pPr lvl="2"/>
            <a:r>
              <a:rPr lang="en-GB" dirty="0"/>
              <a:t>“</a:t>
            </a:r>
            <a:r>
              <a:rPr lang="en-GB" dirty="0" err="1"/>
              <a:t>todo</a:t>
            </a:r>
            <a:r>
              <a:rPr lang="en-GB" dirty="0"/>
              <a:t> </a:t>
            </a:r>
            <a:r>
              <a:rPr lang="en-GB" dirty="0" err="1"/>
              <a:t>aumento</a:t>
            </a:r>
            <a:r>
              <a:rPr lang="en-GB" dirty="0"/>
              <a:t> de la </a:t>
            </a:r>
            <a:r>
              <a:rPr lang="en-GB" dirty="0" err="1"/>
              <a:t>demanda</a:t>
            </a:r>
            <a:r>
              <a:rPr lang="en-GB" dirty="0"/>
              <a:t> </a:t>
            </a:r>
            <a:r>
              <a:rPr lang="en-GB" dirty="0" err="1"/>
              <a:t>agregada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encima</a:t>
            </a:r>
            <a:r>
              <a:rPr lang="en-GB" dirty="0"/>
              <a:t> de las </a:t>
            </a:r>
            <a:r>
              <a:rPr lang="en-GB" dirty="0" err="1"/>
              <a:t>posibilidades</a:t>
            </a:r>
            <a:r>
              <a:rPr lang="en-GB" dirty="0"/>
              <a:t> de la </a:t>
            </a:r>
            <a:r>
              <a:rPr lang="en-GB" dirty="0" err="1"/>
              <a:t>capacidad</a:t>
            </a:r>
            <a:r>
              <a:rPr lang="en-GB" dirty="0"/>
              <a:t> </a:t>
            </a:r>
            <a:r>
              <a:rPr lang="en-GB" dirty="0" err="1"/>
              <a:t>productiva</a:t>
            </a:r>
            <a:r>
              <a:rPr lang="en-GB" dirty="0"/>
              <a:t> de la </a:t>
            </a:r>
            <a:r>
              <a:rPr lang="en-GB" dirty="0" err="1"/>
              <a:t>economía</a:t>
            </a:r>
            <a:r>
              <a:rPr lang="en-GB" dirty="0"/>
              <a:t> genera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presión</a:t>
            </a:r>
            <a:r>
              <a:rPr lang="en-GB" dirty="0"/>
              <a:t> </a:t>
            </a:r>
            <a:r>
              <a:rPr lang="en-GB" dirty="0" err="1"/>
              <a:t>inflacionaria</a:t>
            </a:r>
            <a:r>
              <a:rPr lang="en-GB" dirty="0"/>
              <a:t>”</a:t>
            </a:r>
          </a:p>
          <a:p>
            <a:pPr lvl="1"/>
            <a:r>
              <a:rPr lang="en-GB" dirty="0" err="1"/>
              <a:t>Enfoque</a:t>
            </a:r>
            <a:r>
              <a:rPr lang="en-GB" dirty="0"/>
              <a:t> </a:t>
            </a:r>
            <a:r>
              <a:rPr lang="en-GB" dirty="0" err="1"/>
              <a:t>monetarista</a:t>
            </a:r>
            <a:r>
              <a:rPr lang="en-GB" dirty="0"/>
              <a:t>:</a:t>
            </a:r>
          </a:p>
          <a:p>
            <a:pPr lvl="2"/>
            <a:r>
              <a:rPr lang="en-GB" dirty="0" err="1"/>
              <a:t>Expectativas</a:t>
            </a:r>
            <a:r>
              <a:rPr lang="en-GB" dirty="0"/>
              <a:t> </a:t>
            </a:r>
          </a:p>
          <a:p>
            <a:pPr marL="914400" lvl="2" indent="0">
              <a:buNone/>
            </a:pPr>
            <a:endParaRPr lang="en-GB" b="1" dirty="0"/>
          </a:p>
          <a:p>
            <a:r>
              <a:rPr lang="en-GB" b="1" dirty="0"/>
              <a:t>La </a:t>
            </a:r>
            <a:r>
              <a:rPr lang="en-GB" b="1" dirty="0" err="1"/>
              <a:t>inflación</a:t>
            </a:r>
            <a:r>
              <a:rPr lang="en-GB" b="1" dirty="0"/>
              <a:t> de </a:t>
            </a:r>
            <a:r>
              <a:rPr lang="en-GB" b="1" dirty="0" err="1"/>
              <a:t>oferta</a:t>
            </a:r>
            <a:r>
              <a:rPr lang="en-GB" b="1" dirty="0"/>
              <a:t> </a:t>
            </a:r>
            <a:r>
              <a:rPr lang="en-GB" b="1" dirty="0" err="1"/>
              <a:t>agregada</a:t>
            </a:r>
            <a:endParaRPr lang="en-GB" b="1" dirty="0"/>
          </a:p>
          <a:p>
            <a:pPr lvl="1"/>
            <a:r>
              <a:rPr lang="en-GB" dirty="0"/>
              <a:t>↑ </a:t>
            </a:r>
            <a:r>
              <a:rPr lang="en-GB" dirty="0" err="1"/>
              <a:t>costo</a:t>
            </a:r>
            <a:r>
              <a:rPr lang="en-GB" dirty="0"/>
              <a:t> de </a:t>
            </a:r>
            <a:r>
              <a:rPr lang="en-GB" dirty="0" err="1"/>
              <a:t>producción</a:t>
            </a:r>
            <a:endParaRPr lang="en-GB" dirty="0"/>
          </a:p>
          <a:p>
            <a:pPr marL="457200" lvl="1" indent="0">
              <a:buNone/>
            </a:pPr>
            <a:endParaRPr lang="en-GB" b="1" dirty="0"/>
          </a:p>
          <a:p>
            <a:r>
              <a:rPr lang="en-GB" b="1" dirty="0"/>
              <a:t>La </a:t>
            </a:r>
            <a:r>
              <a:rPr lang="en-GB" b="1" dirty="0" err="1"/>
              <a:t>inflación</a:t>
            </a:r>
            <a:r>
              <a:rPr lang="en-GB" b="1" dirty="0"/>
              <a:t> structural</a:t>
            </a:r>
          </a:p>
          <a:p>
            <a:pPr lvl="1"/>
            <a:r>
              <a:rPr lang="en-GB" dirty="0" err="1"/>
              <a:t>Efectos</a:t>
            </a:r>
            <a:r>
              <a:rPr lang="en-GB" dirty="0"/>
              <a:t> </a:t>
            </a:r>
            <a:r>
              <a:rPr lang="en-GB" dirty="0" err="1"/>
              <a:t>agregados</a:t>
            </a:r>
            <a:r>
              <a:rPr lang="en-GB" dirty="0"/>
              <a:t> de la </a:t>
            </a:r>
            <a:r>
              <a:rPr lang="en-GB" dirty="0" err="1"/>
              <a:t>economía</a:t>
            </a:r>
            <a:r>
              <a:rPr lang="en-GB" dirty="0"/>
              <a:t> (</a:t>
            </a:r>
            <a:r>
              <a:rPr lang="en-GB" dirty="0" err="1"/>
              <a:t>regulación</a:t>
            </a:r>
            <a:r>
              <a:rPr lang="en-GB" dirty="0"/>
              <a:t>)</a:t>
            </a:r>
          </a:p>
          <a:p>
            <a:pPr lvl="2"/>
            <a:endParaRPr lang="en-GB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8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150A-98EF-014E-89FF-300AA0F5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 err="1"/>
              <a:t>Cómo</a:t>
            </a:r>
            <a:r>
              <a:rPr lang="en-GB" b="1" dirty="0"/>
              <a:t> se </a:t>
            </a:r>
            <a:r>
              <a:rPr lang="en-GB" b="1" dirty="0" err="1"/>
              <a:t>mide</a:t>
            </a:r>
            <a:r>
              <a:rPr lang="en-GB" b="1" dirty="0"/>
              <a:t> la </a:t>
            </a:r>
            <a:r>
              <a:rPr lang="en-GB" b="1" dirty="0" err="1"/>
              <a:t>Inflación</a:t>
            </a:r>
            <a:r>
              <a:rPr lang="en-GB" b="1" dirty="0"/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8C56-9195-A943-8E1C-D05FE7F6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Cómo se mide un aumento en los precios? Generalizado?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C0585-A267-9143-96ED-F12F430F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77" y="2855939"/>
            <a:ext cx="8702803" cy="14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309</Words>
  <Application>Microsoft Macintosh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Office Theme</vt:lpstr>
      <vt:lpstr>   LA INFLACIÓN Y EL ÍNDICE DE PRECIOS AL CONSUMIDOR, IPC</vt:lpstr>
      <vt:lpstr>Qué es el dinero?</vt:lpstr>
      <vt:lpstr>PowerPoint Presentation</vt:lpstr>
      <vt:lpstr>Negociemos</vt:lpstr>
      <vt:lpstr>Resultados</vt:lpstr>
      <vt:lpstr>Qué es inflación?</vt:lpstr>
      <vt:lpstr>La teoría cuantitativa del dinero: versión clásica </vt:lpstr>
      <vt:lpstr>PowerPoint Presentation</vt:lpstr>
      <vt:lpstr>Cómo se mide la Inflación?</vt:lpstr>
      <vt:lpstr>IPC – Indice Precios al Consumidor</vt:lpstr>
      <vt:lpstr>IPC en Colombia</vt:lpstr>
      <vt:lpstr>IPC – 18 - Características</vt:lpstr>
      <vt:lpstr>PowerPoint Presentation</vt:lpstr>
      <vt:lpstr>Usos del IPC</vt:lpstr>
      <vt:lpstr>PowerPoint Presentation</vt:lpstr>
      <vt:lpstr>PowerPoint Presentation</vt:lpstr>
      <vt:lpstr>Próxima clase, debate de países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 LA INFLACIÓN Y EL ÍNDICE DE PRECIOS AL CONSUMIDOR, IPC</dc:title>
  <dc:creator>Juan-Carlos Munoz-Mora</dc:creator>
  <cp:lastModifiedBy>Juan-Carlos Munoz-Mora</cp:lastModifiedBy>
  <cp:revision>7</cp:revision>
  <dcterms:created xsi:type="dcterms:W3CDTF">2019-08-20T14:17:42Z</dcterms:created>
  <dcterms:modified xsi:type="dcterms:W3CDTF">2019-08-20T18:03:10Z</dcterms:modified>
</cp:coreProperties>
</file>